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699" r:id="rId5"/>
    <p:sldMasterId id="2147483715" r:id="rId6"/>
  </p:sldMasterIdLst>
  <p:notesMasterIdLst>
    <p:notesMasterId r:id="rId26"/>
  </p:notesMasterIdLst>
  <p:sldIdLst>
    <p:sldId id="428" r:id="rId7"/>
    <p:sldId id="501" r:id="rId8"/>
    <p:sldId id="494" r:id="rId9"/>
    <p:sldId id="512" r:id="rId10"/>
    <p:sldId id="513" r:id="rId11"/>
    <p:sldId id="516" r:id="rId12"/>
    <p:sldId id="497" r:id="rId13"/>
    <p:sldId id="517" r:id="rId14"/>
    <p:sldId id="486" r:id="rId15"/>
    <p:sldId id="518" r:id="rId16"/>
    <p:sldId id="496" r:id="rId17"/>
    <p:sldId id="487" r:id="rId18"/>
    <p:sldId id="498" r:id="rId19"/>
    <p:sldId id="488" r:id="rId20"/>
    <p:sldId id="499" r:id="rId21"/>
    <p:sldId id="500" r:id="rId22"/>
    <p:sldId id="514" r:id="rId23"/>
    <p:sldId id="515" r:id="rId24"/>
    <p:sldId id="268" r:id="rId25"/>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AF0"/>
    <a:srgbClr val="548235"/>
    <a:srgbClr val="4472C4"/>
    <a:srgbClr val="728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7" autoAdjust="0"/>
    <p:restoredTop sz="91422" autoAdjust="0"/>
  </p:normalViewPr>
  <p:slideViewPr>
    <p:cSldViewPr snapToGrid="0">
      <p:cViewPr varScale="1">
        <p:scale>
          <a:sx n="75" d="100"/>
          <a:sy n="75" d="100"/>
        </p:scale>
        <p:origin x="797"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1"/>
            <a:ext cx="2982119" cy="466434"/>
          </a:xfrm>
          <a:prstGeom prst="rect">
            <a:avLst/>
          </a:prstGeom>
        </p:spPr>
        <p:txBody>
          <a:bodyPr vert="horz" lIns="92446" tIns="46223" rIns="92446" bIns="46223" rtlCol="0"/>
          <a:lstStyle>
            <a:lvl1pPr algn="r">
              <a:defRPr sz="1200"/>
            </a:lvl1pPr>
          </a:lstStyle>
          <a:p>
            <a:fld id="{C586D9D0-2E9B-4F2F-924A-B3B3E9CFCAEC}" type="datetimeFigureOut">
              <a:rPr lang="en-US" smtClean="0"/>
              <a:t>8/24/2023</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9"/>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456C487D-E38B-444A-A8D9-A3853809DE05}" type="slidenum">
              <a:rPr lang="en-US" smtClean="0"/>
              <a:t>‹#›</a:t>
            </a:fld>
            <a:endParaRPr lang="en-US"/>
          </a:p>
        </p:txBody>
      </p:sp>
    </p:spTree>
    <p:extLst>
      <p:ext uri="{BB962C8B-B14F-4D97-AF65-F5344CB8AC3E}">
        <p14:creationId xmlns:p14="http://schemas.microsoft.com/office/powerpoint/2010/main" val="18368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a:t>
            </a:fld>
            <a:endParaRPr lang="en-US"/>
          </a:p>
        </p:txBody>
      </p:sp>
    </p:spTree>
    <p:extLst>
      <p:ext uri="{BB962C8B-B14F-4D97-AF65-F5344CB8AC3E}">
        <p14:creationId xmlns:p14="http://schemas.microsoft.com/office/powerpoint/2010/main" val="118799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6C487D-E38B-444A-A8D9-A3853809DE05}" type="slidenum">
              <a:rPr lang="en-US" smtClean="0"/>
              <a:t>19</a:t>
            </a:fld>
            <a:endParaRPr lang="en-US"/>
          </a:p>
        </p:txBody>
      </p:sp>
    </p:spTree>
    <p:extLst>
      <p:ext uri="{BB962C8B-B14F-4D97-AF65-F5344CB8AC3E}">
        <p14:creationId xmlns:p14="http://schemas.microsoft.com/office/powerpoint/2010/main" val="2542428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3" y="3235764"/>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7010492" y="2928374"/>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 (date)</a:t>
            </a:r>
          </a:p>
        </p:txBody>
      </p:sp>
      <p:sp>
        <p:nvSpPr>
          <p:cNvPr id="8" name="Rectangle 7">
            <a:extLst>
              <a:ext uri="{FF2B5EF4-FFF2-40B4-BE49-F238E27FC236}">
                <a16:creationId xmlns:a16="http://schemas.microsoft.com/office/drawing/2014/main" id="{89EE5989-A237-44ED-9A46-F3D25882883F}"/>
              </a:ext>
            </a:extLst>
          </p:cNvPr>
          <p:cNvSpPr/>
          <p:nvPr userDrawn="1"/>
        </p:nvSpPr>
        <p:spPr>
          <a:xfrm>
            <a:off x="383177" y="2473234"/>
            <a:ext cx="3553097" cy="2002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54721FC-AE4F-47E8-AF8D-F2ABF799D3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7401" y="5331820"/>
            <a:ext cx="3676650" cy="1311157"/>
          </a:xfrm>
          <a:prstGeom prst="rect">
            <a:avLst/>
          </a:prstGeom>
        </p:spPr>
      </p:pic>
    </p:spTree>
    <p:extLst>
      <p:ext uri="{BB962C8B-B14F-4D97-AF65-F5344CB8AC3E}">
        <p14:creationId xmlns:p14="http://schemas.microsoft.com/office/powerpoint/2010/main" val="263288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633346" y="159510"/>
            <a:ext cx="7181469"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633346" y="517741"/>
            <a:ext cx="7181469"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8080EEC0-8F06-4C02-AFF7-E86E2E0594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88809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Content Placeholder 6">
            <a:extLst>
              <a:ext uri="{FF2B5EF4-FFF2-40B4-BE49-F238E27FC236}">
                <a16:creationId xmlns:a16="http://schemas.microsoft.com/office/drawing/2014/main" id="{FF078F1F-003F-4D18-8150-5C6E4C0814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1094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a:t>Small Chart</a:t>
            </a:r>
          </a:p>
        </p:txBody>
      </p:sp>
      <p:pic>
        <p:nvPicPr>
          <p:cNvPr id="8" name="Content Placeholder 6">
            <a:extLst>
              <a:ext uri="{FF2B5EF4-FFF2-40B4-BE49-F238E27FC236}">
                <a16:creationId xmlns:a16="http://schemas.microsoft.com/office/drawing/2014/main" id="{4EA28A69-0CF2-4EB4-A15C-B526D23FCD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6156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dirty="0"/>
              <a:t>Large Chart</a:t>
            </a:r>
          </a:p>
        </p:txBody>
      </p:sp>
      <p:pic>
        <p:nvPicPr>
          <p:cNvPr id="8" name="Content Placeholder 6">
            <a:extLst>
              <a:ext uri="{FF2B5EF4-FFF2-40B4-BE49-F238E27FC236}">
                <a16:creationId xmlns:a16="http://schemas.microsoft.com/office/drawing/2014/main" id="{E0B4E534-5AC3-45F1-82DE-75EF5CA097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77126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A47C3337-32D4-4B55-AC32-EEEC9AF47F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663401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3B68D82E-C6BB-490E-B359-B8BFE2228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4121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9" name="Content Placeholder 6">
            <a:extLst>
              <a:ext uri="{FF2B5EF4-FFF2-40B4-BE49-F238E27FC236}">
                <a16:creationId xmlns:a16="http://schemas.microsoft.com/office/drawing/2014/main" id="{8AAC2A07-D2B6-402A-A29D-3F0F24B0F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49817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9E4304EF-BBE9-4AC9-9D15-EA2DD76BFA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182334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B29E7BF0-E323-44E1-85A4-893F4FC60A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4577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pic>
        <p:nvPicPr>
          <p:cNvPr id="9" name="Content Placeholder 6">
            <a:extLst>
              <a:ext uri="{FF2B5EF4-FFF2-40B4-BE49-F238E27FC236}">
                <a16:creationId xmlns:a16="http://schemas.microsoft.com/office/drawing/2014/main" id="{50270092-A1BE-4459-879D-2641BABAF6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72186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501262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DFD6FD7A-8297-4AC3-83A8-06C00B36C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0370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781F9065-5FEC-4FE3-9D8A-330CE9DB31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404141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9" name="Content Placeholder 6">
            <a:extLst>
              <a:ext uri="{FF2B5EF4-FFF2-40B4-BE49-F238E27FC236}">
                <a16:creationId xmlns:a16="http://schemas.microsoft.com/office/drawing/2014/main" id="{1BB4DF0E-D8B2-43C0-80CD-7C5F581349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136951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9" name="Content Placeholder 6">
            <a:extLst>
              <a:ext uri="{FF2B5EF4-FFF2-40B4-BE49-F238E27FC236}">
                <a16:creationId xmlns:a16="http://schemas.microsoft.com/office/drawing/2014/main" id="{69E6E0FD-A059-46B5-8E97-756E86E813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301200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408505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5FC3-2B4F-E06F-6A70-65A82EAA7A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A0C42E-7ED9-6FFF-3758-A27C423CAE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9E3ACC-FA81-6822-AAAF-672E3555FBE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751B1FE-4FCC-C5A6-ACBF-3805E8DA7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63029-85DB-7435-A77D-32DF90D93B8C}"/>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49204082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1A-C9AA-E2C6-2E9E-50399F760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DE0EE-2C34-396A-B1DE-8B23125B9C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6F864-B554-1CC3-9410-A6D5D4E547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2B596A7-1310-27CF-469D-7FA6405F7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5DC3C-F515-E84D-FE24-9AE459F5A1E3}"/>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85090192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6DEE-B7B3-9AD9-69F3-D3E2DE72C3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9BEC01-C24D-FECA-F230-2C6EB50349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C838EE-EB92-FD6B-DB65-04D30DF0443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756FFCF-4686-684D-EB1D-4C41017E5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58F38A-37A5-200D-2AE0-FC0A7DCE98AD}"/>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65267927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2293-A2D0-1EB5-36CC-2C69CBF97B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86BEEB-666E-5C77-E0EB-1C0108CBEF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D0772F-89C3-3DF9-297F-7ED100DC6B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72E2EF-0BCA-7D29-E618-4C8FAA7F6C1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68DBAC-D0C9-C27A-525D-78E84BBC3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0F2C2-49B7-34C4-1250-3F389BE05977}"/>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48781645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C477-BAC8-1ED2-6477-17C73A532D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A6A1E3-5AC3-1DCA-B34C-7ACC2A6297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570A9C-8B60-6A33-74BD-4C628C5297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8387C7-44A7-6114-A4CC-569AC047D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000A15-57A4-0F99-592D-97988AF96C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687853-17CF-006D-F1DD-E6ABEF26110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A879E59-18DD-8E31-C265-5994BEE430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D1DD2C-076A-647A-3849-6D028BA65551}"/>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5751368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50" y="229933"/>
            <a:ext cx="73723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38250" y="577599"/>
            <a:ext cx="73723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Content Placeholder 6">
            <a:extLst>
              <a:ext uri="{FF2B5EF4-FFF2-40B4-BE49-F238E27FC236}">
                <a16:creationId xmlns:a16="http://schemas.microsoft.com/office/drawing/2014/main" id="{1C54A845-0B0C-407F-9ECC-AF75B7B9D5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544938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C54B-0CBF-791D-9CDE-0016A5D9DD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485EEA-A2AD-E856-0BD9-B18194D9419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CE26EF6-1AA3-8F72-36C7-2843E320AD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1A47EA-07B4-3F39-5382-58D498261AB3}"/>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12012028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1EF139-0483-CA83-4252-C63EC0A2F52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1329F26-7249-2B29-840F-496D578AF6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D3C651-49FA-CF3F-A107-DAC311DAA576}"/>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141774076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66B3B-1DA4-27A1-BE1F-504ADADBC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3C0E7F-D6E3-13B8-D1E6-F6ECE14E3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7E8D05-98C0-678C-FDC6-BE15C2963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AB7149-2DE0-4D08-A4B3-FB1F46765FA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C1EFF47-24BA-83F5-3A3B-EF54D9C6B5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346D9F-DCB8-600A-4E18-8FF8F46AF0DE}"/>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231714360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BD875-E80D-CF5A-E69F-EA91F9F707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CC1B5C-BBF5-0BA5-6765-8C694A79E0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29E288-5E65-EA1B-73C5-894EEF1DF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50737B-4683-6E40-B8B7-C7D6B872DA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9587C00-C09A-DF24-41EC-B3C5E4BA10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F9674-2744-8E06-3DC8-C2F48A549762}"/>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115358210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3E17-E914-D928-D150-397BC50175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3FE7B7-3E48-4542-6D7E-EE88DC49A2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88BB4-5F3E-7EDC-2682-1180B2BE2EC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BCCE5B-B4F2-DBC5-9D44-3D34590CE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1E630-AC83-59A3-4F46-6368882795FD}"/>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19889571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ACD8DE-ACD7-5CBC-E5B2-D3204032E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2ABF5-C3B9-6EB3-E890-CD48F234CB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19320F-42C7-A6C1-F1A2-3ACB3BA411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3AB9CB-8850-C5A3-20A2-3223AC003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15BF4-4A5B-B949-6EE9-A75724DADBB9}"/>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83541004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514475" y="549024"/>
            <a:ext cx="70675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4A4B1867-30C5-42EA-8C67-EF3037147A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832107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07702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52273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4" y="3235766"/>
            <a:ext cx="5865181"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7010493" y="2928376"/>
            <a:ext cx="4489143"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subtitle style (date)</a:t>
            </a:r>
          </a:p>
        </p:txBody>
      </p:sp>
    </p:spTree>
    <p:extLst>
      <p:ext uri="{BB962C8B-B14F-4D97-AF65-F5344CB8AC3E}">
        <p14:creationId xmlns:p14="http://schemas.microsoft.com/office/powerpoint/2010/main" val="2359243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514475" y="549024"/>
            <a:ext cx="70675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4A4B1867-30C5-42EA-8C67-EF3037147A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16935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4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228729"/>
            <a:ext cx="10515600" cy="5019673"/>
          </a:xfrm>
        </p:spPr>
        <p:txBody>
          <a:bodyPr>
            <a:normAutofit/>
          </a:bodyPr>
          <a:lstStyle>
            <a:lvl1pPr>
              <a:defRPr sz="3200">
                <a:solidFill>
                  <a:srgbClr val="778591"/>
                </a:solidFill>
                <a:latin typeface="Arial" panose="020B0604020202020204" pitchFamily="34" charset="0"/>
                <a:cs typeface="Arial" panose="020B0604020202020204" pitchFamily="34" charset="0"/>
              </a:defRPr>
            </a:lvl1pPr>
            <a:lvl2pPr>
              <a:defRPr sz="2800">
                <a:solidFill>
                  <a:srgbClr val="778591"/>
                </a:solidFill>
                <a:latin typeface="Arial" panose="020B0604020202020204" pitchFamily="34" charset="0"/>
                <a:cs typeface="Arial" panose="020B0604020202020204" pitchFamily="34" charset="0"/>
              </a:defRPr>
            </a:lvl2pPr>
            <a:lvl3pPr>
              <a:defRPr sz="2800">
                <a:solidFill>
                  <a:srgbClr val="778591"/>
                </a:solidFill>
                <a:latin typeface="Arial" panose="020B0604020202020204" pitchFamily="34" charset="0"/>
                <a:cs typeface="Arial" panose="020B0604020202020204" pitchFamily="34" charset="0"/>
              </a:defRPr>
            </a:lvl3pPr>
            <a:lvl4pPr>
              <a:defRPr sz="2000">
                <a:solidFill>
                  <a:srgbClr val="778591"/>
                </a:solidFill>
                <a:latin typeface="Arial" panose="020B0604020202020204" pitchFamily="34" charset="0"/>
                <a:cs typeface="Arial" panose="020B0604020202020204" pitchFamily="34" charset="0"/>
              </a:defRPr>
            </a:lvl4pPr>
            <a:lvl5pPr>
              <a:defRPr sz="20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3531365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228729"/>
            <a:ext cx="105156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18622150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a:t>Small Chart</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17111027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9" name="Chart Placeholder 4"/>
          <p:cNvSpPr>
            <a:spLocks noGrp="1"/>
          </p:cNvSpPr>
          <p:nvPr>
            <p:ph type="chart" sz="quarter" idx="13" hasCustomPrompt="1"/>
          </p:nvPr>
        </p:nvSpPr>
        <p:spPr>
          <a:xfrm>
            <a:off x="838200" y="1228728"/>
            <a:ext cx="10515600" cy="5172073"/>
          </a:xfrm>
        </p:spPr>
        <p:txBody>
          <a:bodyPr/>
          <a:lstStyle>
            <a:lvl1pPr>
              <a:defRPr>
                <a:solidFill>
                  <a:srgbClr val="778591"/>
                </a:solidFill>
              </a:defRPr>
            </a:lvl1pPr>
          </a:lstStyle>
          <a:p>
            <a:r>
              <a:rPr lang="en-US" dirty="0"/>
              <a:t>Large Chart</a:t>
            </a:r>
          </a:p>
        </p:txBody>
      </p:sp>
    </p:spTree>
    <p:extLst>
      <p:ext uri="{BB962C8B-B14F-4D97-AF65-F5344CB8AC3E}">
        <p14:creationId xmlns:p14="http://schemas.microsoft.com/office/powerpoint/2010/main" val="3463127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2"/>
            <a:ext cx="105156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1657843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7"/>
            <a:ext cx="105156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1644363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838200" y="1228727"/>
            <a:ext cx="105156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3064970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1846" y="5727701"/>
            <a:ext cx="1244453" cy="647673"/>
          </a:xfrm>
          <a:prstGeom prst="rect">
            <a:avLst/>
          </a:prstGeom>
        </p:spPr>
      </p:pic>
      <p:sp>
        <p:nvSpPr>
          <p:cNvPr id="9" name="Content Placeholder 2"/>
          <p:cNvSpPr>
            <a:spLocks noGrp="1"/>
          </p:cNvSpPr>
          <p:nvPr>
            <p:ph idx="1" hasCustomPrompt="1"/>
          </p:nvPr>
        </p:nvSpPr>
        <p:spPr>
          <a:xfrm>
            <a:off x="5681709" y="1266932"/>
            <a:ext cx="624987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3" hasCustomPrompt="1"/>
          </p:nvPr>
        </p:nvSpPr>
        <p:spPr>
          <a:xfrm>
            <a:off x="230912" y="1737589"/>
            <a:ext cx="5234125"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Tree>
    <p:extLst>
      <p:ext uri="{BB962C8B-B14F-4D97-AF65-F5344CB8AC3E}">
        <p14:creationId xmlns:p14="http://schemas.microsoft.com/office/powerpoint/2010/main" val="2853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753042" y="1737589"/>
            <a:ext cx="5234125"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1846" y="5727701"/>
            <a:ext cx="1244453" cy="647673"/>
          </a:xfrm>
          <a:prstGeom prst="rect">
            <a:avLst/>
          </a:prstGeom>
        </p:spPr>
      </p:pic>
      <p:sp>
        <p:nvSpPr>
          <p:cNvPr id="9" name="Content Placeholder 2"/>
          <p:cNvSpPr>
            <a:spLocks noGrp="1"/>
          </p:cNvSpPr>
          <p:nvPr>
            <p:ph idx="1" hasCustomPrompt="1"/>
          </p:nvPr>
        </p:nvSpPr>
        <p:spPr>
          <a:xfrm>
            <a:off x="254586" y="1266340"/>
            <a:ext cx="624987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96694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838200" y="1228728"/>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Tree>
    <p:extLst>
      <p:ext uri="{BB962C8B-B14F-4D97-AF65-F5344CB8AC3E}">
        <p14:creationId xmlns:p14="http://schemas.microsoft.com/office/powerpoint/2010/main" val="389366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64479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8" name="Content Placeholder 2"/>
          <p:cNvSpPr>
            <a:spLocks noGrp="1"/>
          </p:cNvSpPr>
          <p:nvPr>
            <p:ph idx="1" hasCustomPrompt="1"/>
          </p:nvPr>
        </p:nvSpPr>
        <p:spPr>
          <a:xfrm>
            <a:off x="5681709" y="1266932"/>
            <a:ext cx="624987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230912" y="1266932"/>
            <a:ext cx="5234125"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19458045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8" name="Content Placeholder 2"/>
          <p:cNvSpPr>
            <a:spLocks noGrp="1"/>
          </p:cNvSpPr>
          <p:nvPr>
            <p:ph idx="1" hasCustomPrompt="1"/>
          </p:nvPr>
        </p:nvSpPr>
        <p:spPr>
          <a:xfrm>
            <a:off x="255695" y="1321534"/>
            <a:ext cx="624987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6705694" y="1321534"/>
            <a:ext cx="5234125"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20665248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pPr/>
              <a:t>‹#›</a:t>
            </a:fld>
            <a:endParaRPr lang="en-US" sz="900" dirty="0"/>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364384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3026514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8"/>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14726856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1757C7-48CD-4A25-9B01-9882E9A5EB8D}" type="slidenum">
              <a:rPr lang="en-US" smtClean="0"/>
              <a:pPr/>
              <a:t>‹#›</a:t>
            </a:fld>
            <a:endParaRPr lang="en-US" dirty="0"/>
          </a:p>
        </p:txBody>
      </p:sp>
    </p:spTree>
    <p:extLst>
      <p:ext uri="{BB962C8B-B14F-4D97-AF65-F5344CB8AC3E}">
        <p14:creationId xmlns:p14="http://schemas.microsoft.com/office/powerpoint/2010/main" val="380862743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81"/>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199323" y="205230"/>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199323" y="563461"/>
            <a:ext cx="619577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A7C37735-4226-42C3-94CC-25BEB31BC5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76588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2674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2674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2E4C30BD-13EE-44A0-BA1B-4719408705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0744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057274" y="205230"/>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4" y="563461"/>
            <a:ext cx="732324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CF5D5B17-164A-4AD7-B23D-9DFBCBBD61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86174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221867" y="205230"/>
            <a:ext cx="64499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21867" y="563461"/>
            <a:ext cx="64499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9B5D2C21-24F8-476D-A65E-BD841626C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7926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2.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90" r:id="rId4"/>
    <p:sldLayoutId id="2147483678" r:id="rId5"/>
    <p:sldLayoutId id="2147483691" r:id="rId6"/>
    <p:sldLayoutId id="2147483679" r:id="rId7"/>
    <p:sldLayoutId id="2147483692" r:id="rId8"/>
    <p:sldLayoutId id="2147483693" r:id="rId9"/>
    <p:sldLayoutId id="2147483694" r:id="rId10"/>
    <p:sldLayoutId id="2147483680" r:id="rId11"/>
    <p:sldLayoutId id="2147483681" r:id="rId12"/>
    <p:sldLayoutId id="2147483682" r:id="rId13"/>
    <p:sldLayoutId id="2147483688" r:id="rId14"/>
    <p:sldLayoutId id="2147483689" r:id="rId15"/>
    <p:sldLayoutId id="2147483683" r:id="rId16"/>
    <p:sldLayoutId id="2147483695" r:id="rId17"/>
    <p:sldLayoutId id="2147483696" r:id="rId18"/>
    <p:sldLayoutId id="2147483684" r:id="rId19"/>
    <p:sldLayoutId id="2147483697" r:id="rId20"/>
    <p:sldLayoutId id="2147483698" r:id="rId21"/>
    <p:sldLayoutId id="2147483685" r:id="rId22"/>
    <p:sldLayoutId id="2147483686" r:id="rId23"/>
    <p:sldLayoutId id="2147483687"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501FBC-3BAE-8CEF-1E51-9C791154FD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86CD17-89F5-CC28-8206-697492CF3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F668A-1675-3AF2-4D01-8F6D6B66C3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3FEFEF1-36C7-9A7B-B5AD-1CED3CCBFC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7A4837-2F84-D956-5CFB-4F622D06EF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302336118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2" r:id="rId12"/>
    <p:sldLayoutId id="2147483714" r:id="rId13"/>
    <p:sldLayoutId id="2147483733"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175042048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hf hdr="0" ftr="0" dt="0"/>
  <p:txStyles>
    <p:titleStyle>
      <a:lvl1pPr algn="l" defTabSz="6858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hyperlink" Target="mailto:Joey.hester@ncdenr.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Department of Environmental Quality</a:t>
            </a:r>
          </a:p>
        </p:txBody>
      </p:sp>
      <p:sp>
        <p:nvSpPr>
          <p:cNvPr id="3" name="Subtitle 2"/>
          <p:cNvSpPr>
            <a:spLocks noGrp="1"/>
          </p:cNvSpPr>
          <p:nvPr>
            <p:ph type="subTitle" idx="1"/>
          </p:nvPr>
        </p:nvSpPr>
        <p:spPr/>
        <p:txBody>
          <a:bodyPr/>
          <a:lstStyle/>
          <a:p>
            <a:r>
              <a:rPr lang="en-US" dirty="0"/>
              <a:t>August 25, 2023</a:t>
            </a:r>
          </a:p>
        </p:txBody>
      </p:sp>
      <p:sp>
        <p:nvSpPr>
          <p:cNvPr id="4" name="TextBox 3">
            <a:extLst>
              <a:ext uri="{FF2B5EF4-FFF2-40B4-BE49-F238E27FC236}">
                <a16:creationId xmlns:a16="http://schemas.microsoft.com/office/drawing/2014/main" id="{DA0C5B1B-CCC7-6B89-2B21-D21D7613C367}"/>
              </a:ext>
            </a:extLst>
          </p:cNvPr>
          <p:cNvSpPr txBox="1"/>
          <p:nvPr/>
        </p:nvSpPr>
        <p:spPr>
          <a:xfrm>
            <a:off x="255017" y="2564266"/>
            <a:ext cx="4060727" cy="2062103"/>
          </a:xfrm>
          <a:prstGeom prst="rect">
            <a:avLst/>
          </a:prstGeom>
          <a:noFill/>
        </p:spPr>
        <p:txBody>
          <a:bodyPr wrap="none" rtlCol="0">
            <a:spAutoFit/>
          </a:bodyPr>
          <a:lstStyle/>
          <a:p>
            <a:r>
              <a:rPr lang="en-US" sz="3200" b="1" i="1" dirty="0">
                <a:latin typeface="+mj-lt"/>
              </a:rPr>
              <a:t>High Rock Lake</a:t>
            </a:r>
          </a:p>
          <a:p>
            <a:r>
              <a:rPr lang="en-US" sz="3200" b="1" i="1" dirty="0">
                <a:latin typeface="+mj-lt"/>
              </a:rPr>
              <a:t>Nutrient Management </a:t>
            </a:r>
          </a:p>
          <a:p>
            <a:r>
              <a:rPr lang="en-US" sz="3200" b="1" i="1" dirty="0">
                <a:latin typeface="+mj-lt"/>
              </a:rPr>
              <a:t>Buffer Technical </a:t>
            </a:r>
          </a:p>
          <a:p>
            <a:r>
              <a:rPr lang="en-US" sz="3200" b="1" i="1" dirty="0">
                <a:latin typeface="+mj-lt"/>
              </a:rPr>
              <a:t>Advisory Group</a:t>
            </a:r>
          </a:p>
        </p:txBody>
      </p:sp>
    </p:spTree>
    <p:extLst>
      <p:ext uri="{BB962C8B-B14F-4D97-AF65-F5344CB8AC3E}">
        <p14:creationId xmlns:p14="http://schemas.microsoft.com/office/powerpoint/2010/main" val="286365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7242D-7819-7525-26EB-68295AE9EFDD}"/>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E83CDA98-79A7-2723-E233-059E25BACD6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9CA91AD-7C01-FF4B-507A-DADDBA1473F5}"/>
              </a:ext>
            </a:extLst>
          </p:cNvPr>
          <p:cNvSpPr>
            <a:spLocks noGrp="1"/>
          </p:cNvSpPr>
          <p:nvPr>
            <p:ph type="sldNum" sz="quarter" idx="12"/>
          </p:nvPr>
        </p:nvSpPr>
        <p:spPr/>
        <p:txBody>
          <a:bodyPr/>
          <a:lstStyle/>
          <a:p>
            <a:fld id="{11F27F3A-B3E9-41ED-AF8F-A365F10BB65F}" type="slidenum">
              <a:rPr lang="en-US" smtClean="0"/>
              <a:pPr/>
              <a:t>10</a:t>
            </a:fld>
            <a:endParaRPr lang="en-US"/>
          </a:p>
        </p:txBody>
      </p:sp>
      <p:sp>
        <p:nvSpPr>
          <p:cNvPr id="5" name="Subtitle 4">
            <a:extLst>
              <a:ext uri="{FF2B5EF4-FFF2-40B4-BE49-F238E27FC236}">
                <a16:creationId xmlns:a16="http://schemas.microsoft.com/office/drawing/2014/main" id="{D1767A10-7232-A7ED-A36B-C35B3FFB8641}"/>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1467456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70B01-7E8D-CA13-D654-29972133E15A}"/>
              </a:ext>
            </a:extLst>
          </p:cNvPr>
          <p:cNvSpPr>
            <a:spLocks noGrp="1"/>
          </p:cNvSpPr>
          <p:nvPr>
            <p:ph type="title"/>
          </p:nvPr>
        </p:nvSpPr>
        <p:spPr/>
        <p:txBody>
          <a:bodyPr/>
          <a:lstStyle/>
          <a:p>
            <a:r>
              <a:rPr lang="en-US" dirty="0"/>
              <a:t>Buffer Width Proposal</a:t>
            </a:r>
          </a:p>
        </p:txBody>
      </p:sp>
      <p:sp>
        <p:nvSpPr>
          <p:cNvPr id="3" name="Content Placeholder 2">
            <a:extLst>
              <a:ext uri="{FF2B5EF4-FFF2-40B4-BE49-F238E27FC236}">
                <a16:creationId xmlns:a16="http://schemas.microsoft.com/office/drawing/2014/main" id="{2082AEA8-4768-44CE-8504-C9DB33C13C1B}"/>
              </a:ext>
            </a:extLst>
          </p:cNvPr>
          <p:cNvSpPr>
            <a:spLocks noGrp="1"/>
          </p:cNvSpPr>
          <p:nvPr>
            <p:ph idx="1"/>
          </p:nvPr>
        </p:nvSpPr>
        <p:spPr/>
        <p:txBody>
          <a:bodyPr>
            <a:normAutofit/>
          </a:bodyPr>
          <a:lstStyle/>
          <a:p>
            <a:pPr marL="0" indent="0">
              <a:buNone/>
            </a:pPr>
            <a:r>
              <a:rPr lang="en-US" dirty="0"/>
              <a:t>DWR:</a:t>
            </a:r>
          </a:p>
          <a:p>
            <a:r>
              <a:rPr lang="en-US" dirty="0"/>
              <a:t>Zone 1: 30ft</a:t>
            </a:r>
          </a:p>
          <a:p>
            <a:r>
              <a:rPr lang="en-US" dirty="0"/>
              <a:t>Zone 2: 20ft</a:t>
            </a:r>
          </a:p>
          <a:p>
            <a:r>
              <a:rPr lang="en-US" dirty="0"/>
              <a:t>Perennial and intermittent streams everywhere in watershed</a:t>
            </a:r>
          </a:p>
          <a:p>
            <a:pPr lvl="1"/>
            <a:r>
              <a:rPr lang="en-US" dirty="0"/>
              <a:t>Includes wetlands within 50ft of surface waters</a:t>
            </a:r>
          </a:p>
          <a:p>
            <a:pPr lvl="1"/>
            <a:r>
              <a:rPr lang="en-US" dirty="0"/>
              <a:t>Includes hydrologically connected impoundments that are fed by an intermittent or perennial stream or that discharge directly to an intermittent or perennial stream </a:t>
            </a:r>
          </a:p>
          <a:p>
            <a:pPr lvl="1"/>
            <a:r>
              <a:rPr lang="en-US" dirty="0"/>
              <a:t>Excludes disconnected ponds</a:t>
            </a:r>
          </a:p>
        </p:txBody>
      </p:sp>
      <p:sp>
        <p:nvSpPr>
          <p:cNvPr id="4" name="Slide Number Placeholder 3">
            <a:extLst>
              <a:ext uri="{FF2B5EF4-FFF2-40B4-BE49-F238E27FC236}">
                <a16:creationId xmlns:a16="http://schemas.microsoft.com/office/drawing/2014/main" id="{9388324C-50E8-1C94-A732-F045DAE1FA4D}"/>
              </a:ext>
            </a:extLst>
          </p:cNvPr>
          <p:cNvSpPr>
            <a:spLocks noGrp="1"/>
          </p:cNvSpPr>
          <p:nvPr>
            <p:ph type="sldNum" sz="quarter" idx="12"/>
          </p:nvPr>
        </p:nvSpPr>
        <p:spPr/>
        <p:txBody>
          <a:bodyPr/>
          <a:lstStyle/>
          <a:p>
            <a:fld id="{11F27F3A-B3E9-41ED-AF8F-A365F10BB65F}" type="slidenum">
              <a:rPr lang="en-US" smtClean="0"/>
              <a:pPr/>
              <a:t>11</a:t>
            </a:fld>
            <a:endParaRPr lang="en-US"/>
          </a:p>
        </p:txBody>
      </p:sp>
      <p:sp>
        <p:nvSpPr>
          <p:cNvPr id="5" name="Subtitle 4">
            <a:extLst>
              <a:ext uri="{FF2B5EF4-FFF2-40B4-BE49-F238E27FC236}">
                <a16:creationId xmlns:a16="http://schemas.microsoft.com/office/drawing/2014/main" id="{C0432AAF-7A82-905C-3D97-0238C1C002EA}"/>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704524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28EFA-0757-86B5-F48A-36168E1E60AE}"/>
              </a:ext>
            </a:extLst>
          </p:cNvPr>
          <p:cNvSpPr>
            <a:spLocks noGrp="1"/>
          </p:cNvSpPr>
          <p:nvPr>
            <p:ph type="title"/>
          </p:nvPr>
        </p:nvSpPr>
        <p:spPr/>
        <p:txBody>
          <a:bodyPr>
            <a:normAutofit/>
          </a:bodyPr>
          <a:lstStyle/>
          <a:p>
            <a:r>
              <a:rPr lang="en-US" dirty="0"/>
              <a:t>Allowable Uses</a:t>
            </a:r>
          </a:p>
        </p:txBody>
      </p:sp>
      <p:sp>
        <p:nvSpPr>
          <p:cNvPr id="3" name="Content Placeholder 2">
            <a:extLst>
              <a:ext uri="{FF2B5EF4-FFF2-40B4-BE49-F238E27FC236}">
                <a16:creationId xmlns:a16="http://schemas.microsoft.com/office/drawing/2014/main" id="{7BD8CEF9-9CD3-6669-CB67-BAF28254B7A9}"/>
              </a:ext>
            </a:extLst>
          </p:cNvPr>
          <p:cNvSpPr>
            <a:spLocks noGrp="1"/>
          </p:cNvSpPr>
          <p:nvPr>
            <p:ph idx="1"/>
          </p:nvPr>
        </p:nvSpPr>
        <p:spPr/>
        <p:txBody>
          <a:bodyPr/>
          <a:lstStyle/>
          <a:p>
            <a:r>
              <a:rPr lang="en-US" dirty="0"/>
              <a:t>Ongoing and existing uses – protected by the US Constitution</a:t>
            </a:r>
          </a:p>
          <a:p>
            <a:r>
              <a:rPr lang="en-US" dirty="0"/>
              <a:t>Disconnected agricultural ponds exempted – WOTUS</a:t>
            </a:r>
          </a:p>
          <a:p>
            <a:r>
              <a:rPr lang="en-US" dirty="0"/>
              <a:t>Forest harvest (next slide)</a:t>
            </a:r>
          </a:p>
        </p:txBody>
      </p:sp>
      <p:sp>
        <p:nvSpPr>
          <p:cNvPr id="4" name="Slide Number Placeholder 3">
            <a:extLst>
              <a:ext uri="{FF2B5EF4-FFF2-40B4-BE49-F238E27FC236}">
                <a16:creationId xmlns:a16="http://schemas.microsoft.com/office/drawing/2014/main" id="{ACF97EFF-5880-F319-66A4-E874A9A20EA6}"/>
              </a:ext>
            </a:extLst>
          </p:cNvPr>
          <p:cNvSpPr>
            <a:spLocks noGrp="1"/>
          </p:cNvSpPr>
          <p:nvPr>
            <p:ph type="sldNum" sz="quarter" idx="12"/>
          </p:nvPr>
        </p:nvSpPr>
        <p:spPr/>
        <p:txBody>
          <a:bodyPr/>
          <a:lstStyle/>
          <a:p>
            <a:fld id="{11F27F3A-B3E9-41ED-AF8F-A365F10BB65F}" type="slidenum">
              <a:rPr lang="en-US" smtClean="0"/>
              <a:pPr/>
              <a:t>12</a:t>
            </a:fld>
            <a:endParaRPr lang="en-US"/>
          </a:p>
        </p:txBody>
      </p:sp>
      <p:sp>
        <p:nvSpPr>
          <p:cNvPr id="5" name="Subtitle 4">
            <a:extLst>
              <a:ext uri="{FF2B5EF4-FFF2-40B4-BE49-F238E27FC236}">
                <a16:creationId xmlns:a16="http://schemas.microsoft.com/office/drawing/2014/main" id="{59F259D3-58D0-1292-CDBB-AEBDA7F54F73}"/>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2863808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70B01-7E8D-CA13-D654-29972133E15A}"/>
              </a:ext>
            </a:extLst>
          </p:cNvPr>
          <p:cNvSpPr>
            <a:spLocks noGrp="1"/>
          </p:cNvSpPr>
          <p:nvPr>
            <p:ph type="title"/>
          </p:nvPr>
        </p:nvSpPr>
        <p:spPr/>
        <p:txBody>
          <a:bodyPr/>
          <a:lstStyle/>
          <a:p>
            <a:r>
              <a:rPr lang="en-US" dirty="0"/>
              <a:t>Buffer Proposal</a:t>
            </a:r>
          </a:p>
        </p:txBody>
      </p:sp>
      <p:sp>
        <p:nvSpPr>
          <p:cNvPr id="3" name="Content Placeholder 2">
            <a:extLst>
              <a:ext uri="{FF2B5EF4-FFF2-40B4-BE49-F238E27FC236}">
                <a16:creationId xmlns:a16="http://schemas.microsoft.com/office/drawing/2014/main" id="{2082AEA8-4768-44CE-8504-C9DB33C13C1B}"/>
              </a:ext>
            </a:extLst>
          </p:cNvPr>
          <p:cNvSpPr>
            <a:spLocks noGrp="1"/>
          </p:cNvSpPr>
          <p:nvPr>
            <p:ph idx="1"/>
          </p:nvPr>
        </p:nvSpPr>
        <p:spPr/>
        <p:txBody>
          <a:bodyPr>
            <a:normAutofit/>
          </a:bodyPr>
          <a:lstStyle/>
          <a:p>
            <a:pPr marL="0" indent="0">
              <a:buNone/>
            </a:pPr>
            <a:r>
              <a:rPr lang="en-US" dirty="0"/>
              <a:t>Alternative Proposal from TAG members:</a:t>
            </a:r>
          </a:p>
          <a:p>
            <a:r>
              <a:rPr lang="en-US" dirty="0"/>
              <a:t>Zone 1: 50ft</a:t>
            </a:r>
          </a:p>
          <a:p>
            <a:pPr lvl="1"/>
            <a:r>
              <a:rPr lang="en-US" dirty="0"/>
              <a:t>0 - 10ft - No tracked vehicles</a:t>
            </a:r>
          </a:p>
          <a:p>
            <a:pPr lvl="1"/>
            <a:r>
              <a:rPr lang="en-US" dirty="0"/>
              <a:t>0 - 20ft - Removal of individual trees allowed except with exposed roots on streambank, unless diseased or dangerous</a:t>
            </a:r>
          </a:p>
          <a:p>
            <a:pPr lvl="1"/>
            <a:r>
              <a:rPr lang="en-US" dirty="0"/>
              <a:t>21 - 50ft - 50% of trees &gt; 5” DBH, every 15 years except every 5 years for plantations</a:t>
            </a:r>
          </a:p>
          <a:p>
            <a:r>
              <a:rPr lang="en-US" dirty="0"/>
              <a:t>Zone 2: 20ft</a:t>
            </a:r>
          </a:p>
          <a:p>
            <a:pPr lvl="1"/>
            <a:r>
              <a:rPr lang="en-US" dirty="0"/>
              <a:t>Forest harvest allowed w/ ground cover reestablishment</a:t>
            </a:r>
          </a:p>
          <a:p>
            <a:pPr lvl="1"/>
            <a:r>
              <a:rPr lang="en-US" dirty="0"/>
              <a:t>Grading w/ revegetation allowed as long as vegetation in zone 1 is not compromised</a:t>
            </a:r>
          </a:p>
          <a:p>
            <a:r>
              <a:rPr lang="en-US" dirty="0"/>
              <a:t>Within protected buffer (all 70ft):</a:t>
            </a:r>
          </a:p>
          <a:p>
            <a:pPr lvl="1"/>
            <a:r>
              <a:rPr lang="en-US" dirty="0"/>
              <a:t>No soil disturbing site preparation</a:t>
            </a:r>
          </a:p>
          <a:p>
            <a:pPr lvl="1"/>
            <a:r>
              <a:rPr lang="en-US" dirty="0"/>
              <a:t>No logging decks or sawmills</a:t>
            </a:r>
          </a:p>
          <a:p>
            <a:pPr lvl="1"/>
            <a:r>
              <a:rPr lang="en-US" dirty="0"/>
              <a:t>Removal of invasive exotics allowed</a:t>
            </a:r>
          </a:p>
          <a:p>
            <a:pPr lvl="1"/>
            <a:r>
              <a:rPr lang="en-US" dirty="0"/>
              <a:t>One-time fertilizer at agronomic rate allowed to establish replanted vegetation</a:t>
            </a:r>
          </a:p>
          <a:p>
            <a:pPr lvl="2"/>
            <a:endParaRPr lang="en-US" dirty="0"/>
          </a:p>
        </p:txBody>
      </p:sp>
      <p:sp>
        <p:nvSpPr>
          <p:cNvPr id="4" name="Slide Number Placeholder 3">
            <a:extLst>
              <a:ext uri="{FF2B5EF4-FFF2-40B4-BE49-F238E27FC236}">
                <a16:creationId xmlns:a16="http://schemas.microsoft.com/office/drawing/2014/main" id="{9388324C-50E8-1C94-A732-F045DAE1FA4D}"/>
              </a:ext>
            </a:extLst>
          </p:cNvPr>
          <p:cNvSpPr>
            <a:spLocks noGrp="1"/>
          </p:cNvSpPr>
          <p:nvPr>
            <p:ph type="sldNum" sz="quarter" idx="12"/>
          </p:nvPr>
        </p:nvSpPr>
        <p:spPr/>
        <p:txBody>
          <a:bodyPr/>
          <a:lstStyle/>
          <a:p>
            <a:fld id="{11F27F3A-B3E9-41ED-AF8F-A365F10BB65F}" type="slidenum">
              <a:rPr lang="en-US" smtClean="0"/>
              <a:pPr/>
              <a:t>13</a:t>
            </a:fld>
            <a:endParaRPr lang="en-US"/>
          </a:p>
        </p:txBody>
      </p:sp>
      <p:sp>
        <p:nvSpPr>
          <p:cNvPr id="5" name="Subtitle 4">
            <a:extLst>
              <a:ext uri="{FF2B5EF4-FFF2-40B4-BE49-F238E27FC236}">
                <a16:creationId xmlns:a16="http://schemas.microsoft.com/office/drawing/2014/main" id="{C0432AAF-7A82-905C-3D97-0238C1C002EA}"/>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2835192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91F4-F2E3-E365-C96C-38ACA0962D77}"/>
              </a:ext>
            </a:extLst>
          </p:cNvPr>
          <p:cNvSpPr>
            <a:spLocks noGrp="1"/>
          </p:cNvSpPr>
          <p:nvPr>
            <p:ph type="title"/>
          </p:nvPr>
        </p:nvSpPr>
        <p:spPr/>
        <p:txBody>
          <a:bodyPr/>
          <a:lstStyle/>
          <a:p>
            <a:r>
              <a:rPr lang="en-US" dirty="0"/>
              <a:t>Buffer Mitigation</a:t>
            </a:r>
          </a:p>
        </p:txBody>
      </p:sp>
      <p:sp>
        <p:nvSpPr>
          <p:cNvPr id="3" name="Content Placeholder 2">
            <a:extLst>
              <a:ext uri="{FF2B5EF4-FFF2-40B4-BE49-F238E27FC236}">
                <a16:creationId xmlns:a16="http://schemas.microsoft.com/office/drawing/2014/main" id="{DF3F4E0A-8703-EA40-0668-1978B9BCB7BB}"/>
              </a:ext>
            </a:extLst>
          </p:cNvPr>
          <p:cNvSpPr>
            <a:spLocks noGrp="1"/>
          </p:cNvSpPr>
          <p:nvPr>
            <p:ph idx="1"/>
          </p:nvPr>
        </p:nvSpPr>
        <p:spPr/>
        <p:txBody>
          <a:bodyPr/>
          <a:lstStyle/>
          <a:p>
            <a:r>
              <a:rPr lang="en-US" dirty="0"/>
              <a:t>Unavoidable buffer impacts require “variances”</a:t>
            </a:r>
          </a:p>
          <a:p>
            <a:r>
              <a:rPr lang="en-US" dirty="0"/>
              <a:t>Variances are granted by EMC along with quantified buffer “credits” that must be acquired</a:t>
            </a:r>
          </a:p>
          <a:p>
            <a:r>
              <a:rPr lang="en-US" dirty="0"/>
              <a:t>Mitigation system is statewide (15A NCAC 02B .0295) and applies to all buffer rules, so fundamental changes to mitigation rules are not being proposed by DWR</a:t>
            </a:r>
          </a:p>
        </p:txBody>
      </p:sp>
      <p:sp>
        <p:nvSpPr>
          <p:cNvPr id="4" name="Slide Number Placeholder 3">
            <a:extLst>
              <a:ext uri="{FF2B5EF4-FFF2-40B4-BE49-F238E27FC236}">
                <a16:creationId xmlns:a16="http://schemas.microsoft.com/office/drawing/2014/main" id="{9C9822D3-ABCD-EC30-267C-64538EDBA7E8}"/>
              </a:ext>
            </a:extLst>
          </p:cNvPr>
          <p:cNvSpPr>
            <a:spLocks noGrp="1"/>
          </p:cNvSpPr>
          <p:nvPr>
            <p:ph type="sldNum" sz="quarter" idx="12"/>
          </p:nvPr>
        </p:nvSpPr>
        <p:spPr/>
        <p:txBody>
          <a:bodyPr/>
          <a:lstStyle/>
          <a:p>
            <a:fld id="{11F27F3A-B3E9-41ED-AF8F-A365F10BB65F}" type="slidenum">
              <a:rPr lang="en-US" smtClean="0"/>
              <a:pPr/>
              <a:t>14</a:t>
            </a:fld>
            <a:endParaRPr lang="en-US"/>
          </a:p>
        </p:txBody>
      </p:sp>
      <p:sp>
        <p:nvSpPr>
          <p:cNvPr id="5" name="Subtitle 4">
            <a:extLst>
              <a:ext uri="{FF2B5EF4-FFF2-40B4-BE49-F238E27FC236}">
                <a16:creationId xmlns:a16="http://schemas.microsoft.com/office/drawing/2014/main" id="{BF2D6438-0597-7D45-F01B-7DEAB20E23A1}"/>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2893061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170C6-4802-B153-B8A6-40CE5D5817B5}"/>
              </a:ext>
            </a:extLst>
          </p:cNvPr>
          <p:cNvSpPr>
            <a:spLocks noGrp="1"/>
          </p:cNvSpPr>
          <p:nvPr>
            <p:ph type="title"/>
          </p:nvPr>
        </p:nvSpPr>
        <p:spPr/>
        <p:txBody>
          <a:bodyPr/>
          <a:lstStyle/>
          <a:p>
            <a:r>
              <a:rPr lang="en-US" dirty="0"/>
              <a:t>Buffer Mitigation</a:t>
            </a:r>
          </a:p>
        </p:txBody>
      </p:sp>
      <p:sp>
        <p:nvSpPr>
          <p:cNvPr id="3" name="Content Placeholder 2">
            <a:extLst>
              <a:ext uri="{FF2B5EF4-FFF2-40B4-BE49-F238E27FC236}">
                <a16:creationId xmlns:a16="http://schemas.microsoft.com/office/drawing/2014/main" id="{17983A57-642E-7779-47F1-CB90E247F096}"/>
              </a:ext>
            </a:extLst>
          </p:cNvPr>
          <p:cNvSpPr>
            <a:spLocks noGrp="1"/>
          </p:cNvSpPr>
          <p:nvPr>
            <p:ph idx="1"/>
          </p:nvPr>
        </p:nvSpPr>
        <p:spPr/>
        <p:txBody>
          <a:bodyPr>
            <a:normAutofit/>
          </a:bodyPr>
          <a:lstStyle/>
          <a:p>
            <a:r>
              <a:rPr lang="en-US" dirty="0"/>
              <a:t>(e) AREA OF MITIGATION REQUIRED ON ZONAL MITIGATION RATIOS. The Authority shall determine the required area of mitigation for each Zone by applying each of the following ratios to the area of impact calculated under Paragraph (d) of this Rule: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785B592-00B8-F19A-F580-621F0D2C47C1}"/>
              </a:ext>
            </a:extLst>
          </p:cNvPr>
          <p:cNvSpPr>
            <a:spLocks noGrp="1"/>
          </p:cNvSpPr>
          <p:nvPr>
            <p:ph type="sldNum" sz="quarter" idx="12"/>
          </p:nvPr>
        </p:nvSpPr>
        <p:spPr/>
        <p:txBody>
          <a:bodyPr/>
          <a:lstStyle/>
          <a:p>
            <a:fld id="{11F27F3A-B3E9-41ED-AF8F-A365F10BB65F}" type="slidenum">
              <a:rPr lang="en-US" smtClean="0"/>
              <a:pPr/>
              <a:t>15</a:t>
            </a:fld>
            <a:endParaRPr lang="en-US"/>
          </a:p>
        </p:txBody>
      </p:sp>
      <p:sp>
        <p:nvSpPr>
          <p:cNvPr id="5" name="Subtitle 4">
            <a:extLst>
              <a:ext uri="{FF2B5EF4-FFF2-40B4-BE49-F238E27FC236}">
                <a16:creationId xmlns:a16="http://schemas.microsoft.com/office/drawing/2014/main" id="{68A358A5-B315-D701-5356-A4B03B961F89}"/>
              </a:ext>
            </a:extLst>
          </p:cNvPr>
          <p:cNvSpPr>
            <a:spLocks noGrp="1"/>
          </p:cNvSpPr>
          <p:nvPr>
            <p:ph type="subTitle" idx="13"/>
          </p:nvPr>
        </p:nvSpPr>
        <p:spPr/>
        <p:txBody>
          <a:bodyPr/>
          <a:lstStyle/>
          <a:p>
            <a:r>
              <a:rPr lang="en-US" dirty="0"/>
              <a:t>15A NCAC 02B .0295</a:t>
            </a:r>
          </a:p>
        </p:txBody>
      </p:sp>
      <p:graphicFrame>
        <p:nvGraphicFramePr>
          <p:cNvPr id="6" name="Table 6">
            <a:extLst>
              <a:ext uri="{FF2B5EF4-FFF2-40B4-BE49-F238E27FC236}">
                <a16:creationId xmlns:a16="http://schemas.microsoft.com/office/drawing/2014/main" id="{61D27EDA-E085-8DD6-9327-1AACDBE86210}"/>
              </a:ext>
            </a:extLst>
          </p:cNvPr>
          <p:cNvGraphicFramePr>
            <a:graphicFrameLocks noGrp="1"/>
          </p:cNvGraphicFramePr>
          <p:nvPr>
            <p:extLst>
              <p:ext uri="{D42A27DB-BD31-4B8C-83A1-F6EECF244321}">
                <p14:modId xmlns:p14="http://schemas.microsoft.com/office/powerpoint/2010/main" val="9225320"/>
              </p:ext>
            </p:extLst>
          </p:nvPr>
        </p:nvGraphicFramePr>
        <p:xfrm>
          <a:off x="2145014" y="2670425"/>
          <a:ext cx="7443876" cy="2133600"/>
        </p:xfrm>
        <a:graphic>
          <a:graphicData uri="http://schemas.openxmlformats.org/drawingml/2006/table">
            <a:tbl>
              <a:tblPr firstRow="1" bandRow="1">
                <a:tableStyleId>{5C22544A-7EE6-4342-B048-85BDC9FD1C3A}</a:tableStyleId>
              </a:tblPr>
              <a:tblGrid>
                <a:gridCol w="2481292">
                  <a:extLst>
                    <a:ext uri="{9D8B030D-6E8A-4147-A177-3AD203B41FA5}">
                      <a16:colId xmlns:a16="http://schemas.microsoft.com/office/drawing/2014/main" val="3558358248"/>
                    </a:ext>
                  </a:extLst>
                </a:gridCol>
                <a:gridCol w="2481292">
                  <a:extLst>
                    <a:ext uri="{9D8B030D-6E8A-4147-A177-3AD203B41FA5}">
                      <a16:colId xmlns:a16="http://schemas.microsoft.com/office/drawing/2014/main" val="3607970412"/>
                    </a:ext>
                  </a:extLst>
                </a:gridCol>
                <a:gridCol w="2481292">
                  <a:extLst>
                    <a:ext uri="{9D8B030D-6E8A-4147-A177-3AD203B41FA5}">
                      <a16:colId xmlns:a16="http://schemas.microsoft.com/office/drawing/2014/main" val="3837541344"/>
                    </a:ext>
                  </a:extLst>
                </a:gridCol>
              </a:tblGrid>
              <a:tr h="257706">
                <a:tc>
                  <a:txBody>
                    <a:bodyPr/>
                    <a:lstStyle/>
                    <a:p>
                      <a:r>
                        <a:rPr lang="en-US" sz="1400" dirty="0"/>
                        <a:t>Basin/Watershed</a:t>
                      </a:r>
                    </a:p>
                  </a:txBody>
                  <a:tcPr/>
                </a:tc>
                <a:tc>
                  <a:txBody>
                    <a:bodyPr/>
                    <a:lstStyle/>
                    <a:p>
                      <a:pPr algn="ctr"/>
                      <a:r>
                        <a:rPr lang="en-US" sz="1400" dirty="0"/>
                        <a:t>Zone 1 Ratio</a:t>
                      </a:r>
                    </a:p>
                  </a:txBody>
                  <a:tcPr/>
                </a:tc>
                <a:tc>
                  <a:txBody>
                    <a:bodyPr/>
                    <a:lstStyle/>
                    <a:p>
                      <a:pPr algn="ctr"/>
                      <a:r>
                        <a:rPr lang="en-US" sz="1400" dirty="0"/>
                        <a:t>Zone 2 Ratio</a:t>
                      </a:r>
                    </a:p>
                  </a:txBody>
                  <a:tcPr/>
                </a:tc>
                <a:extLst>
                  <a:ext uri="{0D108BD9-81ED-4DB2-BD59-A6C34878D82A}">
                    <a16:rowId xmlns:a16="http://schemas.microsoft.com/office/drawing/2014/main" val="3269058344"/>
                  </a:ext>
                </a:extLst>
              </a:tr>
              <a:tr h="257706">
                <a:tc>
                  <a:txBody>
                    <a:bodyPr/>
                    <a:lstStyle/>
                    <a:p>
                      <a:r>
                        <a:rPr lang="en-US" sz="1400" dirty="0"/>
                        <a:t>Neuse</a:t>
                      </a:r>
                    </a:p>
                  </a:txBody>
                  <a:tcPr/>
                </a:tc>
                <a:tc>
                  <a:txBody>
                    <a:bodyPr/>
                    <a:lstStyle/>
                    <a:p>
                      <a:pPr algn="ctr"/>
                      <a:r>
                        <a:rPr lang="en-US" sz="1400" dirty="0"/>
                        <a:t>3:1</a:t>
                      </a:r>
                    </a:p>
                  </a:txBody>
                  <a:tcPr/>
                </a:tc>
                <a:tc>
                  <a:txBody>
                    <a:bodyPr/>
                    <a:lstStyle/>
                    <a:p>
                      <a:pPr algn="ctr"/>
                      <a:r>
                        <a:rPr lang="en-US" sz="1400" dirty="0"/>
                        <a:t>1.5:1</a:t>
                      </a:r>
                    </a:p>
                  </a:txBody>
                  <a:tcPr/>
                </a:tc>
                <a:extLst>
                  <a:ext uri="{0D108BD9-81ED-4DB2-BD59-A6C34878D82A}">
                    <a16:rowId xmlns:a16="http://schemas.microsoft.com/office/drawing/2014/main" val="3137718584"/>
                  </a:ext>
                </a:extLst>
              </a:tr>
              <a:tr h="257706">
                <a:tc>
                  <a:txBody>
                    <a:bodyPr/>
                    <a:lstStyle/>
                    <a:p>
                      <a:r>
                        <a:rPr lang="en-US" sz="1400" dirty="0"/>
                        <a:t>Catawba</a:t>
                      </a:r>
                    </a:p>
                  </a:txBody>
                  <a:tcPr/>
                </a:tc>
                <a:tc>
                  <a:txBody>
                    <a:bodyPr/>
                    <a:lstStyle/>
                    <a:p>
                      <a:pPr algn="ctr"/>
                      <a:r>
                        <a:rPr lang="en-US" sz="1400" dirty="0"/>
                        <a:t>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1.5:1</a:t>
                      </a:r>
                    </a:p>
                  </a:txBody>
                  <a:tcPr/>
                </a:tc>
                <a:extLst>
                  <a:ext uri="{0D108BD9-81ED-4DB2-BD59-A6C34878D82A}">
                    <a16:rowId xmlns:a16="http://schemas.microsoft.com/office/drawing/2014/main" val="240347645"/>
                  </a:ext>
                </a:extLst>
              </a:tr>
              <a:tr h="257706">
                <a:tc>
                  <a:txBody>
                    <a:bodyPr/>
                    <a:lstStyle/>
                    <a:p>
                      <a:r>
                        <a:rPr lang="en-US" sz="1400" dirty="0"/>
                        <a:t>Randleman Lake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3:1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1.5:1</a:t>
                      </a:r>
                    </a:p>
                  </a:txBody>
                  <a:tcPr/>
                </a:tc>
                <a:extLst>
                  <a:ext uri="{0D108BD9-81ED-4DB2-BD59-A6C34878D82A}">
                    <a16:rowId xmlns:a16="http://schemas.microsoft.com/office/drawing/2014/main" val="547296678"/>
                  </a:ext>
                </a:extLst>
              </a:tr>
              <a:tr h="257706">
                <a:tc>
                  <a:txBody>
                    <a:bodyPr/>
                    <a:lstStyle/>
                    <a:p>
                      <a:r>
                        <a:rPr lang="en-US" sz="1400" dirty="0"/>
                        <a:t>Tar-Pamlico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3:1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1.5:1</a:t>
                      </a:r>
                    </a:p>
                  </a:txBody>
                  <a:tcPr/>
                </a:tc>
                <a:extLst>
                  <a:ext uri="{0D108BD9-81ED-4DB2-BD59-A6C34878D82A}">
                    <a16:rowId xmlns:a16="http://schemas.microsoft.com/office/drawing/2014/main" val="337693537"/>
                  </a:ext>
                </a:extLst>
              </a:tr>
              <a:tr h="257706">
                <a:tc>
                  <a:txBody>
                    <a:bodyPr/>
                    <a:lstStyle/>
                    <a:p>
                      <a:r>
                        <a:rPr lang="en-US" sz="1400" dirty="0"/>
                        <a:t>Jordan Lake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3:1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1.5:1</a:t>
                      </a:r>
                    </a:p>
                  </a:txBody>
                  <a:tcPr/>
                </a:tc>
                <a:extLst>
                  <a:ext uri="{0D108BD9-81ED-4DB2-BD59-A6C34878D82A}">
                    <a16:rowId xmlns:a16="http://schemas.microsoft.com/office/drawing/2014/main" val="891951444"/>
                  </a:ext>
                </a:extLst>
              </a:tr>
              <a:tr h="257706">
                <a:tc>
                  <a:txBody>
                    <a:bodyPr/>
                    <a:lstStyle/>
                    <a:p>
                      <a:r>
                        <a:rPr lang="en-US" sz="1400" dirty="0"/>
                        <a:t>Goose Creek</a:t>
                      </a:r>
                    </a:p>
                  </a:txBody>
                  <a:tcPr/>
                </a:tc>
                <a:tc gridSpan="2">
                  <a:txBody>
                    <a:bodyPr/>
                    <a:lstStyle/>
                    <a:p>
                      <a:pPr algn="ctr"/>
                      <a:r>
                        <a:rPr lang="en-US" sz="1400" dirty="0"/>
                        <a:t>3:1</a:t>
                      </a:r>
                    </a:p>
                  </a:txBody>
                  <a:tcPr/>
                </a:tc>
                <a:tc hMerge="1">
                  <a:txBody>
                    <a:bodyPr/>
                    <a:lstStyle/>
                    <a:p>
                      <a:endParaRPr lang="en-US" dirty="0"/>
                    </a:p>
                  </a:txBody>
                  <a:tcPr/>
                </a:tc>
                <a:extLst>
                  <a:ext uri="{0D108BD9-81ED-4DB2-BD59-A6C34878D82A}">
                    <a16:rowId xmlns:a16="http://schemas.microsoft.com/office/drawing/2014/main" val="244105457"/>
                  </a:ext>
                </a:extLst>
              </a:tr>
            </a:tbl>
          </a:graphicData>
        </a:graphic>
      </p:graphicFrame>
    </p:spTree>
    <p:extLst>
      <p:ext uri="{BB962C8B-B14F-4D97-AF65-F5344CB8AC3E}">
        <p14:creationId xmlns:p14="http://schemas.microsoft.com/office/powerpoint/2010/main" val="3272487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B5D4E-6D91-8D14-8641-6DC1B4112AB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B7E46F7-5041-8AC1-9821-2B022B6D7507}"/>
              </a:ext>
            </a:extLst>
          </p:cNvPr>
          <p:cNvSpPr>
            <a:spLocks noGrp="1"/>
          </p:cNvSpPr>
          <p:nvPr>
            <p:ph idx="1"/>
          </p:nvPr>
        </p:nvSpPr>
        <p:spPr>
          <a:solidFill>
            <a:schemeClr val="bg1"/>
          </a:solidFill>
        </p:spPr>
        <p:txBody>
          <a:bodyPr/>
          <a:lstStyle/>
          <a:p>
            <a:r>
              <a:rPr lang="en-US" dirty="0"/>
              <a:t>(f) AREA OF MITIGATION REQUIRED ON LOCATIONAL MITIGATION RATIOS. The applicant or mitigation provider shall use the following locational ratios as applicable based on location of the proposed mitigation site relative to that of the proposed impact site. Locational ratios shall be as follows:</a:t>
            </a:r>
          </a:p>
          <a:p>
            <a:endParaRPr lang="en-US" dirty="0"/>
          </a:p>
          <a:p>
            <a:endParaRPr lang="en-US" dirty="0"/>
          </a:p>
          <a:p>
            <a:endParaRPr lang="en-US" dirty="0"/>
          </a:p>
          <a:p>
            <a:endParaRPr lang="en-US" dirty="0"/>
          </a:p>
          <a:p>
            <a:endParaRPr lang="en-US" dirty="0"/>
          </a:p>
          <a:p>
            <a:endParaRPr lang="en-US" dirty="0"/>
          </a:p>
          <a:p>
            <a:r>
              <a:rPr lang="en-US" dirty="0"/>
              <a:t>Randleman ratio is 1:1</a:t>
            </a:r>
          </a:p>
          <a:p>
            <a:r>
              <a:rPr lang="en-US" dirty="0"/>
              <a:t>Mitigation not allowed outside of same watershed in Falls, Goose Creek, Randleman, Jordan Lake </a:t>
            </a:r>
            <a:r>
              <a:rPr lang="en-US" dirty="0" err="1"/>
              <a:t>Subwatersheds</a:t>
            </a:r>
            <a:endParaRPr lang="en-US" dirty="0"/>
          </a:p>
        </p:txBody>
      </p:sp>
      <p:sp>
        <p:nvSpPr>
          <p:cNvPr id="4" name="Slide Number Placeholder 3">
            <a:extLst>
              <a:ext uri="{FF2B5EF4-FFF2-40B4-BE49-F238E27FC236}">
                <a16:creationId xmlns:a16="http://schemas.microsoft.com/office/drawing/2014/main" id="{D8F6C839-64E3-F2B3-F79C-26382B11ED66}"/>
              </a:ext>
            </a:extLst>
          </p:cNvPr>
          <p:cNvSpPr>
            <a:spLocks noGrp="1"/>
          </p:cNvSpPr>
          <p:nvPr>
            <p:ph type="sldNum" sz="quarter" idx="12"/>
          </p:nvPr>
        </p:nvSpPr>
        <p:spPr/>
        <p:txBody>
          <a:bodyPr/>
          <a:lstStyle/>
          <a:p>
            <a:fld id="{11F27F3A-B3E9-41ED-AF8F-A365F10BB65F}" type="slidenum">
              <a:rPr lang="en-US" smtClean="0"/>
              <a:pPr/>
              <a:t>16</a:t>
            </a:fld>
            <a:endParaRPr lang="en-US"/>
          </a:p>
        </p:txBody>
      </p:sp>
      <p:sp>
        <p:nvSpPr>
          <p:cNvPr id="5" name="Subtitle 4">
            <a:extLst>
              <a:ext uri="{FF2B5EF4-FFF2-40B4-BE49-F238E27FC236}">
                <a16:creationId xmlns:a16="http://schemas.microsoft.com/office/drawing/2014/main" id="{4ED7605D-59BF-F30A-DB30-582A973C0926}"/>
              </a:ext>
            </a:extLst>
          </p:cNvPr>
          <p:cNvSpPr>
            <a:spLocks noGrp="1"/>
          </p:cNvSpPr>
          <p:nvPr>
            <p:ph type="subTitle" idx="13"/>
          </p:nvPr>
        </p:nvSpPr>
        <p:spPr/>
        <p:txBody>
          <a:bodyPr/>
          <a:lstStyle/>
          <a:p>
            <a:endParaRPr lang="en-US" dirty="0"/>
          </a:p>
        </p:txBody>
      </p:sp>
      <p:graphicFrame>
        <p:nvGraphicFramePr>
          <p:cNvPr id="6" name="Table 6">
            <a:extLst>
              <a:ext uri="{FF2B5EF4-FFF2-40B4-BE49-F238E27FC236}">
                <a16:creationId xmlns:a16="http://schemas.microsoft.com/office/drawing/2014/main" id="{11337658-B7DE-20B9-2DEB-57AEA64E12B9}"/>
              </a:ext>
            </a:extLst>
          </p:cNvPr>
          <p:cNvGraphicFramePr>
            <a:graphicFrameLocks noGrp="1"/>
          </p:cNvGraphicFramePr>
          <p:nvPr>
            <p:extLst>
              <p:ext uri="{D42A27DB-BD31-4B8C-83A1-F6EECF244321}">
                <p14:modId xmlns:p14="http://schemas.microsoft.com/office/powerpoint/2010/main" val="2852705275"/>
              </p:ext>
            </p:extLst>
          </p:nvPr>
        </p:nvGraphicFramePr>
        <p:xfrm>
          <a:off x="1795694" y="3129042"/>
          <a:ext cx="8128000" cy="148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221923569"/>
                    </a:ext>
                  </a:extLst>
                </a:gridCol>
                <a:gridCol w="4064000">
                  <a:extLst>
                    <a:ext uri="{9D8B030D-6E8A-4147-A177-3AD203B41FA5}">
                      <a16:colId xmlns:a16="http://schemas.microsoft.com/office/drawing/2014/main" val="1509283871"/>
                    </a:ext>
                  </a:extLst>
                </a:gridCol>
              </a:tblGrid>
              <a:tr h="370840">
                <a:tc>
                  <a:txBody>
                    <a:bodyPr/>
                    <a:lstStyle/>
                    <a:p>
                      <a:r>
                        <a:rPr lang="en-US" dirty="0"/>
                        <a:t>Location</a:t>
                      </a:r>
                    </a:p>
                  </a:txBody>
                  <a:tcPr/>
                </a:tc>
                <a:tc>
                  <a:txBody>
                    <a:bodyPr/>
                    <a:lstStyle/>
                    <a:p>
                      <a:r>
                        <a:rPr lang="en-US" dirty="0"/>
                        <a:t>Ratio</a:t>
                      </a:r>
                    </a:p>
                  </a:txBody>
                  <a:tcPr/>
                </a:tc>
                <a:extLst>
                  <a:ext uri="{0D108BD9-81ED-4DB2-BD59-A6C34878D82A}">
                    <a16:rowId xmlns:a16="http://schemas.microsoft.com/office/drawing/2014/main" val="942736472"/>
                  </a:ext>
                </a:extLst>
              </a:tr>
              <a:tr h="370840">
                <a:tc>
                  <a:txBody>
                    <a:bodyPr/>
                    <a:lstStyle/>
                    <a:p>
                      <a:r>
                        <a:rPr lang="en-US" dirty="0"/>
                        <a:t>Within the HUC-12</a:t>
                      </a:r>
                    </a:p>
                  </a:txBody>
                  <a:tcPr/>
                </a:tc>
                <a:tc>
                  <a:txBody>
                    <a:bodyPr/>
                    <a:lstStyle/>
                    <a:p>
                      <a:r>
                        <a:rPr lang="en-US" dirty="0"/>
                        <a:t>0.75:1</a:t>
                      </a:r>
                    </a:p>
                  </a:txBody>
                  <a:tcPr/>
                </a:tc>
                <a:extLst>
                  <a:ext uri="{0D108BD9-81ED-4DB2-BD59-A6C34878D82A}">
                    <a16:rowId xmlns:a16="http://schemas.microsoft.com/office/drawing/2014/main" val="99679646"/>
                  </a:ext>
                </a:extLst>
              </a:tr>
              <a:tr h="370840">
                <a:tc>
                  <a:txBody>
                    <a:bodyPr/>
                    <a:lstStyle/>
                    <a:p>
                      <a:r>
                        <a:rPr lang="en-US" dirty="0"/>
                        <a:t>Within the HUC-8</a:t>
                      </a:r>
                    </a:p>
                  </a:txBody>
                  <a:tcPr/>
                </a:tc>
                <a:tc>
                  <a:txBody>
                    <a:bodyPr/>
                    <a:lstStyle/>
                    <a:p>
                      <a:r>
                        <a:rPr lang="en-US" dirty="0"/>
                        <a:t>1:1</a:t>
                      </a:r>
                    </a:p>
                  </a:txBody>
                  <a:tcPr/>
                </a:tc>
                <a:extLst>
                  <a:ext uri="{0D108BD9-81ED-4DB2-BD59-A6C34878D82A}">
                    <a16:rowId xmlns:a16="http://schemas.microsoft.com/office/drawing/2014/main" val="3648282367"/>
                  </a:ext>
                </a:extLst>
              </a:tr>
              <a:tr h="370840">
                <a:tc>
                  <a:txBody>
                    <a:bodyPr/>
                    <a:lstStyle/>
                    <a:p>
                      <a:r>
                        <a:rPr lang="en-US" dirty="0"/>
                        <a:t>Outside of the HUC-8</a:t>
                      </a:r>
                    </a:p>
                  </a:txBody>
                  <a:tcPr/>
                </a:tc>
                <a:tc>
                  <a:txBody>
                    <a:bodyPr/>
                    <a:lstStyle/>
                    <a:p>
                      <a:r>
                        <a:rPr lang="en-US" dirty="0"/>
                        <a:t>2:1</a:t>
                      </a:r>
                    </a:p>
                  </a:txBody>
                  <a:tcPr/>
                </a:tc>
                <a:extLst>
                  <a:ext uri="{0D108BD9-81ED-4DB2-BD59-A6C34878D82A}">
                    <a16:rowId xmlns:a16="http://schemas.microsoft.com/office/drawing/2014/main" val="1365367554"/>
                  </a:ext>
                </a:extLst>
              </a:tr>
            </a:tbl>
          </a:graphicData>
        </a:graphic>
      </p:graphicFrame>
    </p:spTree>
    <p:extLst>
      <p:ext uri="{BB962C8B-B14F-4D97-AF65-F5344CB8AC3E}">
        <p14:creationId xmlns:p14="http://schemas.microsoft.com/office/powerpoint/2010/main" val="1887768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70B01-7E8D-CA13-D654-29972133E15A}"/>
              </a:ext>
            </a:extLst>
          </p:cNvPr>
          <p:cNvSpPr>
            <a:spLocks noGrp="1"/>
          </p:cNvSpPr>
          <p:nvPr>
            <p:ph type="title"/>
          </p:nvPr>
        </p:nvSpPr>
        <p:spPr/>
        <p:txBody>
          <a:bodyPr/>
          <a:lstStyle/>
          <a:p>
            <a:r>
              <a:rPr lang="en-US" dirty="0"/>
              <a:t>Buffer Proposal</a:t>
            </a:r>
          </a:p>
        </p:txBody>
      </p:sp>
      <p:sp>
        <p:nvSpPr>
          <p:cNvPr id="3" name="Content Placeholder 2">
            <a:extLst>
              <a:ext uri="{FF2B5EF4-FFF2-40B4-BE49-F238E27FC236}">
                <a16:creationId xmlns:a16="http://schemas.microsoft.com/office/drawing/2014/main" id="{2082AEA8-4768-44CE-8504-C9DB33C13C1B}"/>
              </a:ext>
            </a:extLst>
          </p:cNvPr>
          <p:cNvSpPr>
            <a:spLocks noGrp="1"/>
          </p:cNvSpPr>
          <p:nvPr>
            <p:ph idx="1"/>
          </p:nvPr>
        </p:nvSpPr>
        <p:spPr/>
        <p:txBody>
          <a:bodyPr>
            <a:normAutofit/>
          </a:bodyPr>
          <a:lstStyle/>
          <a:p>
            <a:pPr marL="0" indent="0">
              <a:buNone/>
            </a:pPr>
            <a:r>
              <a:rPr lang="en-US" dirty="0"/>
              <a:t>DWR:</a:t>
            </a:r>
          </a:p>
          <a:p>
            <a:r>
              <a:rPr lang="en-US" dirty="0"/>
              <a:t>Zone 1: 30ft</a:t>
            </a:r>
          </a:p>
          <a:p>
            <a:pPr lvl="1"/>
            <a:r>
              <a:rPr lang="en-US" dirty="0"/>
              <a:t>Inner 10ft - No tracked vehicles</a:t>
            </a:r>
          </a:p>
          <a:p>
            <a:pPr lvl="1"/>
            <a:r>
              <a:rPr lang="en-US" dirty="0"/>
              <a:t>Inner 10ft - Removal of individual trees allowed except with exposed roots on streambank, unless diseased or dangerous</a:t>
            </a:r>
          </a:p>
          <a:p>
            <a:pPr lvl="1"/>
            <a:r>
              <a:rPr lang="en-US" dirty="0"/>
              <a:t>Outer 20ft - 50% of trees &gt; 5” DBH, every 15 years except every 5 years for plantations</a:t>
            </a:r>
          </a:p>
          <a:p>
            <a:r>
              <a:rPr lang="en-US" dirty="0"/>
              <a:t>Zone 2: 20ft</a:t>
            </a:r>
          </a:p>
          <a:p>
            <a:pPr lvl="1"/>
            <a:r>
              <a:rPr lang="en-US" dirty="0"/>
              <a:t>Forest harvest allowed w/ ground cover reestablishment</a:t>
            </a:r>
          </a:p>
          <a:p>
            <a:pPr lvl="1"/>
            <a:r>
              <a:rPr lang="en-US" dirty="0"/>
              <a:t>Grading w/ revegetation allowed as long as vegetation in zone 1 is not compromised</a:t>
            </a:r>
          </a:p>
          <a:p>
            <a:r>
              <a:rPr lang="en-US" dirty="0"/>
              <a:t>Within protected buffer (all 50ft):</a:t>
            </a:r>
          </a:p>
          <a:p>
            <a:pPr lvl="1"/>
            <a:r>
              <a:rPr lang="en-US" dirty="0"/>
              <a:t>No soil disturbing site preparation</a:t>
            </a:r>
          </a:p>
          <a:p>
            <a:pPr lvl="1"/>
            <a:r>
              <a:rPr lang="en-US" dirty="0"/>
              <a:t>No logging decks or sawmills</a:t>
            </a:r>
          </a:p>
          <a:p>
            <a:pPr lvl="1"/>
            <a:r>
              <a:rPr lang="en-US" dirty="0"/>
              <a:t>Removal of invasive exotics allowed</a:t>
            </a:r>
          </a:p>
          <a:p>
            <a:pPr lvl="1"/>
            <a:r>
              <a:rPr lang="en-US" dirty="0"/>
              <a:t>One-time fertilizer at agronomic rate allowed to establish replanted vegetation</a:t>
            </a:r>
          </a:p>
          <a:p>
            <a:pPr lvl="2"/>
            <a:endParaRPr lang="en-US" dirty="0"/>
          </a:p>
        </p:txBody>
      </p:sp>
      <p:sp>
        <p:nvSpPr>
          <p:cNvPr id="4" name="Slide Number Placeholder 3">
            <a:extLst>
              <a:ext uri="{FF2B5EF4-FFF2-40B4-BE49-F238E27FC236}">
                <a16:creationId xmlns:a16="http://schemas.microsoft.com/office/drawing/2014/main" id="{9388324C-50E8-1C94-A732-F045DAE1FA4D}"/>
              </a:ext>
            </a:extLst>
          </p:cNvPr>
          <p:cNvSpPr>
            <a:spLocks noGrp="1"/>
          </p:cNvSpPr>
          <p:nvPr>
            <p:ph type="sldNum" sz="quarter" idx="12"/>
          </p:nvPr>
        </p:nvSpPr>
        <p:spPr/>
        <p:txBody>
          <a:bodyPr/>
          <a:lstStyle/>
          <a:p>
            <a:fld id="{11F27F3A-B3E9-41ED-AF8F-A365F10BB65F}" type="slidenum">
              <a:rPr lang="en-US" smtClean="0"/>
              <a:pPr/>
              <a:t>17</a:t>
            </a:fld>
            <a:endParaRPr lang="en-US"/>
          </a:p>
        </p:txBody>
      </p:sp>
      <p:sp>
        <p:nvSpPr>
          <p:cNvPr id="5" name="Subtitle 4">
            <a:extLst>
              <a:ext uri="{FF2B5EF4-FFF2-40B4-BE49-F238E27FC236}">
                <a16:creationId xmlns:a16="http://schemas.microsoft.com/office/drawing/2014/main" id="{C0432AAF-7A82-905C-3D97-0238C1C002EA}"/>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1186234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415B1-DB7C-32F2-2861-C5B9C8AF8E5A}"/>
              </a:ext>
            </a:extLst>
          </p:cNvPr>
          <p:cNvSpPr>
            <a:spLocks noGrp="1"/>
          </p:cNvSpPr>
          <p:nvPr>
            <p:ph type="title"/>
          </p:nvPr>
        </p:nvSpPr>
        <p:spPr/>
        <p:txBody>
          <a:bodyPr/>
          <a:lstStyle/>
          <a:p>
            <a:r>
              <a:rPr lang="en-US" dirty="0"/>
              <a:t>What’s missing?</a:t>
            </a:r>
          </a:p>
        </p:txBody>
      </p:sp>
      <p:sp>
        <p:nvSpPr>
          <p:cNvPr id="3" name="Content Placeholder 2">
            <a:extLst>
              <a:ext uri="{FF2B5EF4-FFF2-40B4-BE49-F238E27FC236}">
                <a16:creationId xmlns:a16="http://schemas.microsoft.com/office/drawing/2014/main" id="{89C6A16F-EEF6-C35B-F36E-8BC2EA16D16B}"/>
              </a:ext>
            </a:extLst>
          </p:cNvPr>
          <p:cNvSpPr>
            <a:spLocks noGrp="1"/>
          </p:cNvSpPr>
          <p:nvPr>
            <p:ph idx="1"/>
          </p:nvPr>
        </p:nvSpPr>
        <p:spPr/>
        <p:txBody>
          <a:bodyPr/>
          <a:lstStyle/>
          <a:p>
            <a:r>
              <a:rPr lang="en-US" dirty="0"/>
              <a:t>Are there any rule provisions we have not addressed which need discussion?</a:t>
            </a:r>
          </a:p>
        </p:txBody>
      </p:sp>
      <p:sp>
        <p:nvSpPr>
          <p:cNvPr id="4" name="Slide Number Placeholder 3">
            <a:extLst>
              <a:ext uri="{FF2B5EF4-FFF2-40B4-BE49-F238E27FC236}">
                <a16:creationId xmlns:a16="http://schemas.microsoft.com/office/drawing/2014/main" id="{EC5466E4-260F-7014-567E-A257BAF0FEB4}"/>
              </a:ext>
            </a:extLst>
          </p:cNvPr>
          <p:cNvSpPr>
            <a:spLocks noGrp="1"/>
          </p:cNvSpPr>
          <p:nvPr>
            <p:ph type="sldNum" sz="quarter" idx="12"/>
          </p:nvPr>
        </p:nvSpPr>
        <p:spPr/>
        <p:txBody>
          <a:bodyPr/>
          <a:lstStyle/>
          <a:p>
            <a:fld id="{11F27F3A-B3E9-41ED-AF8F-A365F10BB65F}" type="slidenum">
              <a:rPr lang="en-US" smtClean="0"/>
              <a:pPr/>
              <a:t>18</a:t>
            </a:fld>
            <a:endParaRPr lang="en-US"/>
          </a:p>
        </p:txBody>
      </p:sp>
      <p:sp>
        <p:nvSpPr>
          <p:cNvPr id="5" name="Subtitle 4">
            <a:extLst>
              <a:ext uri="{FF2B5EF4-FFF2-40B4-BE49-F238E27FC236}">
                <a16:creationId xmlns:a16="http://schemas.microsoft.com/office/drawing/2014/main" id="{330E2A5C-2237-822E-7167-C05F341B0287}"/>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2468346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19</a:t>
            </a:fld>
            <a:endParaRPr lang="en-US"/>
          </a:p>
        </p:txBody>
      </p:sp>
      <p:sp>
        <p:nvSpPr>
          <p:cNvPr id="3" name="Title 2"/>
          <p:cNvSpPr>
            <a:spLocks noGrp="1"/>
          </p:cNvSpPr>
          <p:nvPr>
            <p:ph type="ctrTitle"/>
          </p:nvPr>
        </p:nvSpPr>
        <p:spPr/>
        <p:txBody>
          <a:bodyPr/>
          <a:lstStyle/>
          <a:p>
            <a:r>
              <a:rPr lang="en-US" dirty="0"/>
              <a:t>Questions?</a:t>
            </a:r>
          </a:p>
        </p:txBody>
      </p:sp>
      <p:pic>
        <p:nvPicPr>
          <p:cNvPr id="2" name="Picture Placeholder 1"/>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6177" b="26177"/>
          <a:stretch>
            <a:fillRect/>
          </a:stretch>
        </p:blipFill>
        <p:spPr/>
      </p:pic>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6" name="TextBox 5">
            <a:extLst>
              <a:ext uri="{FF2B5EF4-FFF2-40B4-BE49-F238E27FC236}">
                <a16:creationId xmlns:a16="http://schemas.microsoft.com/office/drawing/2014/main" id="{D3745CB9-3DF0-499D-839E-9B24C24549AE}"/>
              </a:ext>
            </a:extLst>
          </p:cNvPr>
          <p:cNvSpPr txBox="1"/>
          <p:nvPr/>
        </p:nvSpPr>
        <p:spPr>
          <a:xfrm>
            <a:off x="7627455" y="3568823"/>
            <a:ext cx="4374045" cy="1569660"/>
          </a:xfrm>
          <a:prstGeom prst="rect">
            <a:avLst/>
          </a:prstGeom>
          <a:noFill/>
        </p:spPr>
        <p:txBody>
          <a:bodyPr wrap="square" rtlCol="0">
            <a:spAutoFit/>
          </a:bodyPr>
          <a:lstStyle/>
          <a:p>
            <a:r>
              <a:rPr lang="en-US" sz="2400" b="1" dirty="0">
                <a:solidFill>
                  <a:schemeClr val="bg1"/>
                </a:solidFill>
              </a:rPr>
              <a:t>Joey Hester</a:t>
            </a:r>
          </a:p>
          <a:p>
            <a:r>
              <a:rPr lang="en-US" sz="2400" dirty="0">
                <a:solidFill>
                  <a:schemeClr val="bg1"/>
                </a:solidFill>
                <a:hlinkClick r:id="rId4"/>
              </a:rPr>
              <a:t>Joey.hester@ncdenr.gov</a:t>
            </a:r>
            <a:endParaRPr lang="en-US" sz="2400" dirty="0">
              <a:solidFill>
                <a:schemeClr val="bg1"/>
              </a:solidFill>
            </a:endParaRPr>
          </a:p>
          <a:p>
            <a:r>
              <a:rPr lang="en-US" sz="2400" dirty="0">
                <a:solidFill>
                  <a:schemeClr val="bg1"/>
                </a:solidFill>
              </a:rPr>
              <a:t>O: 919-707-3675</a:t>
            </a:r>
          </a:p>
          <a:p>
            <a:r>
              <a:rPr lang="en-US" sz="2400" dirty="0">
                <a:solidFill>
                  <a:schemeClr val="bg1"/>
                </a:solidFill>
              </a:rPr>
              <a:t>C: 919-418-5712</a:t>
            </a:r>
          </a:p>
        </p:txBody>
      </p:sp>
    </p:spTree>
    <p:extLst>
      <p:ext uri="{BB962C8B-B14F-4D97-AF65-F5344CB8AC3E}">
        <p14:creationId xmlns:p14="http://schemas.microsoft.com/office/powerpoint/2010/main" val="326576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3BD3-6F0A-61AD-ED89-E3CA5EB297F0}"/>
              </a:ext>
            </a:extLst>
          </p:cNvPr>
          <p:cNvSpPr>
            <a:spLocks noGrp="1"/>
          </p:cNvSpPr>
          <p:nvPr>
            <p:ph type="title"/>
          </p:nvPr>
        </p:nvSpPr>
        <p:spPr/>
        <p:txBody>
          <a:bodyPr/>
          <a:lstStyle/>
          <a:p>
            <a:r>
              <a:rPr lang="en-US" dirty="0"/>
              <a:t>Meeting Objectives</a:t>
            </a:r>
          </a:p>
        </p:txBody>
      </p:sp>
      <p:sp>
        <p:nvSpPr>
          <p:cNvPr id="3" name="Content Placeholder 2">
            <a:extLst>
              <a:ext uri="{FF2B5EF4-FFF2-40B4-BE49-F238E27FC236}">
                <a16:creationId xmlns:a16="http://schemas.microsoft.com/office/drawing/2014/main" id="{CCE22442-C6E8-34A6-BD0C-4B4C0B0B345E}"/>
              </a:ext>
            </a:extLst>
          </p:cNvPr>
          <p:cNvSpPr>
            <a:spLocks noGrp="1"/>
          </p:cNvSpPr>
          <p:nvPr>
            <p:ph idx="1"/>
          </p:nvPr>
        </p:nvSpPr>
        <p:spPr/>
        <p:txBody>
          <a:bodyPr/>
          <a:lstStyle/>
          <a:p>
            <a:r>
              <a:rPr lang="en-US" dirty="0"/>
              <a:t>Approve Buffer TAG Report</a:t>
            </a:r>
          </a:p>
          <a:p>
            <a:r>
              <a:rPr lang="en-US" dirty="0"/>
              <a:t>Members sign onto majority and minority opinions</a:t>
            </a:r>
          </a:p>
          <a:p>
            <a:endParaRPr lang="en-US" dirty="0"/>
          </a:p>
        </p:txBody>
      </p:sp>
      <p:sp>
        <p:nvSpPr>
          <p:cNvPr id="4" name="Slide Number Placeholder 3">
            <a:extLst>
              <a:ext uri="{FF2B5EF4-FFF2-40B4-BE49-F238E27FC236}">
                <a16:creationId xmlns:a16="http://schemas.microsoft.com/office/drawing/2014/main" id="{F592F248-B805-C7CE-637C-7243D8F235EB}"/>
              </a:ext>
            </a:extLst>
          </p:cNvPr>
          <p:cNvSpPr>
            <a:spLocks noGrp="1"/>
          </p:cNvSpPr>
          <p:nvPr>
            <p:ph type="sldNum" sz="quarter" idx="12"/>
          </p:nvPr>
        </p:nvSpPr>
        <p:spPr/>
        <p:txBody>
          <a:bodyPr/>
          <a:lstStyle/>
          <a:p>
            <a:fld id="{11F27F3A-B3E9-41ED-AF8F-A365F10BB65F}" type="slidenum">
              <a:rPr lang="en-US" smtClean="0"/>
              <a:pPr/>
              <a:t>2</a:t>
            </a:fld>
            <a:endParaRPr lang="en-US"/>
          </a:p>
        </p:txBody>
      </p:sp>
      <p:sp>
        <p:nvSpPr>
          <p:cNvPr id="5" name="Subtitle 4">
            <a:extLst>
              <a:ext uri="{FF2B5EF4-FFF2-40B4-BE49-F238E27FC236}">
                <a16:creationId xmlns:a16="http://schemas.microsoft.com/office/drawing/2014/main" id="{8DF911F4-7DCB-123D-8DE1-4E4775E40A40}"/>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324812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33EED-C21A-96A1-C17F-AF3DBD6CC4A0}"/>
              </a:ext>
            </a:extLst>
          </p:cNvPr>
          <p:cNvSpPr>
            <a:spLocks noGrp="1"/>
          </p:cNvSpPr>
          <p:nvPr>
            <p:ph type="title"/>
          </p:nvPr>
        </p:nvSpPr>
        <p:spPr/>
        <p:txBody>
          <a:bodyPr/>
          <a:lstStyle/>
          <a:p>
            <a:r>
              <a:rPr lang="en-US" dirty="0"/>
              <a:t>Decision-Making Process re: consensus</a:t>
            </a:r>
          </a:p>
        </p:txBody>
      </p:sp>
      <p:sp>
        <p:nvSpPr>
          <p:cNvPr id="3" name="Content Placeholder 2">
            <a:extLst>
              <a:ext uri="{FF2B5EF4-FFF2-40B4-BE49-F238E27FC236}">
                <a16:creationId xmlns:a16="http://schemas.microsoft.com/office/drawing/2014/main" id="{79BCFD4E-5031-48D6-3ED3-3931CF3FD934}"/>
              </a:ext>
            </a:extLst>
          </p:cNvPr>
          <p:cNvSpPr>
            <a:spLocks noGrp="1"/>
          </p:cNvSpPr>
          <p:nvPr>
            <p:ph idx="1"/>
          </p:nvPr>
        </p:nvSpPr>
        <p:spPr/>
        <p:txBody>
          <a:bodyPr>
            <a:normAutofit lnSpcReduction="10000"/>
          </a:bodyPr>
          <a:lstStyle/>
          <a:p>
            <a:pPr marL="227228" marR="106782" indent="0" rtl="0">
              <a:spcBef>
                <a:spcPts val="1318"/>
              </a:spcBef>
              <a:spcAft>
                <a:spcPts val="0"/>
              </a:spcAft>
              <a:buNone/>
            </a:pPr>
            <a:r>
              <a:rPr lang="en-US" sz="2400" b="1" dirty="0">
                <a:solidFill>
                  <a:srgbClr val="000000"/>
                </a:solidFill>
                <a:latin typeface="Calibri" panose="020F0502020204030204" pitchFamily="34" charset="0"/>
              </a:rPr>
              <a:t>From High Rock Stakeholder Engagement Process Charter, p. 11</a:t>
            </a:r>
          </a:p>
          <a:p>
            <a:pPr marL="227228" marR="106782" indent="0" rtl="0">
              <a:spcBef>
                <a:spcPts val="1318"/>
              </a:spcBef>
              <a:spcAft>
                <a:spcPts val="0"/>
              </a:spcAft>
              <a:buNone/>
            </a:pPr>
            <a:r>
              <a:rPr lang="en-US" sz="3600" b="1" i="0" u="none" strike="noStrike" dirty="0">
                <a:solidFill>
                  <a:srgbClr val="000000"/>
                </a:solidFill>
                <a:effectLst/>
                <a:latin typeface="Calibri" panose="020F0502020204030204" pitchFamily="34" charset="0"/>
              </a:rPr>
              <a:t>“</a:t>
            </a:r>
            <a:r>
              <a:rPr lang="en-US" sz="2800" b="0" i="0" u="none" strike="noStrike" dirty="0">
                <a:solidFill>
                  <a:srgbClr val="000000"/>
                </a:solidFill>
                <a:effectLst/>
                <a:latin typeface="Calibri" panose="020F0502020204030204" pitchFamily="34" charset="0"/>
              </a:rPr>
              <a:t>Consensus requires the active participation of  everyone in the group and an atmosphere where disagreements are respected. When  someone disagrees, the goal of the group shall be to discover the reason for the </a:t>
            </a:r>
            <a:r>
              <a:rPr lang="en-US" sz="2800" b="0" i="0" u="none" strike="noStrike" dirty="0">
                <a:solidFill>
                  <a:srgbClr val="3C4043"/>
                </a:solidFill>
                <a:effectLst/>
                <a:latin typeface="Calibri" panose="020F0502020204030204" pitchFamily="34" charset="0"/>
              </a:rPr>
              <a:t>objection and  to find a way to work toward meeting that need in a revised agreement. </a:t>
            </a:r>
            <a:r>
              <a:rPr lang="en-US" sz="2800" b="1" i="0" u="none" strike="noStrike" dirty="0">
                <a:solidFill>
                  <a:srgbClr val="3C4043"/>
                </a:solidFill>
                <a:effectLst/>
                <a:highlight>
                  <a:srgbClr val="FFFF00"/>
                </a:highlight>
                <a:latin typeface="Calibri" panose="020F0502020204030204" pitchFamily="34" charset="0"/>
              </a:rPr>
              <a:t>Consensus is being  defined as at a minimum, “I can live with and support the decision.”  </a:t>
            </a:r>
            <a:endParaRPr lang="en-US" sz="2800" b="1" dirty="0">
              <a:highlight>
                <a:srgbClr val="FFFF00"/>
              </a:highlight>
            </a:endParaRPr>
          </a:p>
          <a:p>
            <a:pPr marL="227228" marR="106782" indent="0" rtl="0">
              <a:spcBef>
                <a:spcPts val="1318"/>
              </a:spcBef>
              <a:spcAft>
                <a:spcPts val="0"/>
              </a:spcAft>
              <a:buNone/>
            </a:pPr>
            <a:r>
              <a:rPr lang="en-US" sz="2800" b="0" i="0" u="none" strike="noStrike" dirty="0">
                <a:solidFill>
                  <a:srgbClr val="000000"/>
                </a:solidFill>
                <a:effectLst/>
                <a:latin typeface="Calibri" panose="020F0502020204030204" pitchFamily="34" charset="0"/>
              </a:rPr>
              <a:t>“Consensus agreements reached in one team meeting should not be reconsidered in a  subsequent meeting without the consent of all participants in attendance.</a:t>
            </a:r>
            <a:r>
              <a:rPr lang="en-US" sz="2800" b="1" dirty="0">
                <a:solidFill>
                  <a:srgbClr val="000000"/>
                </a:solidFill>
                <a:latin typeface="Calibri" panose="020F0502020204030204" pitchFamily="34" charset="0"/>
              </a:rPr>
              <a:t>”</a:t>
            </a:r>
            <a:endParaRPr lang="en-US" sz="2800" dirty="0"/>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50D29336-5D40-94D1-0200-35F11D8347E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Tree>
    <p:extLst>
      <p:ext uri="{BB962C8B-B14F-4D97-AF65-F5344CB8AC3E}">
        <p14:creationId xmlns:p14="http://schemas.microsoft.com/office/powerpoint/2010/main" val="1872845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AA06-49F4-A6D0-3F64-41016E59C35B}"/>
              </a:ext>
            </a:extLst>
          </p:cNvPr>
          <p:cNvSpPr>
            <a:spLocks noGrp="1"/>
          </p:cNvSpPr>
          <p:nvPr>
            <p:ph type="title"/>
          </p:nvPr>
        </p:nvSpPr>
        <p:spPr/>
        <p:txBody>
          <a:bodyPr/>
          <a:lstStyle/>
          <a:p>
            <a:r>
              <a:rPr lang="en-US" dirty="0"/>
              <a:t>Important Reminders</a:t>
            </a:r>
          </a:p>
        </p:txBody>
      </p:sp>
      <p:sp>
        <p:nvSpPr>
          <p:cNvPr id="3" name="Content Placeholder 2">
            <a:extLst>
              <a:ext uri="{FF2B5EF4-FFF2-40B4-BE49-F238E27FC236}">
                <a16:creationId xmlns:a16="http://schemas.microsoft.com/office/drawing/2014/main" id="{8D9F6430-B020-5633-1283-1861281B16A9}"/>
              </a:ext>
            </a:extLst>
          </p:cNvPr>
          <p:cNvSpPr>
            <a:spLocks noGrp="1"/>
          </p:cNvSpPr>
          <p:nvPr>
            <p:ph idx="1"/>
          </p:nvPr>
        </p:nvSpPr>
        <p:spPr/>
        <p:txBody>
          <a:bodyPr/>
          <a:lstStyle/>
          <a:p>
            <a:r>
              <a:rPr lang="en-US" dirty="0"/>
              <a:t>Buffer TAG makes recommendations to the Steering Committee, who then reviews and offers a formal consensus proposal to DWR, who then drafts rules that incorporate as much of the proposal as possible.  Then draft rules are shared with the stakeholder community for further comment (phase II), and DWR amends the rules based on feedback if necessary.  </a:t>
            </a:r>
            <a:r>
              <a:rPr lang="en-US" b="1" dirty="0"/>
              <a:t>This is the first step in this process, but it will not be the last.</a:t>
            </a:r>
          </a:p>
          <a:p>
            <a:r>
              <a:rPr lang="en-US" dirty="0"/>
              <a:t>Members can continue to offer opinions and contribute to the discussion via stakeholder meetings and in phase II of draft rule review, which is expected sometime in 2024.</a:t>
            </a:r>
          </a:p>
        </p:txBody>
      </p:sp>
      <p:sp>
        <p:nvSpPr>
          <p:cNvPr id="4" name="Slide Number Placeholder 3">
            <a:extLst>
              <a:ext uri="{FF2B5EF4-FFF2-40B4-BE49-F238E27FC236}">
                <a16:creationId xmlns:a16="http://schemas.microsoft.com/office/drawing/2014/main" id="{F19DCDC7-73A9-8D61-0ADF-F928D0DCF452}"/>
              </a:ext>
            </a:extLst>
          </p:cNvPr>
          <p:cNvSpPr>
            <a:spLocks noGrp="1"/>
          </p:cNvSpPr>
          <p:nvPr>
            <p:ph type="sldNum" sz="quarter" idx="12"/>
          </p:nvPr>
        </p:nvSpPr>
        <p:spPr/>
        <p:txBody>
          <a:bodyPr/>
          <a:lstStyle/>
          <a:p>
            <a:fld id="{11F27F3A-B3E9-41ED-AF8F-A365F10BB65F}" type="slidenum">
              <a:rPr lang="en-US" smtClean="0"/>
              <a:pPr/>
              <a:t>4</a:t>
            </a:fld>
            <a:endParaRPr lang="en-US"/>
          </a:p>
        </p:txBody>
      </p:sp>
      <p:sp>
        <p:nvSpPr>
          <p:cNvPr id="5" name="Subtitle 4">
            <a:extLst>
              <a:ext uri="{FF2B5EF4-FFF2-40B4-BE49-F238E27FC236}">
                <a16:creationId xmlns:a16="http://schemas.microsoft.com/office/drawing/2014/main" id="{38894449-974F-A07A-7BB7-A87AF8904825}"/>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1278938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4732-2EC5-B246-302A-A9AD00826074}"/>
              </a:ext>
            </a:extLst>
          </p:cNvPr>
          <p:cNvSpPr>
            <a:spLocks noGrp="1"/>
          </p:cNvSpPr>
          <p:nvPr>
            <p:ph type="title"/>
          </p:nvPr>
        </p:nvSpPr>
        <p:spPr/>
        <p:txBody>
          <a:bodyPr/>
          <a:lstStyle/>
          <a:p>
            <a:r>
              <a:rPr lang="en-US" dirty="0"/>
              <a:t>TAG Responsibility Clarification</a:t>
            </a:r>
          </a:p>
        </p:txBody>
      </p:sp>
      <p:sp>
        <p:nvSpPr>
          <p:cNvPr id="3" name="Content Placeholder 2">
            <a:extLst>
              <a:ext uri="{FF2B5EF4-FFF2-40B4-BE49-F238E27FC236}">
                <a16:creationId xmlns:a16="http://schemas.microsoft.com/office/drawing/2014/main" id="{E08D3A81-C9C0-1362-4A09-EBA2A0AB8AF1}"/>
              </a:ext>
            </a:extLst>
          </p:cNvPr>
          <p:cNvSpPr>
            <a:spLocks noGrp="1"/>
          </p:cNvSpPr>
          <p:nvPr>
            <p:ph idx="1"/>
          </p:nvPr>
        </p:nvSpPr>
        <p:spPr/>
        <p:txBody>
          <a:bodyPr/>
          <a:lstStyle/>
          <a:p>
            <a:r>
              <a:rPr lang="en-US" dirty="0"/>
              <a:t>The Riparian Buffer TAG is charged with developing recommendations for a riparian buffer protection rule.</a:t>
            </a:r>
          </a:p>
          <a:p>
            <a:r>
              <a:rPr lang="en-US" dirty="0"/>
              <a:t>This protection rule is intended to protect existing streams and rivers from further degradation, </a:t>
            </a:r>
            <a:r>
              <a:rPr lang="en-US" u="sng" dirty="0"/>
              <a:t>not</a:t>
            </a:r>
            <a:r>
              <a:rPr lang="en-US" dirty="0"/>
              <a:t> to reduce nutrient loading to the watershed.</a:t>
            </a:r>
          </a:p>
          <a:p>
            <a:r>
              <a:rPr lang="en-US" dirty="0"/>
              <a:t>Other TAGs are charged with identifying possible strategies for reducing nutrient loading within their respective sectors, and the Steering Committee is charged with turning TAG proposals into a formal rulemaking recommendation.</a:t>
            </a:r>
          </a:p>
          <a:p>
            <a:r>
              <a:rPr lang="en-US" dirty="0"/>
              <a:t>Buffer rules cannot legally require new vegetation where none already exists.</a:t>
            </a:r>
          </a:p>
          <a:p>
            <a:r>
              <a:rPr lang="en-US" dirty="0"/>
              <a:t>Buffer rules are only </a:t>
            </a:r>
            <a:r>
              <a:rPr lang="en-US" u="sng" dirty="0"/>
              <a:t>part</a:t>
            </a:r>
            <a:r>
              <a:rPr lang="en-US" dirty="0"/>
              <a:t> of the overall nutrient management strategy.</a:t>
            </a:r>
          </a:p>
        </p:txBody>
      </p:sp>
      <p:sp>
        <p:nvSpPr>
          <p:cNvPr id="4" name="Slide Number Placeholder 3">
            <a:extLst>
              <a:ext uri="{FF2B5EF4-FFF2-40B4-BE49-F238E27FC236}">
                <a16:creationId xmlns:a16="http://schemas.microsoft.com/office/drawing/2014/main" id="{0CE62249-3F25-20DD-466C-C96DD4103058}"/>
              </a:ext>
            </a:extLst>
          </p:cNvPr>
          <p:cNvSpPr>
            <a:spLocks noGrp="1"/>
          </p:cNvSpPr>
          <p:nvPr>
            <p:ph type="sldNum" sz="quarter" idx="12"/>
          </p:nvPr>
        </p:nvSpPr>
        <p:spPr/>
        <p:txBody>
          <a:bodyPr/>
          <a:lstStyle/>
          <a:p>
            <a:fld id="{11F27F3A-B3E9-41ED-AF8F-A365F10BB65F}" type="slidenum">
              <a:rPr lang="en-US" smtClean="0"/>
              <a:pPr/>
              <a:t>5</a:t>
            </a:fld>
            <a:endParaRPr lang="en-US"/>
          </a:p>
        </p:txBody>
      </p:sp>
      <p:sp>
        <p:nvSpPr>
          <p:cNvPr id="5" name="Subtitle 4">
            <a:extLst>
              <a:ext uri="{FF2B5EF4-FFF2-40B4-BE49-F238E27FC236}">
                <a16:creationId xmlns:a16="http://schemas.microsoft.com/office/drawing/2014/main" id="{D13302FE-3AFC-D43B-F348-6F4E228719ED}"/>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404795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AA2B-D3D7-9679-50C3-BE07130574C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A389AD4-A3AA-0333-FA07-D1DD9020482C}"/>
              </a:ext>
            </a:extLst>
          </p:cNvPr>
          <p:cNvSpPr>
            <a:spLocks noGrp="1"/>
          </p:cNvSpPr>
          <p:nvPr>
            <p:ph idx="1"/>
          </p:nvPr>
        </p:nvSpPr>
        <p:spPr/>
        <p:txBody>
          <a:bodyPr/>
          <a:lstStyle/>
          <a:p>
            <a:r>
              <a:rPr lang="en-US" dirty="0"/>
              <a:t>Poll Question 1</a:t>
            </a:r>
          </a:p>
        </p:txBody>
      </p:sp>
      <p:sp>
        <p:nvSpPr>
          <p:cNvPr id="4" name="Slide Number Placeholder 3">
            <a:extLst>
              <a:ext uri="{FF2B5EF4-FFF2-40B4-BE49-F238E27FC236}">
                <a16:creationId xmlns:a16="http://schemas.microsoft.com/office/drawing/2014/main" id="{29EAD825-99AC-0ED0-B49A-F4542EC85DD8}"/>
              </a:ext>
            </a:extLst>
          </p:cNvPr>
          <p:cNvSpPr>
            <a:spLocks noGrp="1"/>
          </p:cNvSpPr>
          <p:nvPr>
            <p:ph type="sldNum" sz="quarter" idx="12"/>
          </p:nvPr>
        </p:nvSpPr>
        <p:spPr/>
        <p:txBody>
          <a:bodyPr/>
          <a:lstStyle/>
          <a:p>
            <a:fld id="{11F27F3A-B3E9-41ED-AF8F-A365F10BB65F}" type="slidenum">
              <a:rPr lang="en-US" smtClean="0"/>
              <a:pPr/>
              <a:t>6</a:t>
            </a:fld>
            <a:endParaRPr lang="en-US"/>
          </a:p>
        </p:txBody>
      </p:sp>
      <p:sp>
        <p:nvSpPr>
          <p:cNvPr id="5" name="Subtitle 4">
            <a:extLst>
              <a:ext uri="{FF2B5EF4-FFF2-40B4-BE49-F238E27FC236}">
                <a16:creationId xmlns:a16="http://schemas.microsoft.com/office/drawing/2014/main" id="{4F712C35-4BDD-F040-3301-216CF04901A6}"/>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216050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D1E76-C5CF-3AB9-53E4-4B4ECE629CA1}"/>
              </a:ext>
            </a:extLst>
          </p:cNvPr>
          <p:cNvSpPr>
            <a:spLocks noGrp="1"/>
          </p:cNvSpPr>
          <p:nvPr>
            <p:ph type="title"/>
          </p:nvPr>
        </p:nvSpPr>
        <p:spPr/>
        <p:txBody>
          <a:bodyPr/>
          <a:lstStyle/>
          <a:p>
            <a:r>
              <a:rPr lang="en-US" dirty="0"/>
              <a:t>Report Feedback</a:t>
            </a:r>
          </a:p>
        </p:txBody>
      </p:sp>
      <p:sp>
        <p:nvSpPr>
          <p:cNvPr id="3" name="Content Placeholder 2">
            <a:extLst>
              <a:ext uri="{FF2B5EF4-FFF2-40B4-BE49-F238E27FC236}">
                <a16:creationId xmlns:a16="http://schemas.microsoft.com/office/drawing/2014/main" id="{C5EEC824-DC11-417F-667B-D9A6D29298E8}"/>
              </a:ext>
            </a:extLst>
          </p:cNvPr>
          <p:cNvSpPr>
            <a:spLocks noGrp="1"/>
          </p:cNvSpPr>
          <p:nvPr>
            <p:ph idx="1"/>
          </p:nvPr>
        </p:nvSpPr>
        <p:spPr>
          <a:solidFill>
            <a:schemeClr val="bg1"/>
          </a:solidFill>
        </p:spPr>
        <p:txBody>
          <a:bodyPr>
            <a:normAutofit/>
          </a:bodyPr>
          <a:lstStyle/>
          <a:p>
            <a:r>
              <a:rPr lang="en-US" dirty="0"/>
              <a:t>Robby’s Document:</a:t>
            </a:r>
          </a:p>
          <a:p>
            <a:pPr lvl="1"/>
            <a:r>
              <a:rPr lang="en-US" dirty="0"/>
              <a:t>We have been advised that amendments 1, 2, 3, 5, and 6 violate the 5</a:t>
            </a:r>
            <a:r>
              <a:rPr lang="en-US" baseline="30000" dirty="0"/>
              <a:t>th</a:t>
            </a:r>
            <a:r>
              <a:rPr lang="en-US" dirty="0"/>
              <a:t> Amendment to the US Constitution, and so DWR believes moving forward with those recommendations will be problematic.  Furthermore, while increasing funds for compliance monitoring would certainly be helpful, we do not have the authority to appropriate funding in agency rulemaking.</a:t>
            </a:r>
          </a:p>
          <a:p>
            <a:pPr lvl="1"/>
            <a:r>
              <a:rPr lang="en-US" dirty="0"/>
              <a:t>The 25% impervious cover metric (amendment 4) is a valuable indicator of hydrologic disruption but is not a widely agreed upon threshold. Therefore, DWR does not believe that it offers a meaningful benchmark for regulatory enforcement. Additionally, DWR acknowledges the importance of aligning rule proposals with limited staff capacity and recognizes the importance of prioritizing reports and metrics that are actionable by DEQ and will ensure better implementation of buffer programs.</a:t>
            </a:r>
          </a:p>
          <a:p>
            <a:pPr lvl="1"/>
            <a:r>
              <a:rPr lang="en-US" dirty="0"/>
              <a:t>The regulatory status of airports is quite complicated and depends on ownership of each facility.  DWR will investigate this issue during rule drafting and identify ways that rule language can be strengthened to avoid ambiguity.</a:t>
            </a:r>
          </a:p>
          <a:p>
            <a:pPr lvl="1"/>
            <a:r>
              <a:rPr lang="en-US" dirty="0"/>
              <a:t>Is there anything included in the document that </a:t>
            </a:r>
          </a:p>
        </p:txBody>
      </p:sp>
      <p:sp>
        <p:nvSpPr>
          <p:cNvPr id="4" name="Slide Number Placeholder 3">
            <a:extLst>
              <a:ext uri="{FF2B5EF4-FFF2-40B4-BE49-F238E27FC236}">
                <a16:creationId xmlns:a16="http://schemas.microsoft.com/office/drawing/2014/main" id="{803AFC6A-C02C-71A2-EFEC-4BBBDFB3ED57}"/>
              </a:ext>
            </a:extLst>
          </p:cNvPr>
          <p:cNvSpPr>
            <a:spLocks noGrp="1"/>
          </p:cNvSpPr>
          <p:nvPr>
            <p:ph type="sldNum" sz="quarter" idx="12"/>
          </p:nvPr>
        </p:nvSpPr>
        <p:spPr/>
        <p:txBody>
          <a:bodyPr/>
          <a:lstStyle/>
          <a:p>
            <a:fld id="{11F27F3A-B3E9-41ED-AF8F-A365F10BB65F}" type="slidenum">
              <a:rPr lang="en-US" smtClean="0"/>
              <a:pPr/>
              <a:t>7</a:t>
            </a:fld>
            <a:endParaRPr lang="en-US"/>
          </a:p>
        </p:txBody>
      </p:sp>
      <p:sp>
        <p:nvSpPr>
          <p:cNvPr id="5" name="Subtitle 4">
            <a:extLst>
              <a:ext uri="{FF2B5EF4-FFF2-40B4-BE49-F238E27FC236}">
                <a16:creationId xmlns:a16="http://schemas.microsoft.com/office/drawing/2014/main" id="{B77E63E9-96CE-A8FF-1B08-BA80A81693B3}"/>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188545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CF8A9-9055-FB0F-4685-EDD2EDD7F2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9FF8B30-AC2E-2322-9643-F5EE84604B1A}"/>
              </a:ext>
            </a:extLst>
          </p:cNvPr>
          <p:cNvSpPr>
            <a:spLocks noGrp="1"/>
          </p:cNvSpPr>
          <p:nvPr>
            <p:ph idx="1"/>
          </p:nvPr>
        </p:nvSpPr>
        <p:spPr>
          <a:xfrm>
            <a:off x="838200" y="2479040"/>
            <a:ext cx="10515600" cy="3769360"/>
          </a:xfrm>
        </p:spPr>
        <p:txBody>
          <a:bodyPr>
            <a:normAutofit/>
          </a:bodyPr>
          <a:lstStyle/>
          <a:p>
            <a:pPr marL="0" indent="0" algn="ctr">
              <a:buNone/>
            </a:pPr>
            <a:r>
              <a:rPr lang="en-US" sz="2800" dirty="0"/>
              <a:t>Is there anything else in Robby’s document that TAG members would like to discuss?</a:t>
            </a:r>
          </a:p>
        </p:txBody>
      </p:sp>
      <p:sp>
        <p:nvSpPr>
          <p:cNvPr id="4" name="Slide Number Placeholder 3">
            <a:extLst>
              <a:ext uri="{FF2B5EF4-FFF2-40B4-BE49-F238E27FC236}">
                <a16:creationId xmlns:a16="http://schemas.microsoft.com/office/drawing/2014/main" id="{5CDB54D2-2DD0-3F84-B0B6-D3CCF67D42AF}"/>
              </a:ext>
            </a:extLst>
          </p:cNvPr>
          <p:cNvSpPr>
            <a:spLocks noGrp="1"/>
          </p:cNvSpPr>
          <p:nvPr>
            <p:ph type="sldNum" sz="quarter" idx="12"/>
          </p:nvPr>
        </p:nvSpPr>
        <p:spPr/>
        <p:txBody>
          <a:bodyPr/>
          <a:lstStyle/>
          <a:p>
            <a:fld id="{11F27F3A-B3E9-41ED-AF8F-A365F10BB65F}" type="slidenum">
              <a:rPr lang="en-US" smtClean="0"/>
              <a:pPr/>
              <a:t>8</a:t>
            </a:fld>
            <a:endParaRPr lang="en-US"/>
          </a:p>
        </p:txBody>
      </p:sp>
      <p:sp>
        <p:nvSpPr>
          <p:cNvPr id="5" name="Subtitle 4">
            <a:extLst>
              <a:ext uri="{FF2B5EF4-FFF2-40B4-BE49-F238E27FC236}">
                <a16:creationId xmlns:a16="http://schemas.microsoft.com/office/drawing/2014/main" id="{4AB2F1EF-2F19-D405-4BB5-C11B7693BEDB}"/>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2521467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5286-7082-C494-27FA-2CD4C1225A85}"/>
              </a:ext>
            </a:extLst>
          </p:cNvPr>
          <p:cNvSpPr>
            <a:spLocks noGrp="1"/>
          </p:cNvSpPr>
          <p:nvPr>
            <p:ph type="title"/>
          </p:nvPr>
        </p:nvSpPr>
        <p:spPr/>
        <p:txBody>
          <a:bodyPr>
            <a:normAutofit/>
          </a:bodyPr>
          <a:lstStyle/>
          <a:p>
            <a:r>
              <a:rPr lang="en-US" dirty="0" err="1"/>
              <a:t>Majoriy</a:t>
            </a:r>
            <a:r>
              <a:rPr lang="en-US" dirty="0"/>
              <a:t>/Minority Sign-on</a:t>
            </a:r>
          </a:p>
        </p:txBody>
      </p:sp>
      <p:sp>
        <p:nvSpPr>
          <p:cNvPr id="3" name="Content Placeholder 2">
            <a:extLst>
              <a:ext uri="{FF2B5EF4-FFF2-40B4-BE49-F238E27FC236}">
                <a16:creationId xmlns:a16="http://schemas.microsoft.com/office/drawing/2014/main" id="{9616A37D-C3C9-1361-D9AB-00095AF63E4D}"/>
              </a:ext>
            </a:extLst>
          </p:cNvPr>
          <p:cNvSpPr>
            <a:spLocks noGrp="1"/>
          </p:cNvSpPr>
          <p:nvPr>
            <p:ph idx="1"/>
          </p:nvPr>
        </p:nvSpPr>
        <p:spPr/>
        <p:txBody>
          <a:bodyPr>
            <a:normAutofit/>
          </a:bodyPr>
          <a:lstStyle/>
          <a:p>
            <a:r>
              <a:rPr lang="en-US" dirty="0"/>
              <a:t>Is everyone comfortable with their name being written on the report under their endorsed opinion?</a:t>
            </a:r>
          </a:p>
          <a:p>
            <a:r>
              <a:rPr lang="en-US" dirty="0"/>
              <a:t>Poll Question 2</a:t>
            </a:r>
          </a:p>
        </p:txBody>
      </p:sp>
      <p:sp>
        <p:nvSpPr>
          <p:cNvPr id="4" name="Slide Number Placeholder 3">
            <a:extLst>
              <a:ext uri="{FF2B5EF4-FFF2-40B4-BE49-F238E27FC236}">
                <a16:creationId xmlns:a16="http://schemas.microsoft.com/office/drawing/2014/main" id="{D38EF70E-41EE-F5E0-BF11-FB66B3F1F84B}"/>
              </a:ext>
            </a:extLst>
          </p:cNvPr>
          <p:cNvSpPr>
            <a:spLocks noGrp="1"/>
          </p:cNvSpPr>
          <p:nvPr>
            <p:ph type="sldNum" sz="quarter" idx="12"/>
          </p:nvPr>
        </p:nvSpPr>
        <p:spPr/>
        <p:txBody>
          <a:bodyPr/>
          <a:lstStyle/>
          <a:p>
            <a:fld id="{11F27F3A-B3E9-41ED-AF8F-A365F10BB65F}" type="slidenum">
              <a:rPr lang="en-US" smtClean="0"/>
              <a:pPr/>
              <a:t>9</a:t>
            </a:fld>
            <a:endParaRPr lang="en-US"/>
          </a:p>
        </p:txBody>
      </p:sp>
      <p:sp>
        <p:nvSpPr>
          <p:cNvPr id="5" name="Subtitle 4">
            <a:extLst>
              <a:ext uri="{FF2B5EF4-FFF2-40B4-BE49-F238E27FC236}">
                <a16:creationId xmlns:a16="http://schemas.microsoft.com/office/drawing/2014/main" id="{058EEE90-6CEA-39BE-52CF-6767AA8E9225}"/>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24762474"/>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6F39DD86CFD645B6289C544AF4971D" ma:contentTypeVersion="5" ma:contentTypeDescription="Create a new document." ma:contentTypeScope="" ma:versionID="f80f43af3ef898e757b316399db2687c">
  <xsd:schema xmlns:xsd="http://www.w3.org/2001/XMLSchema" xmlns:xs="http://www.w3.org/2001/XMLSchema" xmlns:p="http://schemas.microsoft.com/office/2006/metadata/properties" xmlns:ns2="2893163c-4790-4570-a539-5f3cb3bacbe3" xmlns:ns3="97c26e27-a340-4306-98a7-c36055956ab5" targetNamespace="http://schemas.microsoft.com/office/2006/metadata/properties" ma:root="true" ma:fieldsID="db3e8ed8175837ec6c81d668dc52b713" ns2:_="" ns3:_="">
    <xsd:import namespace="2893163c-4790-4570-a539-5f3cb3bacbe3"/>
    <xsd:import namespace="97c26e27-a340-4306-98a7-c36055956ab5"/>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3163c-4790-4570-a539-5f3cb3bacb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c26e27-a340-4306-98a7-c36055956ab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3B6959-932C-4C27-B01D-BF04511889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93163c-4790-4570-a539-5f3cb3bacbe3"/>
    <ds:schemaRef ds:uri="97c26e27-a340-4306-98a7-c36055956a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E347C4-91BB-4D61-9F37-5A6885E29480}">
  <ds:schemaRefs>
    <ds:schemaRef ds:uri="http://purl.org/dc/elements/1.1/"/>
    <ds:schemaRef ds:uri="http://schemas.microsoft.com/office/2006/metadata/properties"/>
    <ds:schemaRef ds:uri="97c26e27-a340-4306-98a7-c36055956ab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893163c-4790-4570-a539-5f3cb3bacbe3"/>
    <ds:schemaRef ds:uri="http://www.w3.org/XML/1998/namespace"/>
    <ds:schemaRef ds:uri="http://purl.org/dc/dcmitype/"/>
  </ds:schemaRefs>
</ds:datastoreItem>
</file>

<file path=customXml/itemProps3.xml><?xml version="1.0" encoding="utf-8"?>
<ds:datastoreItem xmlns:ds="http://schemas.openxmlformats.org/officeDocument/2006/customXml" ds:itemID="{6C8C5C5C-2F8D-41D4-BA2B-05974C4237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19728</TotalTime>
  <Words>1181</Words>
  <Application>Microsoft Office PowerPoint</Application>
  <PresentationFormat>Widescreen</PresentationFormat>
  <Paragraphs>151</Paragraphs>
  <Slides>19</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Calibri Light</vt:lpstr>
      <vt:lpstr>Times New Roman</vt:lpstr>
      <vt:lpstr>2_Office Theme</vt:lpstr>
      <vt:lpstr>Office Theme</vt:lpstr>
      <vt:lpstr>3_Office Theme</vt:lpstr>
      <vt:lpstr>Department of Environmental Quality</vt:lpstr>
      <vt:lpstr>Meeting Objectives</vt:lpstr>
      <vt:lpstr>Decision-Making Process re: consensus</vt:lpstr>
      <vt:lpstr>Important Reminders</vt:lpstr>
      <vt:lpstr>TAG Responsibility Clarification</vt:lpstr>
      <vt:lpstr>PowerPoint Presentation</vt:lpstr>
      <vt:lpstr>Report Feedback</vt:lpstr>
      <vt:lpstr>PowerPoint Presentation</vt:lpstr>
      <vt:lpstr>Majoriy/Minority Sign-on</vt:lpstr>
      <vt:lpstr>Next Steps</vt:lpstr>
      <vt:lpstr>Buffer Width Proposal</vt:lpstr>
      <vt:lpstr>Allowable Uses</vt:lpstr>
      <vt:lpstr>Buffer Proposal</vt:lpstr>
      <vt:lpstr>Buffer Mitigation</vt:lpstr>
      <vt:lpstr>Buffer Mitigation</vt:lpstr>
      <vt:lpstr>PowerPoint Presentation</vt:lpstr>
      <vt:lpstr>Buffer Proposal</vt:lpstr>
      <vt:lpstr>What’s missing?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Hester, Joey</cp:lastModifiedBy>
  <cp:revision>85</cp:revision>
  <cp:lastPrinted>2022-09-29T12:35:38Z</cp:lastPrinted>
  <dcterms:created xsi:type="dcterms:W3CDTF">2015-06-24T15:01:50Z</dcterms:created>
  <dcterms:modified xsi:type="dcterms:W3CDTF">2023-08-24T22:13:15Z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0x010100236F39DD86CFD645B6289C544AF4971D</vt:lpwstr>
  </property>
</Properties>
</file>