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Lst>
  <p:notesMasterIdLst>
    <p:notesMasterId r:id="rId21"/>
  </p:notesMasterIdLst>
  <p:sldIdLst>
    <p:sldId id="428" r:id="rId6"/>
    <p:sldId id="494" r:id="rId7"/>
    <p:sldId id="482" r:id="rId8"/>
    <p:sldId id="471" r:id="rId9"/>
    <p:sldId id="469" r:id="rId10"/>
    <p:sldId id="479" r:id="rId11"/>
    <p:sldId id="500" r:id="rId12"/>
    <p:sldId id="476" r:id="rId13"/>
    <p:sldId id="499" r:id="rId14"/>
    <p:sldId id="480" r:id="rId15"/>
    <p:sldId id="481" r:id="rId16"/>
    <p:sldId id="501" r:id="rId17"/>
    <p:sldId id="502" r:id="rId18"/>
    <p:sldId id="496" r:id="rId19"/>
    <p:sldId id="495" r:id="rId2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AF0"/>
    <a:srgbClr val="548235"/>
    <a:srgbClr val="4472C4"/>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1422" autoAdjust="0"/>
  </p:normalViewPr>
  <p:slideViewPr>
    <p:cSldViewPr snapToGrid="0">
      <p:cViewPr varScale="1">
        <p:scale>
          <a:sx n="100" d="100"/>
          <a:sy n="100" d="100"/>
        </p:scale>
        <p:origin x="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stjo\AppData\Local\Microsoft\Windows\INetCache\Content.Outlook\6O2BDXR1\1.%20HRL_Septic%20Acitvities%20through%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estjo\AppData\Local\Microsoft\Windows\INetCache\Content.Outlook\6O2BDXR1\1.%20HRL_Septic%20Acitvities%20through%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Septic System Activites: New System Installation through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Sheet2!$C$2</c:f>
              <c:strCache>
                <c:ptCount val="1"/>
                <c:pt idx="0">
                  <c:v>Alexander</c:v>
                </c:pt>
              </c:strCache>
            </c:strRef>
          </c:tx>
          <c:spPr>
            <a:solidFill>
              <a:schemeClr val="accent1"/>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Sheet2!$C$2</c:f>
              <c:numCache>
                <c:formatCode>General</c:formatCode>
                <c:ptCount val="1"/>
                <c:pt idx="0">
                  <c:v>0</c:v>
                </c:pt>
              </c:numCache>
              <c:extLst/>
            </c:numRef>
          </c:val>
          <c:extLst>
            <c:ext xmlns:c16="http://schemas.microsoft.com/office/drawing/2014/chart" uri="{C3380CC4-5D6E-409C-BE32-E72D297353CC}">
              <c16:uniqueId val="{00000000-DDB6-43EC-9FB4-9DADB66635C4}"/>
            </c:ext>
          </c:extLst>
        </c:ser>
        <c:ser>
          <c:idx val="1"/>
          <c:order val="1"/>
          <c:tx>
            <c:strRef>
              <c:f>Sheet2!$D$2</c:f>
              <c:strCache>
                <c:ptCount val="1"/>
                <c:pt idx="0">
                  <c:v>Davidson</c:v>
                </c:pt>
              </c:strCache>
            </c:strRef>
          </c:tx>
          <c:spPr>
            <a:solidFill>
              <a:schemeClr val="accent2"/>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(Sheet2!$D$28,Sheet2!$D$30,Sheet2!$D$32,Sheet2!$D$34,Sheet2!$D$36,Sheet2!$D$38,Sheet2!$D$40,Sheet2!$D$42,Sheet2!$D$44,Sheet2!$D$46,Sheet2!$D$48,Sheet2!$D$50,Sheet2!$D$52,Sheet2!$D$54,Sheet2!$D$56,Sheet2!$D$58)</c:f>
              <c:numCache>
                <c:formatCode>General</c:formatCode>
                <c:ptCount val="16"/>
                <c:pt idx="0">
                  <c:v>609</c:v>
                </c:pt>
                <c:pt idx="1">
                  <c:v>522</c:v>
                </c:pt>
                <c:pt idx="2">
                  <c:v>404</c:v>
                </c:pt>
                <c:pt idx="3">
                  <c:v>228</c:v>
                </c:pt>
                <c:pt idx="4">
                  <c:v>188</c:v>
                </c:pt>
                <c:pt idx="5">
                  <c:v>151</c:v>
                </c:pt>
                <c:pt idx="6">
                  <c:v>97</c:v>
                </c:pt>
                <c:pt idx="7">
                  <c:v>130</c:v>
                </c:pt>
                <c:pt idx="8">
                  <c:v>151</c:v>
                </c:pt>
                <c:pt idx="9">
                  <c:v>176</c:v>
                </c:pt>
                <c:pt idx="10">
                  <c:v>193</c:v>
                </c:pt>
                <c:pt idx="11">
                  <c:v>332</c:v>
                </c:pt>
                <c:pt idx="12">
                  <c:v>263</c:v>
                </c:pt>
                <c:pt idx="13">
                  <c:v>356</c:v>
                </c:pt>
                <c:pt idx="14">
                  <c:v>466</c:v>
                </c:pt>
              </c:numCache>
              <c:extLst/>
            </c:numRef>
          </c:val>
          <c:extLst>
            <c:ext xmlns:c16="http://schemas.microsoft.com/office/drawing/2014/chart" uri="{C3380CC4-5D6E-409C-BE32-E72D297353CC}">
              <c16:uniqueId val="{00000001-DDB6-43EC-9FB4-9DADB66635C4}"/>
            </c:ext>
          </c:extLst>
        </c:ser>
        <c:ser>
          <c:idx val="2"/>
          <c:order val="2"/>
          <c:tx>
            <c:strRef>
              <c:f>Sheet2!$E$2</c:f>
              <c:strCache>
                <c:ptCount val="1"/>
                <c:pt idx="0">
                  <c:v>Davie</c:v>
                </c:pt>
              </c:strCache>
            </c:strRef>
          </c:tx>
          <c:spPr>
            <a:solidFill>
              <a:schemeClr val="accent3"/>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(Sheet2!$E$28,Sheet2!$E$30,Sheet2!$E$32,Sheet2!$E$34,Sheet2!$E$36,Sheet2!$E$38,Sheet2!$E$40,Sheet2!$E$42,Sheet2!$E$44,Sheet2!$E$46,Sheet2!$E$48,Sheet2!$E$50,Sheet2!$E$52,Sheet2!$E$54,Sheet2!$E$56,Sheet2!$E$58)</c:f>
              <c:numCache>
                <c:formatCode>General</c:formatCode>
                <c:ptCount val="16"/>
                <c:pt idx="0">
                  <c:v>219</c:v>
                </c:pt>
                <c:pt idx="1">
                  <c:v>185</c:v>
                </c:pt>
                <c:pt idx="2">
                  <c:v>133</c:v>
                </c:pt>
                <c:pt idx="3">
                  <c:v>75</c:v>
                </c:pt>
                <c:pt idx="4">
                  <c:v>73</c:v>
                </c:pt>
                <c:pt idx="5">
                  <c:v>39</c:v>
                </c:pt>
                <c:pt idx="9">
                  <c:v>21</c:v>
                </c:pt>
                <c:pt idx="10">
                  <c:v>108</c:v>
                </c:pt>
                <c:pt idx="11">
                  <c:v>79</c:v>
                </c:pt>
                <c:pt idx="12">
                  <c:v>44</c:v>
                </c:pt>
                <c:pt idx="13">
                  <c:v>108</c:v>
                </c:pt>
                <c:pt idx="14">
                  <c:v>106</c:v>
                </c:pt>
                <c:pt idx="15">
                  <c:v>113</c:v>
                </c:pt>
              </c:numCache>
              <c:extLst/>
            </c:numRef>
          </c:val>
          <c:extLst>
            <c:ext xmlns:c16="http://schemas.microsoft.com/office/drawing/2014/chart" uri="{C3380CC4-5D6E-409C-BE32-E72D297353CC}">
              <c16:uniqueId val="{00000002-DDB6-43EC-9FB4-9DADB66635C4}"/>
            </c:ext>
          </c:extLst>
        </c:ser>
        <c:ser>
          <c:idx val="3"/>
          <c:order val="3"/>
          <c:tx>
            <c:strRef>
              <c:f>Sheet2!$F$2</c:f>
              <c:strCache>
                <c:ptCount val="1"/>
                <c:pt idx="0">
                  <c:v>Forsyth</c:v>
                </c:pt>
              </c:strCache>
            </c:strRef>
          </c:tx>
          <c:spPr>
            <a:solidFill>
              <a:schemeClr val="accent4"/>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(Sheet2!$F$28,Sheet2!$F$30,Sheet2!$F$32,Sheet2!$F$34,Sheet2!$F$36,Sheet2!$F$38,Sheet2!$F$40,Sheet2!$F$42,Sheet2!$F$44,Sheet2!$F$46,Sheet2!$F$48,Sheet2!$F$50,Sheet2!$F$52,Sheet2!$F$54,Sheet2!$F$56,Sheet2!$F$58)</c:f>
              <c:numCache>
                <c:formatCode>General</c:formatCode>
                <c:ptCount val="16"/>
                <c:pt idx="0">
                  <c:v>171</c:v>
                </c:pt>
                <c:pt idx="1">
                  <c:v>262</c:v>
                </c:pt>
                <c:pt idx="2">
                  <c:v>176</c:v>
                </c:pt>
                <c:pt idx="3">
                  <c:v>116</c:v>
                </c:pt>
                <c:pt idx="4">
                  <c:v>101</c:v>
                </c:pt>
                <c:pt idx="5">
                  <c:v>59</c:v>
                </c:pt>
                <c:pt idx="6">
                  <c:v>95</c:v>
                </c:pt>
                <c:pt idx="7">
                  <c:v>85</c:v>
                </c:pt>
                <c:pt idx="8">
                  <c:v>119</c:v>
                </c:pt>
                <c:pt idx="9">
                  <c:v>129</c:v>
                </c:pt>
                <c:pt idx="10">
                  <c:v>136</c:v>
                </c:pt>
                <c:pt idx="11">
                  <c:v>128</c:v>
                </c:pt>
                <c:pt idx="12">
                  <c:v>135</c:v>
                </c:pt>
              </c:numCache>
              <c:extLst/>
            </c:numRef>
          </c:val>
          <c:extLst>
            <c:ext xmlns:c16="http://schemas.microsoft.com/office/drawing/2014/chart" uri="{C3380CC4-5D6E-409C-BE32-E72D297353CC}">
              <c16:uniqueId val="{00000003-DDB6-43EC-9FB4-9DADB66635C4}"/>
            </c:ext>
          </c:extLst>
        </c:ser>
        <c:ser>
          <c:idx val="4"/>
          <c:order val="4"/>
          <c:tx>
            <c:strRef>
              <c:f>Sheet2!$G$2</c:f>
              <c:strCache>
                <c:ptCount val="1"/>
                <c:pt idx="0">
                  <c:v>Iredell</c:v>
                </c:pt>
              </c:strCache>
            </c:strRef>
          </c:tx>
          <c:spPr>
            <a:solidFill>
              <a:schemeClr val="accent5"/>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(Sheet2!$G$28,Sheet2!$G$30,Sheet2!$G$32,Sheet2!$G$34,Sheet2!$G$36,Sheet2!$G$38,Sheet2!$G$40,Sheet2!$G$42,Sheet2!$G$44,Sheet2!$G$46,Sheet2!$G$48,Sheet2!$G$50,Sheet2!$G$52,Sheet2!$G$54,Sheet2!$G$56,Sheet2!$G$58)</c:f>
              <c:numCache>
                <c:formatCode>General</c:formatCode>
                <c:ptCount val="16"/>
                <c:pt idx="0">
                  <c:v>1185</c:v>
                </c:pt>
                <c:pt idx="1">
                  <c:v>976</c:v>
                </c:pt>
                <c:pt idx="2">
                  <c:v>647</c:v>
                </c:pt>
                <c:pt idx="3">
                  <c:v>338</c:v>
                </c:pt>
                <c:pt idx="4">
                  <c:v>243</c:v>
                </c:pt>
                <c:pt idx="5">
                  <c:v>176</c:v>
                </c:pt>
                <c:pt idx="6">
                  <c:v>229</c:v>
                </c:pt>
                <c:pt idx="7">
                  <c:v>303</c:v>
                </c:pt>
                <c:pt idx="8">
                  <c:v>351</c:v>
                </c:pt>
                <c:pt idx="9">
                  <c:v>417</c:v>
                </c:pt>
                <c:pt idx="10">
                  <c:v>497</c:v>
                </c:pt>
                <c:pt idx="11">
                  <c:v>417</c:v>
                </c:pt>
                <c:pt idx="12">
                  <c:v>373</c:v>
                </c:pt>
                <c:pt idx="13">
                  <c:v>529</c:v>
                </c:pt>
                <c:pt idx="14">
                  <c:v>569</c:v>
                </c:pt>
                <c:pt idx="15">
                  <c:v>577</c:v>
                </c:pt>
              </c:numCache>
              <c:extLst/>
            </c:numRef>
          </c:val>
          <c:extLst>
            <c:ext xmlns:c16="http://schemas.microsoft.com/office/drawing/2014/chart" uri="{C3380CC4-5D6E-409C-BE32-E72D297353CC}">
              <c16:uniqueId val="{00000004-DDB6-43EC-9FB4-9DADB66635C4}"/>
            </c:ext>
          </c:extLst>
        </c:ser>
        <c:ser>
          <c:idx val="5"/>
          <c:order val="5"/>
          <c:tx>
            <c:strRef>
              <c:f>Sheet2!$H$2</c:f>
              <c:strCache>
                <c:ptCount val="1"/>
                <c:pt idx="0">
                  <c:v>Rowan</c:v>
                </c:pt>
              </c:strCache>
            </c:strRef>
          </c:tx>
          <c:spPr>
            <a:solidFill>
              <a:schemeClr val="accent6"/>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(Sheet2!$H$28,Sheet2!$H$30,Sheet2!$H$32,Sheet2!$H$34,Sheet2!$H$36,Sheet2!$H$38,Sheet2!$H$40,Sheet2!$H$42,Sheet2!$H$44,Sheet2!$H$46,Sheet2!$H$48,Sheet2!$H$50,Sheet2!$H$52,Sheet2!$H$54,Sheet2!$H$56,Sheet2!$H$58)</c:f>
              <c:numCache>
                <c:formatCode>General</c:formatCode>
                <c:ptCount val="16"/>
                <c:pt idx="0">
                  <c:v>475</c:v>
                </c:pt>
                <c:pt idx="1">
                  <c:v>426</c:v>
                </c:pt>
                <c:pt idx="2">
                  <c:v>335</c:v>
                </c:pt>
                <c:pt idx="3">
                  <c:v>212</c:v>
                </c:pt>
                <c:pt idx="4">
                  <c:v>133</c:v>
                </c:pt>
                <c:pt idx="5">
                  <c:v>85</c:v>
                </c:pt>
                <c:pt idx="6">
                  <c:v>104</c:v>
                </c:pt>
                <c:pt idx="7">
                  <c:v>107</c:v>
                </c:pt>
                <c:pt idx="8">
                  <c:v>122</c:v>
                </c:pt>
                <c:pt idx="9">
                  <c:v>123</c:v>
                </c:pt>
                <c:pt idx="10">
                  <c:v>130</c:v>
                </c:pt>
                <c:pt idx="11">
                  <c:v>187</c:v>
                </c:pt>
                <c:pt idx="12">
                  <c:v>117</c:v>
                </c:pt>
              </c:numCache>
              <c:extLst/>
            </c:numRef>
          </c:val>
          <c:extLst>
            <c:ext xmlns:c16="http://schemas.microsoft.com/office/drawing/2014/chart" uri="{C3380CC4-5D6E-409C-BE32-E72D297353CC}">
              <c16:uniqueId val="{00000005-DDB6-43EC-9FB4-9DADB66635C4}"/>
            </c:ext>
          </c:extLst>
        </c:ser>
        <c:ser>
          <c:idx val="6"/>
          <c:order val="6"/>
          <c:tx>
            <c:strRef>
              <c:f>Sheet2!$I$2</c:f>
              <c:strCache>
                <c:ptCount val="1"/>
                <c:pt idx="0">
                  <c:v>Stokes</c:v>
                </c:pt>
              </c:strCache>
            </c:strRef>
          </c:tx>
          <c:spPr>
            <a:solidFill>
              <a:schemeClr val="accent1">
                <a:lumMod val="60000"/>
              </a:schemeClr>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(Sheet2!$I$28,Sheet2!$I$30,Sheet2!$I$32,Sheet2!$I$34,Sheet2!$I$36,Sheet2!$I$38,Sheet2!$I$40,Sheet2!$I$42,Sheet2!$I$44,Sheet2!$I$46,Sheet2!$I$48,Sheet2!$I$50,Sheet2!$I$52,Sheet2!$I$54,Sheet2!$I$56,Sheet2!$I$58)</c:f>
              <c:numCache>
                <c:formatCode>General</c:formatCode>
                <c:ptCount val="16"/>
                <c:pt idx="0">
                  <c:v>197</c:v>
                </c:pt>
                <c:pt idx="1">
                  <c:v>178</c:v>
                </c:pt>
                <c:pt idx="2">
                  <c:v>127</c:v>
                </c:pt>
                <c:pt idx="3">
                  <c:v>119</c:v>
                </c:pt>
                <c:pt idx="4">
                  <c:v>79</c:v>
                </c:pt>
                <c:pt idx="5">
                  <c:v>55</c:v>
                </c:pt>
                <c:pt idx="6">
                  <c:v>48</c:v>
                </c:pt>
                <c:pt idx="7">
                  <c:v>43</c:v>
                </c:pt>
                <c:pt idx="8">
                  <c:v>54</c:v>
                </c:pt>
                <c:pt idx="9">
                  <c:v>91</c:v>
                </c:pt>
                <c:pt idx="10">
                  <c:v>78</c:v>
                </c:pt>
                <c:pt idx="11">
                  <c:v>82</c:v>
                </c:pt>
                <c:pt idx="12">
                  <c:v>79</c:v>
                </c:pt>
                <c:pt idx="13">
                  <c:v>78</c:v>
                </c:pt>
                <c:pt idx="14">
                  <c:v>112</c:v>
                </c:pt>
                <c:pt idx="15">
                  <c:v>132</c:v>
                </c:pt>
              </c:numCache>
              <c:extLst/>
            </c:numRef>
          </c:val>
          <c:extLst>
            <c:ext xmlns:c16="http://schemas.microsoft.com/office/drawing/2014/chart" uri="{C3380CC4-5D6E-409C-BE32-E72D297353CC}">
              <c16:uniqueId val="{00000006-DDB6-43EC-9FB4-9DADB66635C4}"/>
            </c:ext>
          </c:extLst>
        </c:ser>
        <c:ser>
          <c:idx val="7"/>
          <c:order val="7"/>
          <c:tx>
            <c:strRef>
              <c:f>Sheet2!$J$2</c:f>
              <c:strCache>
                <c:ptCount val="1"/>
                <c:pt idx="0">
                  <c:v>Surry</c:v>
                </c:pt>
              </c:strCache>
            </c:strRef>
          </c:tx>
          <c:spPr>
            <a:solidFill>
              <a:schemeClr val="accent2">
                <a:lumMod val="60000"/>
              </a:schemeClr>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(Sheet2!$J$28,Sheet2!$J$30,Sheet2!$J$32,Sheet2!$J$34,Sheet2!$J$36,Sheet2!$J$38,Sheet2!$J$40,Sheet2!$J$42,Sheet2!$J$44,Sheet2!$J$46,Sheet2!$J$48,Sheet2!$J$50,Sheet2!$J$52,Sheet2!$J$54,Sheet2!$J$56,Sheet2!$J$58)</c:f>
              <c:numCache>
                <c:formatCode>General</c:formatCode>
                <c:ptCount val="16"/>
                <c:pt idx="2">
                  <c:v>311</c:v>
                </c:pt>
                <c:pt idx="3">
                  <c:v>137</c:v>
                </c:pt>
                <c:pt idx="4">
                  <c:v>125</c:v>
                </c:pt>
              </c:numCache>
              <c:extLst/>
            </c:numRef>
          </c:val>
          <c:extLst>
            <c:ext xmlns:c16="http://schemas.microsoft.com/office/drawing/2014/chart" uri="{C3380CC4-5D6E-409C-BE32-E72D297353CC}">
              <c16:uniqueId val="{00000007-DDB6-43EC-9FB4-9DADB66635C4}"/>
            </c:ext>
          </c:extLst>
        </c:ser>
        <c:ser>
          <c:idx val="8"/>
          <c:order val="8"/>
          <c:tx>
            <c:strRef>
              <c:f>Sheet2!$K$2</c:f>
              <c:strCache>
                <c:ptCount val="1"/>
                <c:pt idx="0">
                  <c:v>Wilkes</c:v>
                </c:pt>
              </c:strCache>
            </c:strRef>
          </c:tx>
          <c:spPr>
            <a:solidFill>
              <a:schemeClr val="accent3">
                <a:lumMod val="60000"/>
              </a:schemeClr>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(Sheet2!$K$28,Sheet2!$K$30,Sheet2!$K$32,Sheet2!$K$34,Sheet2!$K$36,Sheet2!$K$38,Sheet2!$K$40,Sheet2!$K$42,Sheet2!$K$44,Sheet2!$K$46,Sheet2!$K$48,Sheet2!$K$50,Sheet2!$K$52,Sheet2!$K$54,Sheet2!$K$56,Sheet2!$K$58)</c:f>
              <c:numCache>
                <c:formatCode>#,##0</c:formatCode>
                <c:ptCount val="16"/>
                <c:pt idx="0">
                  <c:v>367</c:v>
                </c:pt>
                <c:pt idx="1">
                  <c:v>297</c:v>
                </c:pt>
                <c:pt idx="2">
                  <c:v>227</c:v>
                </c:pt>
                <c:pt idx="3">
                  <c:v>218</c:v>
                </c:pt>
                <c:pt idx="4">
                  <c:v>174</c:v>
                </c:pt>
                <c:pt idx="5">
                  <c:v>181</c:v>
                </c:pt>
                <c:pt idx="6">
                  <c:v>138</c:v>
                </c:pt>
                <c:pt idx="7">
                  <c:v>149</c:v>
                </c:pt>
                <c:pt idx="8">
                  <c:v>160</c:v>
                </c:pt>
                <c:pt idx="9">
                  <c:v>146</c:v>
                </c:pt>
                <c:pt idx="10">
                  <c:v>154</c:v>
                </c:pt>
                <c:pt idx="11">
                  <c:v>133</c:v>
                </c:pt>
                <c:pt idx="12">
                  <c:v>134</c:v>
                </c:pt>
                <c:pt idx="13">
                  <c:v>167</c:v>
                </c:pt>
                <c:pt idx="14" formatCode="General">
                  <c:v>170</c:v>
                </c:pt>
                <c:pt idx="15" formatCode="General">
                  <c:v>217</c:v>
                </c:pt>
              </c:numCache>
              <c:extLst/>
            </c:numRef>
          </c:val>
          <c:extLst>
            <c:ext xmlns:c16="http://schemas.microsoft.com/office/drawing/2014/chart" uri="{C3380CC4-5D6E-409C-BE32-E72D297353CC}">
              <c16:uniqueId val="{00000008-DDB6-43EC-9FB4-9DADB66635C4}"/>
            </c:ext>
          </c:extLst>
        </c:ser>
        <c:ser>
          <c:idx val="9"/>
          <c:order val="9"/>
          <c:tx>
            <c:strRef>
              <c:f>Sheet2!$L$2</c:f>
              <c:strCache>
                <c:ptCount val="1"/>
                <c:pt idx="0">
                  <c:v>Yadkin</c:v>
                </c:pt>
              </c:strCache>
            </c:strRef>
          </c:tx>
          <c:spPr>
            <a:solidFill>
              <a:schemeClr val="accent4">
                <a:lumMod val="60000"/>
              </a:schemeClr>
            </a:solidFill>
            <a:ln>
              <a:noFill/>
            </a:ln>
            <a:effectLst/>
          </c:spPr>
          <c:invertIfNegative val="0"/>
          <c:cat>
            <c:numRef>
              <c:f>(Sheet2!$M$28,Sheet2!$M$30,Sheet2!$M$32,Sheet2!$M$34,Sheet2!$M$36,Sheet2!$M$38,Sheet2!$M$40,Sheet2!$M$42,Sheet2!$M$44,Sheet2!$M$46,Sheet2!$M$48,Sheet2!$M$50,Sheet2!$M$52,Sheet2!$M$54,Sheet2!$M$56,Sheet2!$M$58)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(Sheet2!$L$28,Sheet2!$L$30,Sheet2!$L$32,Sheet2!$L$34,Sheet2!$L$36,Sheet2!$L$38,Sheet2!$L$40,Sheet2!$L$42,Sheet2!$L$44,Sheet2!$L$46,Sheet2!$L$48,Sheet2!$L$50,Sheet2!$L$52,Sheet2!$L$54,Sheet2!$L$56,Sheet2!$L$58)</c:f>
              <c:numCache>
                <c:formatCode>#,##0</c:formatCode>
                <c:ptCount val="16"/>
                <c:pt idx="0">
                  <c:v>127</c:v>
                </c:pt>
                <c:pt idx="1">
                  <c:v>131</c:v>
                </c:pt>
                <c:pt idx="2">
                  <c:v>129</c:v>
                </c:pt>
                <c:pt idx="3">
                  <c:v>104</c:v>
                </c:pt>
                <c:pt idx="4">
                  <c:v>98</c:v>
                </c:pt>
                <c:pt idx="5">
                  <c:v>7</c:v>
                </c:pt>
                <c:pt idx="9">
                  <c:v>69</c:v>
                </c:pt>
                <c:pt idx="10">
                  <c:v>86</c:v>
                </c:pt>
                <c:pt idx="11">
                  <c:v>93</c:v>
                </c:pt>
              </c:numCache>
              <c:extLst/>
            </c:numRef>
          </c:val>
          <c:extLst>
            <c:ext xmlns:c16="http://schemas.microsoft.com/office/drawing/2014/chart" uri="{C3380CC4-5D6E-409C-BE32-E72D297353CC}">
              <c16:uniqueId val="{00000009-DDB6-43EC-9FB4-9DADB66635C4}"/>
            </c:ext>
          </c:extLst>
        </c:ser>
        <c:dLbls>
          <c:showLegendKey val="0"/>
          <c:showVal val="0"/>
          <c:showCatName val="0"/>
          <c:showSerName val="0"/>
          <c:showPercent val="0"/>
          <c:showBubbleSize val="0"/>
        </c:dLbls>
        <c:gapWidth val="219"/>
        <c:overlap val="-27"/>
        <c:axId val="1783047968"/>
        <c:axId val="1783037984"/>
      </c:barChart>
      <c:catAx>
        <c:axId val="178304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3037984"/>
        <c:crosses val="autoZero"/>
        <c:auto val="1"/>
        <c:lblAlgn val="ctr"/>
        <c:lblOffset val="100"/>
        <c:noMultiLvlLbl val="0"/>
      </c:catAx>
      <c:valAx>
        <c:axId val="1783037984"/>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304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Septic System </a:t>
            </a:r>
            <a:r>
              <a:rPr lang="en-US" dirty="0" err="1"/>
              <a:t>Activites</a:t>
            </a:r>
            <a:r>
              <a:rPr lang="en-US" dirty="0"/>
              <a:t>: Malfunctioning System Repair through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Sheet2!$D$2</c:f>
              <c:strCache>
                <c:ptCount val="1"/>
                <c:pt idx="0">
                  <c:v>Davidson</c:v>
                </c:pt>
              </c:strCache>
            </c:strRef>
          </c:tx>
          <c:spPr>
            <a:solidFill>
              <a:schemeClr val="accent2"/>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(Sheet2!$D$29,Sheet2!$D$31,Sheet2!$D$33,Sheet2!$D$35,Sheet2!$D$37,Sheet2!$D$39,Sheet2!$D$41,Sheet2!$D$43,Sheet2!$D$45,Sheet2!$D$47,Sheet2!$D$49,Sheet2!$D$51,Sheet2!$D$53,Sheet2!$D$55,Sheet2!$D$57,Sheet2!$D$59)</c:f>
              <c:numCache>
                <c:formatCode>General</c:formatCode>
                <c:ptCount val="16"/>
                <c:pt idx="0">
                  <c:v>247</c:v>
                </c:pt>
                <c:pt idx="1">
                  <c:v>204</c:v>
                </c:pt>
                <c:pt idx="2">
                  <c:v>126</c:v>
                </c:pt>
                <c:pt idx="3">
                  <c:v>140</c:v>
                </c:pt>
                <c:pt idx="4">
                  <c:v>187</c:v>
                </c:pt>
                <c:pt idx="5">
                  <c:v>204</c:v>
                </c:pt>
                <c:pt idx="6">
                  <c:v>168</c:v>
                </c:pt>
                <c:pt idx="7">
                  <c:v>219</c:v>
                </c:pt>
                <c:pt idx="8">
                  <c:v>207</c:v>
                </c:pt>
                <c:pt idx="9">
                  <c:v>185</c:v>
                </c:pt>
                <c:pt idx="10">
                  <c:v>171</c:v>
                </c:pt>
                <c:pt idx="11">
                  <c:v>226</c:v>
                </c:pt>
                <c:pt idx="12">
                  <c:v>222</c:v>
                </c:pt>
                <c:pt idx="13">
                  <c:v>293</c:v>
                </c:pt>
                <c:pt idx="14">
                  <c:v>348</c:v>
                </c:pt>
              </c:numCache>
              <c:extLst/>
            </c:numRef>
          </c:val>
          <c:extLst>
            <c:ext xmlns:c16="http://schemas.microsoft.com/office/drawing/2014/chart" uri="{C3380CC4-5D6E-409C-BE32-E72D297353CC}">
              <c16:uniqueId val="{00000000-05CA-458A-A247-FEF2134E6067}"/>
            </c:ext>
          </c:extLst>
        </c:ser>
        <c:ser>
          <c:idx val="2"/>
          <c:order val="2"/>
          <c:tx>
            <c:strRef>
              <c:f>Sheet2!$E$2</c:f>
              <c:strCache>
                <c:ptCount val="1"/>
                <c:pt idx="0">
                  <c:v>Davie</c:v>
                </c:pt>
              </c:strCache>
            </c:strRef>
          </c:tx>
          <c:spPr>
            <a:solidFill>
              <a:schemeClr val="accent3"/>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(Sheet2!$E$29,Sheet2!$E$31,Sheet2!$E$33,Sheet2!$E$35,Sheet2!$E$37,Sheet2!$E$39,Sheet2!$E$41,Sheet2!$E$43,Sheet2!$E$45,Sheet2!$E$47,Sheet2!$E$49,Sheet2!$E$51,Sheet2!$E$53,Sheet2!$E$55,Sheet2!$E$57,Sheet2!$E$59)</c:f>
              <c:numCache>
                <c:formatCode>General</c:formatCode>
                <c:ptCount val="16"/>
                <c:pt idx="0">
                  <c:v>88</c:v>
                </c:pt>
                <c:pt idx="1">
                  <c:v>75</c:v>
                </c:pt>
                <c:pt idx="2">
                  <c:v>37</c:v>
                </c:pt>
                <c:pt idx="3">
                  <c:v>51</c:v>
                </c:pt>
                <c:pt idx="4">
                  <c:v>59</c:v>
                </c:pt>
                <c:pt idx="5">
                  <c:v>26</c:v>
                </c:pt>
                <c:pt idx="9">
                  <c:v>13</c:v>
                </c:pt>
                <c:pt idx="10">
                  <c:v>29</c:v>
                </c:pt>
                <c:pt idx="11">
                  <c:v>40</c:v>
                </c:pt>
                <c:pt idx="12">
                  <c:v>39</c:v>
                </c:pt>
                <c:pt idx="13">
                  <c:v>29</c:v>
                </c:pt>
                <c:pt idx="14">
                  <c:v>34</c:v>
                </c:pt>
                <c:pt idx="15">
                  <c:v>37</c:v>
                </c:pt>
              </c:numCache>
              <c:extLst/>
            </c:numRef>
          </c:val>
          <c:extLst>
            <c:ext xmlns:c16="http://schemas.microsoft.com/office/drawing/2014/chart" uri="{C3380CC4-5D6E-409C-BE32-E72D297353CC}">
              <c16:uniqueId val="{00000001-05CA-458A-A247-FEF2134E6067}"/>
            </c:ext>
          </c:extLst>
        </c:ser>
        <c:ser>
          <c:idx val="3"/>
          <c:order val="3"/>
          <c:tx>
            <c:strRef>
              <c:f>Sheet2!$F$2</c:f>
              <c:strCache>
                <c:ptCount val="1"/>
                <c:pt idx="0">
                  <c:v>Forsyth</c:v>
                </c:pt>
              </c:strCache>
            </c:strRef>
          </c:tx>
          <c:spPr>
            <a:solidFill>
              <a:schemeClr val="accent4"/>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(Sheet2!$F$29,Sheet2!$F$31,Sheet2!$F$33,Sheet2!$F$35,Sheet2!$F$37,Sheet2!$F$39,Sheet2!$F$41,Sheet2!$F$43,Sheet2!$F$45,Sheet2!$F$47,Sheet2!$F$49,Sheet2!$F$51,Sheet2!$F$53,Sheet2!$F$55,Sheet2!$F$57,Sheet2!$F$59)</c:f>
              <c:numCache>
                <c:formatCode>General</c:formatCode>
                <c:ptCount val="16"/>
                <c:pt idx="0">
                  <c:v>42</c:v>
                </c:pt>
                <c:pt idx="1">
                  <c:v>107</c:v>
                </c:pt>
                <c:pt idx="2">
                  <c:v>86</c:v>
                </c:pt>
                <c:pt idx="3">
                  <c:v>96</c:v>
                </c:pt>
                <c:pt idx="4">
                  <c:v>92</c:v>
                </c:pt>
                <c:pt idx="5">
                  <c:v>100</c:v>
                </c:pt>
                <c:pt idx="6">
                  <c:v>123</c:v>
                </c:pt>
                <c:pt idx="7">
                  <c:v>192</c:v>
                </c:pt>
                <c:pt idx="8">
                  <c:v>108</c:v>
                </c:pt>
                <c:pt idx="9">
                  <c:v>122</c:v>
                </c:pt>
                <c:pt idx="10">
                  <c:v>133</c:v>
                </c:pt>
                <c:pt idx="11">
                  <c:v>122</c:v>
                </c:pt>
                <c:pt idx="12">
                  <c:v>90</c:v>
                </c:pt>
              </c:numCache>
              <c:extLst/>
            </c:numRef>
          </c:val>
          <c:extLst>
            <c:ext xmlns:c16="http://schemas.microsoft.com/office/drawing/2014/chart" uri="{C3380CC4-5D6E-409C-BE32-E72D297353CC}">
              <c16:uniqueId val="{00000002-05CA-458A-A247-FEF2134E6067}"/>
            </c:ext>
          </c:extLst>
        </c:ser>
        <c:ser>
          <c:idx val="4"/>
          <c:order val="4"/>
          <c:tx>
            <c:strRef>
              <c:f>Sheet2!$G$2</c:f>
              <c:strCache>
                <c:ptCount val="1"/>
                <c:pt idx="0">
                  <c:v>Iredell</c:v>
                </c:pt>
              </c:strCache>
            </c:strRef>
          </c:tx>
          <c:spPr>
            <a:solidFill>
              <a:schemeClr val="accent5"/>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(Sheet2!$G$29,Sheet2!$G$31,Sheet2!$G$33,Sheet2!$G$35,Sheet2!$G$37,Sheet2!$G$39,Sheet2!$G$41,Sheet2!$G$43,Sheet2!$G$45,Sheet2!$G$47,Sheet2!$G$49,Sheet2!$G$51,Sheet2!$G$53,Sheet2!$G$55,Sheet2!$G$57,Sheet2!$G$59)</c:f>
              <c:numCache>
                <c:formatCode>General</c:formatCode>
                <c:ptCount val="16"/>
                <c:pt idx="0">
                  <c:v>60</c:v>
                </c:pt>
                <c:pt idx="1">
                  <c:v>39</c:v>
                </c:pt>
                <c:pt idx="2">
                  <c:v>31</c:v>
                </c:pt>
                <c:pt idx="3">
                  <c:v>58</c:v>
                </c:pt>
                <c:pt idx="4">
                  <c:v>48</c:v>
                </c:pt>
                <c:pt idx="5">
                  <c:v>45</c:v>
                </c:pt>
                <c:pt idx="6">
                  <c:v>85</c:v>
                </c:pt>
                <c:pt idx="7">
                  <c:v>89</c:v>
                </c:pt>
                <c:pt idx="8">
                  <c:v>88</c:v>
                </c:pt>
                <c:pt idx="9">
                  <c:v>95</c:v>
                </c:pt>
                <c:pt idx="10">
                  <c:v>101</c:v>
                </c:pt>
                <c:pt idx="11">
                  <c:v>106</c:v>
                </c:pt>
                <c:pt idx="12">
                  <c:v>115</c:v>
                </c:pt>
                <c:pt idx="13">
                  <c:v>98</c:v>
                </c:pt>
                <c:pt idx="14">
                  <c:v>100</c:v>
                </c:pt>
                <c:pt idx="15">
                  <c:v>79</c:v>
                </c:pt>
              </c:numCache>
              <c:extLst/>
            </c:numRef>
          </c:val>
          <c:extLst>
            <c:ext xmlns:c16="http://schemas.microsoft.com/office/drawing/2014/chart" uri="{C3380CC4-5D6E-409C-BE32-E72D297353CC}">
              <c16:uniqueId val="{00000003-05CA-458A-A247-FEF2134E6067}"/>
            </c:ext>
          </c:extLst>
        </c:ser>
        <c:ser>
          <c:idx val="5"/>
          <c:order val="5"/>
          <c:tx>
            <c:strRef>
              <c:f>Sheet2!$H$2</c:f>
              <c:strCache>
                <c:ptCount val="1"/>
                <c:pt idx="0">
                  <c:v>Rowan</c:v>
                </c:pt>
              </c:strCache>
            </c:strRef>
          </c:tx>
          <c:spPr>
            <a:solidFill>
              <a:schemeClr val="accent6"/>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(Sheet2!$H$29,Sheet2!$H$31,Sheet2!$H$33,Sheet2!$H$35,Sheet2!$H$37,Sheet2!$H$39,Sheet2!$H$41,Sheet2!$H$43,Sheet2!$H$45,Sheet2!$H$47,Sheet2!$H$49,Sheet2!$H$51,Sheet2!$H$53,Sheet2!$H$55,Sheet2!$H$57,Sheet2!$H$59)</c:f>
              <c:numCache>
                <c:formatCode>General</c:formatCode>
                <c:ptCount val="16"/>
                <c:pt idx="0">
                  <c:v>120</c:v>
                </c:pt>
                <c:pt idx="1">
                  <c:v>103</c:v>
                </c:pt>
                <c:pt idx="2">
                  <c:v>66</c:v>
                </c:pt>
                <c:pt idx="3">
                  <c:v>127</c:v>
                </c:pt>
                <c:pt idx="4">
                  <c:v>142</c:v>
                </c:pt>
                <c:pt idx="5">
                  <c:v>135</c:v>
                </c:pt>
                <c:pt idx="6">
                  <c:v>102</c:v>
                </c:pt>
                <c:pt idx="7">
                  <c:v>117</c:v>
                </c:pt>
                <c:pt idx="8">
                  <c:v>87</c:v>
                </c:pt>
                <c:pt idx="9">
                  <c:v>76</c:v>
                </c:pt>
                <c:pt idx="10">
                  <c:v>81</c:v>
                </c:pt>
                <c:pt idx="11">
                  <c:v>63</c:v>
                </c:pt>
                <c:pt idx="12">
                  <c:v>18</c:v>
                </c:pt>
              </c:numCache>
              <c:extLst/>
            </c:numRef>
          </c:val>
          <c:extLst>
            <c:ext xmlns:c16="http://schemas.microsoft.com/office/drawing/2014/chart" uri="{C3380CC4-5D6E-409C-BE32-E72D297353CC}">
              <c16:uniqueId val="{00000004-05CA-458A-A247-FEF2134E6067}"/>
            </c:ext>
          </c:extLst>
        </c:ser>
        <c:ser>
          <c:idx val="6"/>
          <c:order val="6"/>
          <c:tx>
            <c:strRef>
              <c:f>Sheet2!$I$2</c:f>
              <c:strCache>
                <c:ptCount val="1"/>
                <c:pt idx="0">
                  <c:v>Stokes</c:v>
                </c:pt>
              </c:strCache>
            </c:strRef>
          </c:tx>
          <c:spPr>
            <a:solidFill>
              <a:schemeClr val="accent1">
                <a:lumMod val="60000"/>
              </a:schemeClr>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(Sheet2!$I$29,Sheet2!$I$31,Sheet2!$I$33,Sheet2!$I$35,Sheet2!$I$37,Sheet2!$I$39,Sheet2!$I$41,Sheet2!$I$43,Sheet2!$I$45,Sheet2!$I$47,Sheet2!$I$49,Sheet2!$I$51,Sheet2!$I$53,Sheet2!$I$55,Sheet2!$I$57,Sheet2!$I$59)</c:f>
              <c:numCache>
                <c:formatCode>General</c:formatCode>
                <c:ptCount val="16"/>
                <c:pt idx="0">
                  <c:v>39</c:v>
                </c:pt>
                <c:pt idx="1">
                  <c:v>79</c:v>
                </c:pt>
                <c:pt idx="2">
                  <c:v>25</c:v>
                </c:pt>
                <c:pt idx="3">
                  <c:v>43</c:v>
                </c:pt>
                <c:pt idx="4">
                  <c:v>38</c:v>
                </c:pt>
                <c:pt idx="5">
                  <c:v>57</c:v>
                </c:pt>
                <c:pt idx="6">
                  <c:v>49</c:v>
                </c:pt>
                <c:pt idx="7">
                  <c:v>50</c:v>
                </c:pt>
                <c:pt idx="8">
                  <c:v>47</c:v>
                </c:pt>
                <c:pt idx="9">
                  <c:v>35</c:v>
                </c:pt>
                <c:pt idx="10">
                  <c:v>46</c:v>
                </c:pt>
                <c:pt idx="11">
                  <c:v>27</c:v>
                </c:pt>
                <c:pt idx="12">
                  <c:v>36</c:v>
                </c:pt>
                <c:pt idx="13">
                  <c:v>59</c:v>
                </c:pt>
                <c:pt idx="14">
                  <c:v>26</c:v>
                </c:pt>
                <c:pt idx="15">
                  <c:v>57</c:v>
                </c:pt>
              </c:numCache>
              <c:extLst/>
            </c:numRef>
          </c:val>
          <c:extLst>
            <c:ext xmlns:c16="http://schemas.microsoft.com/office/drawing/2014/chart" uri="{C3380CC4-5D6E-409C-BE32-E72D297353CC}">
              <c16:uniqueId val="{00000005-05CA-458A-A247-FEF2134E6067}"/>
            </c:ext>
          </c:extLst>
        </c:ser>
        <c:ser>
          <c:idx val="7"/>
          <c:order val="7"/>
          <c:tx>
            <c:strRef>
              <c:f>Sheet2!$J$2</c:f>
              <c:strCache>
                <c:ptCount val="1"/>
                <c:pt idx="0">
                  <c:v>Surry</c:v>
                </c:pt>
              </c:strCache>
            </c:strRef>
          </c:tx>
          <c:spPr>
            <a:solidFill>
              <a:schemeClr val="accent2">
                <a:lumMod val="60000"/>
              </a:schemeClr>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(Sheet2!$J$29,Sheet2!$J$31,Sheet2!$J$33,Sheet2!$J$35,Sheet2!$J$37,Sheet2!$J$39,Sheet2!$J$41,Sheet2!$J$43,Sheet2!$J$45,Sheet2!$J$47,Sheet2!$J$49,Sheet2!$J$51,Sheet2!$J$53,Sheet2!$J$55,Sheet2!$J$57,Sheet2!$J$59)</c:f>
              <c:numCache>
                <c:formatCode>General</c:formatCode>
                <c:ptCount val="16"/>
                <c:pt idx="2">
                  <c:v>23</c:v>
                </c:pt>
                <c:pt idx="3">
                  <c:v>32</c:v>
                </c:pt>
                <c:pt idx="4">
                  <c:v>39</c:v>
                </c:pt>
              </c:numCache>
              <c:extLst/>
            </c:numRef>
          </c:val>
          <c:extLst>
            <c:ext xmlns:c16="http://schemas.microsoft.com/office/drawing/2014/chart" uri="{C3380CC4-5D6E-409C-BE32-E72D297353CC}">
              <c16:uniqueId val="{00000006-05CA-458A-A247-FEF2134E6067}"/>
            </c:ext>
          </c:extLst>
        </c:ser>
        <c:ser>
          <c:idx val="8"/>
          <c:order val="8"/>
          <c:tx>
            <c:strRef>
              <c:f>Sheet2!$K$2</c:f>
              <c:strCache>
                <c:ptCount val="1"/>
                <c:pt idx="0">
                  <c:v>Wilkes</c:v>
                </c:pt>
              </c:strCache>
            </c:strRef>
          </c:tx>
          <c:spPr>
            <a:solidFill>
              <a:schemeClr val="accent3">
                <a:lumMod val="60000"/>
              </a:schemeClr>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(Sheet2!$K$29,Sheet2!$K$31,Sheet2!$K$33,Sheet2!$K$35,Sheet2!$K$37,Sheet2!$K$39,Sheet2!$K$41,Sheet2!$K$43,Sheet2!$K$45,Sheet2!$K$47,Sheet2!$K$49,Sheet2!$K$51,Sheet2!$K$53,Sheet2!$K$55,Sheet2!$K$57,Sheet2!$K$59)</c:f>
              <c:numCache>
                <c:formatCode>#,##0</c:formatCode>
                <c:ptCount val="16"/>
                <c:pt idx="0">
                  <c:v>55</c:v>
                </c:pt>
                <c:pt idx="1">
                  <c:v>68</c:v>
                </c:pt>
                <c:pt idx="2">
                  <c:v>66</c:v>
                </c:pt>
                <c:pt idx="3">
                  <c:v>69</c:v>
                </c:pt>
                <c:pt idx="4">
                  <c:v>68</c:v>
                </c:pt>
                <c:pt idx="5">
                  <c:v>59</c:v>
                </c:pt>
                <c:pt idx="6">
                  <c:v>88</c:v>
                </c:pt>
                <c:pt idx="7">
                  <c:v>97</c:v>
                </c:pt>
                <c:pt idx="8">
                  <c:v>84</c:v>
                </c:pt>
                <c:pt idx="9">
                  <c:v>74</c:v>
                </c:pt>
                <c:pt idx="10">
                  <c:v>63</c:v>
                </c:pt>
                <c:pt idx="11">
                  <c:v>54</c:v>
                </c:pt>
                <c:pt idx="12">
                  <c:v>66</c:v>
                </c:pt>
                <c:pt idx="13">
                  <c:v>118</c:v>
                </c:pt>
                <c:pt idx="14" formatCode="General">
                  <c:v>120</c:v>
                </c:pt>
                <c:pt idx="15" formatCode="General">
                  <c:v>108</c:v>
                </c:pt>
              </c:numCache>
              <c:extLst/>
            </c:numRef>
          </c:val>
          <c:extLst>
            <c:ext xmlns:c16="http://schemas.microsoft.com/office/drawing/2014/chart" uri="{C3380CC4-5D6E-409C-BE32-E72D297353CC}">
              <c16:uniqueId val="{00000007-05CA-458A-A247-FEF2134E6067}"/>
            </c:ext>
          </c:extLst>
        </c:ser>
        <c:ser>
          <c:idx val="9"/>
          <c:order val="9"/>
          <c:tx>
            <c:strRef>
              <c:f>Sheet2!$L$2</c:f>
              <c:strCache>
                <c:ptCount val="1"/>
                <c:pt idx="0">
                  <c:v>Yadkin</c:v>
                </c:pt>
              </c:strCache>
            </c:strRef>
          </c:tx>
          <c:spPr>
            <a:solidFill>
              <a:schemeClr val="accent4">
                <a:lumMod val="60000"/>
              </a:schemeClr>
            </a:solidFill>
            <a:ln>
              <a:noFill/>
            </a:ln>
            <a:effectLst/>
          </c:spPr>
          <c:invertIfNegative val="0"/>
          <c:cat>
            <c:numRef>
              <c:f>(Sheet2!$M$29,Sheet2!$M$31,Sheet2!$M$33,Sheet2!$M$35,Sheet2!$M$37,Sheet2!$M$39,Sheet2!$M$41,Sheet2!$M$43,Sheet2!$M$45,Sheet2!$M$47,Sheet2!$M$49,Sheet2!$M$51,Sheet2!$M$53,Sheet2!$M$55,Sheet2!$M$57,Sheet2!$M$59)</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extLst/>
            </c:numRef>
          </c:cat>
          <c:val>
            <c:numRef>
              <c:f>(Sheet2!$L$29,Sheet2!$L$31,Sheet2!$L$33,Sheet2!$L$35,Sheet2!$L$37,Sheet2!$L$39,Sheet2!$L$41,Sheet2!$L$43,Sheet2!$L$45,Sheet2!$L$47,Sheet2!$L$49,Sheet2!$L$51,Sheet2!$L$53,Sheet2!$L$55,Sheet2!$L$57,Sheet2!$L$59)</c:f>
              <c:numCache>
                <c:formatCode>#,##0</c:formatCode>
                <c:ptCount val="16"/>
                <c:pt idx="0">
                  <c:v>53</c:v>
                </c:pt>
                <c:pt idx="1">
                  <c:v>67</c:v>
                </c:pt>
                <c:pt idx="2">
                  <c:v>49</c:v>
                </c:pt>
                <c:pt idx="3">
                  <c:v>70</c:v>
                </c:pt>
                <c:pt idx="4">
                  <c:v>48</c:v>
                </c:pt>
                <c:pt idx="5">
                  <c:v>5</c:v>
                </c:pt>
                <c:pt idx="9">
                  <c:v>14</c:v>
                </c:pt>
                <c:pt idx="10">
                  <c:v>25</c:v>
                </c:pt>
                <c:pt idx="11">
                  <c:v>36</c:v>
                </c:pt>
              </c:numCache>
              <c:extLst/>
            </c:numRef>
          </c:val>
          <c:extLst>
            <c:ext xmlns:c16="http://schemas.microsoft.com/office/drawing/2014/chart" uri="{C3380CC4-5D6E-409C-BE32-E72D297353CC}">
              <c16:uniqueId val="{00000008-05CA-458A-A247-FEF2134E6067}"/>
            </c:ext>
          </c:extLst>
        </c:ser>
        <c:dLbls>
          <c:showLegendKey val="0"/>
          <c:showVal val="0"/>
          <c:showCatName val="0"/>
          <c:showSerName val="0"/>
          <c:showPercent val="0"/>
          <c:showBubbleSize val="0"/>
        </c:dLbls>
        <c:gapWidth val="219"/>
        <c:overlap val="-27"/>
        <c:axId val="1783047968"/>
        <c:axId val="1783037984"/>
        <c:extLst>
          <c:ext xmlns:c15="http://schemas.microsoft.com/office/drawing/2012/chart" uri="{02D57815-91ED-43cb-92C2-25804820EDAC}">
            <c15:filteredBarSeries>
              <c15:ser>
                <c:idx val="0"/>
                <c:order val="0"/>
                <c:tx>
                  <c:strRef>
                    <c:extLst>
                      <c:ext uri="{02D57815-91ED-43cb-92C2-25804820EDAC}">
                        <c15:formulaRef>
                          <c15:sqref>Sheet2!$C$2</c15:sqref>
                        </c15:formulaRef>
                      </c:ext>
                    </c:extLst>
                    <c:strCache>
                      <c:ptCount val="1"/>
                      <c:pt idx="0">
                        <c:v>Alexander</c:v>
                      </c:pt>
                    </c:strCache>
                  </c:strRef>
                </c:tx>
                <c:spPr>
                  <a:solidFill>
                    <a:schemeClr val="accent1"/>
                  </a:solidFill>
                  <a:ln>
                    <a:noFill/>
                  </a:ln>
                  <a:effectLst/>
                </c:spPr>
                <c:invertIfNegative val="0"/>
                <c:cat>
                  <c:numRef>
                    <c:extLst>
                      <c:ext uri="{02D57815-91ED-43cb-92C2-25804820EDAC}">
                        <c15:formulaRef>
                          <c15:sqref>(Sheet2!$M$29,Sheet2!$M$31,Sheet2!$M$33,Sheet2!$M$35,Sheet2!$M$37,Sheet2!$M$39,Sheet2!$M$41,Sheet2!$M$43,Sheet2!$M$45,Sheet2!$M$47,Sheet2!$M$49,Sheet2!$M$51,Sheet2!$M$53,Sheet2!$M$55,Sheet2!$M$57,Sheet2!$M$59)</c15:sqref>
                        </c15:formulaRef>
                      </c:ext>
                    </c:extLst>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Lit>
                    <c:ptCount val="0"/>
                  </c:numLit>
                </c:val>
                <c:extLst>
                  <c:ext xmlns:c16="http://schemas.microsoft.com/office/drawing/2014/chart" uri="{C3380CC4-5D6E-409C-BE32-E72D297353CC}">
                    <c16:uniqueId val="{00000009-05CA-458A-A247-FEF2134E6067}"/>
                  </c:ext>
                </c:extLst>
              </c15:ser>
            </c15:filteredBarSeries>
          </c:ext>
        </c:extLst>
      </c:barChart>
      <c:catAx>
        <c:axId val="178304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3037984"/>
        <c:crosses val="autoZero"/>
        <c:auto val="1"/>
        <c:lblAlgn val="ctr"/>
        <c:lblOffset val="100"/>
        <c:noMultiLvlLbl val="0"/>
      </c:catAx>
      <c:valAx>
        <c:axId val="1783037984"/>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304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'AnnualFlow_HRL_Dischargers_3-28'!$I$1</c:f>
              <c:strCache>
                <c:ptCount val="1"/>
                <c:pt idx="0">
                  <c:v>Mean Flow (MGD)</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7458-4FA3-9C1C-91172337983E}"/>
              </c:ext>
            </c:extLst>
          </c:dPt>
          <c:dPt>
            <c:idx val="2"/>
            <c:invertIfNegative val="0"/>
            <c:bubble3D val="0"/>
            <c:spPr>
              <a:solidFill>
                <a:srgbClr val="FF0000"/>
              </a:solidFill>
              <a:ln>
                <a:noFill/>
              </a:ln>
              <a:effectLst/>
            </c:spPr>
            <c:extLst>
              <c:ext xmlns:c16="http://schemas.microsoft.com/office/drawing/2014/chart" uri="{C3380CC4-5D6E-409C-BE32-E72D297353CC}">
                <c16:uniqueId val="{00000003-7458-4FA3-9C1C-91172337983E}"/>
              </c:ext>
            </c:extLst>
          </c:dPt>
          <c:dPt>
            <c:idx val="4"/>
            <c:invertIfNegative val="0"/>
            <c:bubble3D val="0"/>
            <c:spPr>
              <a:solidFill>
                <a:srgbClr val="FF0000"/>
              </a:solidFill>
              <a:ln>
                <a:noFill/>
              </a:ln>
              <a:effectLst/>
            </c:spPr>
            <c:extLst>
              <c:ext xmlns:c16="http://schemas.microsoft.com/office/drawing/2014/chart" uri="{C3380CC4-5D6E-409C-BE32-E72D297353CC}">
                <c16:uniqueId val="{00000005-7458-4FA3-9C1C-91172337983E}"/>
              </c:ext>
            </c:extLst>
          </c:dPt>
          <c:dPt>
            <c:idx val="6"/>
            <c:invertIfNegative val="0"/>
            <c:bubble3D val="0"/>
            <c:spPr>
              <a:solidFill>
                <a:srgbClr val="FF0000"/>
              </a:solidFill>
              <a:ln>
                <a:noFill/>
              </a:ln>
              <a:effectLst/>
            </c:spPr>
            <c:extLst>
              <c:ext xmlns:c16="http://schemas.microsoft.com/office/drawing/2014/chart" uri="{C3380CC4-5D6E-409C-BE32-E72D297353CC}">
                <c16:uniqueId val="{00000007-7458-4FA3-9C1C-91172337983E}"/>
              </c:ext>
            </c:extLst>
          </c:dPt>
          <c:dPt>
            <c:idx val="8"/>
            <c:invertIfNegative val="0"/>
            <c:bubble3D val="0"/>
            <c:spPr>
              <a:solidFill>
                <a:srgbClr val="FF0000"/>
              </a:solidFill>
              <a:ln>
                <a:noFill/>
              </a:ln>
              <a:effectLst/>
            </c:spPr>
            <c:extLst>
              <c:ext xmlns:c16="http://schemas.microsoft.com/office/drawing/2014/chart" uri="{C3380CC4-5D6E-409C-BE32-E72D297353CC}">
                <c16:uniqueId val="{00000009-7458-4FA3-9C1C-91172337983E}"/>
              </c:ext>
            </c:extLst>
          </c:dPt>
          <c:dPt>
            <c:idx val="10"/>
            <c:invertIfNegative val="0"/>
            <c:bubble3D val="0"/>
            <c:spPr>
              <a:solidFill>
                <a:srgbClr val="FF0000"/>
              </a:solidFill>
              <a:ln>
                <a:noFill/>
              </a:ln>
              <a:effectLst/>
            </c:spPr>
            <c:extLst>
              <c:ext xmlns:c16="http://schemas.microsoft.com/office/drawing/2014/chart" uri="{C3380CC4-5D6E-409C-BE32-E72D297353CC}">
                <c16:uniqueId val="{0000000B-7458-4FA3-9C1C-91172337983E}"/>
              </c:ext>
            </c:extLst>
          </c:dPt>
          <c:dPt>
            <c:idx val="12"/>
            <c:invertIfNegative val="0"/>
            <c:bubble3D val="0"/>
            <c:spPr>
              <a:solidFill>
                <a:srgbClr val="FF0000"/>
              </a:solidFill>
              <a:ln>
                <a:noFill/>
              </a:ln>
              <a:effectLst/>
            </c:spPr>
            <c:extLst>
              <c:ext xmlns:c16="http://schemas.microsoft.com/office/drawing/2014/chart" uri="{C3380CC4-5D6E-409C-BE32-E72D297353CC}">
                <c16:uniqueId val="{0000000D-7458-4FA3-9C1C-91172337983E}"/>
              </c:ext>
            </c:extLst>
          </c:dPt>
          <c:dPt>
            <c:idx val="14"/>
            <c:invertIfNegative val="0"/>
            <c:bubble3D val="0"/>
            <c:spPr>
              <a:solidFill>
                <a:srgbClr val="FF0000"/>
              </a:solidFill>
              <a:ln>
                <a:noFill/>
              </a:ln>
              <a:effectLst/>
            </c:spPr>
            <c:extLst>
              <c:ext xmlns:c16="http://schemas.microsoft.com/office/drawing/2014/chart" uri="{C3380CC4-5D6E-409C-BE32-E72D297353CC}">
                <c16:uniqueId val="{0000000F-7458-4FA3-9C1C-91172337983E}"/>
              </c:ext>
            </c:extLst>
          </c:dPt>
          <c:dPt>
            <c:idx val="16"/>
            <c:invertIfNegative val="0"/>
            <c:bubble3D val="0"/>
            <c:spPr>
              <a:solidFill>
                <a:srgbClr val="FF0000"/>
              </a:solidFill>
              <a:ln>
                <a:noFill/>
              </a:ln>
              <a:effectLst/>
            </c:spPr>
            <c:extLst>
              <c:ext xmlns:c16="http://schemas.microsoft.com/office/drawing/2014/chart" uri="{C3380CC4-5D6E-409C-BE32-E72D297353CC}">
                <c16:uniqueId val="{00000011-7458-4FA3-9C1C-91172337983E}"/>
              </c:ext>
            </c:extLst>
          </c:dPt>
          <c:dPt>
            <c:idx val="18"/>
            <c:invertIfNegative val="0"/>
            <c:bubble3D val="0"/>
            <c:spPr>
              <a:solidFill>
                <a:srgbClr val="FF0000"/>
              </a:solidFill>
              <a:ln>
                <a:noFill/>
              </a:ln>
              <a:effectLst/>
            </c:spPr>
            <c:extLst>
              <c:ext xmlns:c16="http://schemas.microsoft.com/office/drawing/2014/chart" uri="{C3380CC4-5D6E-409C-BE32-E72D297353CC}">
                <c16:uniqueId val="{00000013-7458-4FA3-9C1C-91172337983E}"/>
              </c:ext>
            </c:extLst>
          </c:dPt>
          <c:dPt>
            <c:idx val="20"/>
            <c:invertIfNegative val="0"/>
            <c:bubble3D val="0"/>
            <c:spPr>
              <a:solidFill>
                <a:srgbClr val="FF0000"/>
              </a:solidFill>
              <a:ln>
                <a:noFill/>
              </a:ln>
              <a:effectLst/>
            </c:spPr>
            <c:extLst>
              <c:ext xmlns:c16="http://schemas.microsoft.com/office/drawing/2014/chart" uri="{C3380CC4-5D6E-409C-BE32-E72D297353CC}">
                <c16:uniqueId val="{00000015-7458-4FA3-9C1C-91172337983E}"/>
              </c:ext>
            </c:extLst>
          </c:dPt>
          <c:dPt>
            <c:idx val="22"/>
            <c:invertIfNegative val="0"/>
            <c:bubble3D val="0"/>
            <c:spPr>
              <a:solidFill>
                <a:srgbClr val="FF0000"/>
              </a:solidFill>
              <a:ln>
                <a:noFill/>
              </a:ln>
              <a:effectLst/>
            </c:spPr>
            <c:extLst>
              <c:ext xmlns:c16="http://schemas.microsoft.com/office/drawing/2014/chart" uri="{C3380CC4-5D6E-409C-BE32-E72D297353CC}">
                <c16:uniqueId val="{00000017-7458-4FA3-9C1C-91172337983E}"/>
              </c:ext>
            </c:extLst>
          </c:dPt>
          <c:dPt>
            <c:idx val="24"/>
            <c:invertIfNegative val="0"/>
            <c:bubble3D val="0"/>
            <c:spPr>
              <a:solidFill>
                <a:srgbClr val="FF0000"/>
              </a:solidFill>
              <a:ln>
                <a:noFill/>
              </a:ln>
              <a:effectLst/>
            </c:spPr>
            <c:extLst>
              <c:ext xmlns:c16="http://schemas.microsoft.com/office/drawing/2014/chart" uri="{C3380CC4-5D6E-409C-BE32-E72D297353CC}">
                <c16:uniqueId val="{00000019-7458-4FA3-9C1C-91172337983E}"/>
              </c:ext>
            </c:extLst>
          </c:dPt>
          <c:dPt>
            <c:idx val="26"/>
            <c:invertIfNegative val="0"/>
            <c:bubble3D val="0"/>
            <c:spPr>
              <a:solidFill>
                <a:srgbClr val="FF0000"/>
              </a:solidFill>
              <a:ln>
                <a:noFill/>
              </a:ln>
              <a:effectLst/>
            </c:spPr>
            <c:extLst>
              <c:ext xmlns:c16="http://schemas.microsoft.com/office/drawing/2014/chart" uri="{C3380CC4-5D6E-409C-BE32-E72D297353CC}">
                <c16:uniqueId val="{0000001B-7458-4FA3-9C1C-91172337983E}"/>
              </c:ext>
            </c:extLst>
          </c:dPt>
          <c:dPt>
            <c:idx val="28"/>
            <c:invertIfNegative val="0"/>
            <c:bubble3D val="0"/>
            <c:spPr>
              <a:solidFill>
                <a:srgbClr val="FF0000"/>
              </a:solidFill>
              <a:ln>
                <a:noFill/>
              </a:ln>
              <a:effectLst/>
            </c:spPr>
            <c:extLst>
              <c:ext xmlns:c16="http://schemas.microsoft.com/office/drawing/2014/chart" uri="{C3380CC4-5D6E-409C-BE32-E72D297353CC}">
                <c16:uniqueId val="{0000001D-7458-4FA3-9C1C-91172337983E}"/>
              </c:ext>
            </c:extLst>
          </c:dPt>
          <c:dPt>
            <c:idx val="30"/>
            <c:invertIfNegative val="0"/>
            <c:bubble3D val="0"/>
            <c:spPr>
              <a:solidFill>
                <a:srgbClr val="FF0000"/>
              </a:solidFill>
              <a:ln>
                <a:noFill/>
              </a:ln>
              <a:effectLst/>
            </c:spPr>
            <c:extLst>
              <c:ext xmlns:c16="http://schemas.microsoft.com/office/drawing/2014/chart" uri="{C3380CC4-5D6E-409C-BE32-E72D297353CC}">
                <c16:uniqueId val="{0000001F-7458-4FA3-9C1C-91172337983E}"/>
              </c:ext>
            </c:extLst>
          </c:dPt>
          <c:dPt>
            <c:idx val="32"/>
            <c:invertIfNegative val="0"/>
            <c:bubble3D val="0"/>
            <c:spPr>
              <a:solidFill>
                <a:srgbClr val="FF0000"/>
              </a:solidFill>
              <a:ln>
                <a:noFill/>
              </a:ln>
              <a:effectLst/>
            </c:spPr>
            <c:extLst>
              <c:ext xmlns:c16="http://schemas.microsoft.com/office/drawing/2014/chart" uri="{C3380CC4-5D6E-409C-BE32-E72D297353CC}">
                <c16:uniqueId val="{00000021-7458-4FA3-9C1C-91172337983E}"/>
              </c:ext>
            </c:extLst>
          </c:dPt>
          <c:dPt>
            <c:idx val="34"/>
            <c:invertIfNegative val="0"/>
            <c:bubble3D val="0"/>
            <c:spPr>
              <a:solidFill>
                <a:srgbClr val="FF0000"/>
              </a:solidFill>
              <a:ln>
                <a:noFill/>
              </a:ln>
              <a:effectLst/>
            </c:spPr>
            <c:extLst>
              <c:ext xmlns:c16="http://schemas.microsoft.com/office/drawing/2014/chart" uri="{C3380CC4-5D6E-409C-BE32-E72D297353CC}">
                <c16:uniqueId val="{00000023-7458-4FA3-9C1C-91172337983E}"/>
              </c:ext>
            </c:extLst>
          </c:dPt>
          <c:dPt>
            <c:idx val="36"/>
            <c:invertIfNegative val="0"/>
            <c:bubble3D val="0"/>
            <c:spPr>
              <a:solidFill>
                <a:srgbClr val="FF0000"/>
              </a:solidFill>
              <a:ln>
                <a:noFill/>
              </a:ln>
              <a:effectLst/>
            </c:spPr>
            <c:extLst>
              <c:ext xmlns:c16="http://schemas.microsoft.com/office/drawing/2014/chart" uri="{C3380CC4-5D6E-409C-BE32-E72D297353CC}">
                <c16:uniqueId val="{00000025-7458-4FA3-9C1C-91172337983E}"/>
              </c:ext>
            </c:extLst>
          </c:dPt>
          <c:cat>
            <c:strRef>
              <c:f>'AnnualFlow_HRL_Dischargers_3-28'!$H$2:$H$39</c:f>
              <c:strCache>
                <c:ptCount val="38"/>
                <c:pt idx="0">
                  <c:v>Archie Elledge WWTP</c:v>
                </c:pt>
                <c:pt idx="1">
                  <c:v>Archie Elledge WWTP</c:v>
                </c:pt>
                <c:pt idx="2">
                  <c:v>Muddy Creek WWTP</c:v>
                </c:pt>
                <c:pt idx="3">
                  <c:v>Muddy Creek WWTP</c:v>
                </c:pt>
                <c:pt idx="4">
                  <c:v>City of Salisbury WWTP</c:v>
                </c:pt>
                <c:pt idx="5">
                  <c:v>City of Salisbury WWTP</c:v>
                </c:pt>
                <c:pt idx="6">
                  <c:v>Westside WWTP</c:v>
                </c:pt>
                <c:pt idx="7">
                  <c:v>Westside WWTP</c:v>
                </c:pt>
                <c:pt idx="8">
                  <c:v>Cub Creek WWTP</c:v>
                </c:pt>
                <c:pt idx="9">
                  <c:v>Cub Creek WWTP</c:v>
                </c:pt>
                <c:pt idx="10">
                  <c:v>Lexington Regional WWTP</c:v>
                </c:pt>
                <c:pt idx="11">
                  <c:v>Lexington Regional WWTP</c:v>
                </c:pt>
                <c:pt idx="12">
                  <c:v>Fourth Creek WWTP</c:v>
                </c:pt>
                <c:pt idx="13">
                  <c:v>Fourth Creek WWTP</c:v>
                </c:pt>
                <c:pt idx="14">
                  <c:v>Mount Airy WWTP</c:v>
                </c:pt>
                <c:pt idx="15">
                  <c:v>Mount Airy WWTP</c:v>
                </c:pt>
                <c:pt idx="16">
                  <c:v>Hamby Creek WWTP</c:v>
                </c:pt>
                <c:pt idx="17">
                  <c:v>Hamby Creek WWTP</c:v>
                </c:pt>
                <c:pt idx="18">
                  <c:v>Third Creek WWTP</c:v>
                </c:pt>
                <c:pt idx="19">
                  <c:v>Third Creek WWTP</c:v>
                </c:pt>
                <c:pt idx="20">
                  <c:v>Duvaltex</c:v>
                </c:pt>
                <c:pt idx="21">
                  <c:v>Duvaltex</c:v>
                </c:pt>
                <c:pt idx="22">
                  <c:v>Yadkinville WWTP</c:v>
                </c:pt>
                <c:pt idx="23">
                  <c:v>Yadkinville WWTP</c:v>
                </c:pt>
                <c:pt idx="24">
                  <c:v>Thurman Street WWTP</c:v>
                </c:pt>
                <c:pt idx="25">
                  <c:v>Thurman Street WWTP</c:v>
                </c:pt>
                <c:pt idx="26">
                  <c:v>Yadkin Valley Sewer Authority WWTP</c:v>
                </c:pt>
                <c:pt idx="27">
                  <c:v>Yadkin Valley Sewer Authority WWTP</c:v>
                </c:pt>
                <c:pt idx="28">
                  <c:v>Dobson Plant</c:v>
                </c:pt>
                <c:pt idx="29">
                  <c:v>Dobson Plant</c:v>
                </c:pt>
                <c:pt idx="30">
                  <c:v>Cooleemee WWTP</c:v>
                </c:pt>
                <c:pt idx="31">
                  <c:v>Cooleemee WWTP</c:v>
                </c:pt>
                <c:pt idx="32">
                  <c:v>Dobson WWTP</c:v>
                </c:pt>
                <c:pt idx="33">
                  <c:v>Dobson WWTP</c:v>
                </c:pt>
                <c:pt idx="34">
                  <c:v>Pilot Mountain WWTP</c:v>
                </c:pt>
                <c:pt idx="35">
                  <c:v>Pilot Mountain WWTP</c:v>
                </c:pt>
                <c:pt idx="36">
                  <c:v>Boonville WWTP</c:v>
                </c:pt>
                <c:pt idx="37">
                  <c:v>Boonville WWTP</c:v>
                </c:pt>
              </c:strCache>
            </c:strRef>
          </c:cat>
          <c:val>
            <c:numRef>
              <c:f>'AnnualFlow_HRL_Dischargers_3-28'!$I$2:$I$39</c:f>
              <c:numCache>
                <c:formatCode>General</c:formatCode>
                <c:ptCount val="38"/>
                <c:pt idx="0">
                  <c:v>17.994657534000002</c:v>
                </c:pt>
                <c:pt idx="1">
                  <c:v>21.430283286000002</c:v>
                </c:pt>
                <c:pt idx="2">
                  <c:v>15.260082192</c:v>
                </c:pt>
                <c:pt idx="3">
                  <c:v>13.9518</c:v>
                </c:pt>
                <c:pt idx="4">
                  <c:v>7.4502767123</c:v>
                </c:pt>
                <c:pt idx="5">
                  <c:v>7.4984986301000003</c:v>
                </c:pt>
                <c:pt idx="6">
                  <c:v>3.8824657534</c:v>
                </c:pt>
                <c:pt idx="7">
                  <c:v>2.6128767122999998</c:v>
                </c:pt>
                <c:pt idx="8">
                  <c:v>3.4191013698999999</c:v>
                </c:pt>
                <c:pt idx="9">
                  <c:v>4.1986761111000002</c:v>
                </c:pt>
                <c:pt idx="10">
                  <c:v>3.0664657534000002</c:v>
                </c:pt>
                <c:pt idx="11">
                  <c:v>2.1657534247000001</c:v>
                </c:pt>
                <c:pt idx="12">
                  <c:v>2.7753424658000001</c:v>
                </c:pt>
                <c:pt idx="13">
                  <c:v>3.1753424658</c:v>
                </c:pt>
                <c:pt idx="14">
                  <c:v>2.7637933883999999</c:v>
                </c:pt>
                <c:pt idx="15">
                  <c:v>1.5404931506999999</c:v>
                </c:pt>
                <c:pt idx="16">
                  <c:v>2.7398904110000002</c:v>
                </c:pt>
                <c:pt idx="18">
                  <c:v>1.3564383562</c:v>
                </c:pt>
                <c:pt idx="19">
                  <c:v>0.91013698629999995</c:v>
                </c:pt>
                <c:pt idx="20">
                  <c:v>1.0820427458999999</c:v>
                </c:pt>
                <c:pt idx="21">
                  <c:v>1.7829142900000001E-2</c:v>
                </c:pt>
                <c:pt idx="22">
                  <c:v>0.70376712330000002</c:v>
                </c:pt>
                <c:pt idx="23">
                  <c:v>0.77781095889999996</c:v>
                </c:pt>
                <c:pt idx="24">
                  <c:v>0.68582465749999999</c:v>
                </c:pt>
                <c:pt idx="25">
                  <c:v>1.1278958904</c:v>
                </c:pt>
                <c:pt idx="26">
                  <c:v>0.55631506850000001</c:v>
                </c:pt>
                <c:pt idx="27">
                  <c:v>0.87143013700000005</c:v>
                </c:pt>
                <c:pt idx="28">
                  <c:v>0.41832328769999999</c:v>
                </c:pt>
                <c:pt idx="29">
                  <c:v>0.63056986299999995</c:v>
                </c:pt>
                <c:pt idx="30">
                  <c:v>0.38127397260000001</c:v>
                </c:pt>
                <c:pt idx="31">
                  <c:v>0.47432328769999998</c:v>
                </c:pt>
                <c:pt idx="32">
                  <c:v>0.16696712329999999</c:v>
                </c:pt>
                <c:pt idx="33">
                  <c:v>0.2043863014</c:v>
                </c:pt>
                <c:pt idx="34">
                  <c:v>0.23291232880000001</c:v>
                </c:pt>
                <c:pt idx="35">
                  <c:v>0.1655813699</c:v>
                </c:pt>
                <c:pt idx="36">
                  <c:v>6.2435537200000002E-2</c:v>
                </c:pt>
                <c:pt idx="37">
                  <c:v>0.1283815932</c:v>
                </c:pt>
              </c:numCache>
            </c:numRef>
          </c:val>
          <c:extLst>
            <c:ext xmlns:c16="http://schemas.microsoft.com/office/drawing/2014/chart" uri="{C3380CC4-5D6E-409C-BE32-E72D297353CC}">
              <c16:uniqueId val="{00000026-7458-4FA3-9C1C-91172337983E}"/>
            </c:ext>
          </c:extLst>
        </c:ser>
        <c:dLbls>
          <c:showLegendKey val="0"/>
          <c:showVal val="0"/>
          <c:showCatName val="0"/>
          <c:showSerName val="0"/>
          <c:showPercent val="0"/>
          <c:showBubbleSize val="0"/>
        </c:dLbls>
        <c:gapWidth val="219"/>
        <c:overlap val="-27"/>
        <c:axId val="2129281151"/>
        <c:axId val="2129280735"/>
      </c:barChart>
      <c:catAx>
        <c:axId val="2129281151"/>
        <c:scaling>
          <c:orientation val="minMax"/>
        </c:scaling>
        <c:delete val="1"/>
        <c:axPos val="b"/>
        <c:numFmt formatCode="General" sourceLinked="1"/>
        <c:majorTickMark val="none"/>
        <c:minorTickMark val="none"/>
        <c:tickLblPos val="nextTo"/>
        <c:crossAx val="2129280735"/>
        <c:crosses val="autoZero"/>
        <c:auto val="1"/>
        <c:lblAlgn val="ctr"/>
        <c:lblOffset val="100"/>
        <c:tickLblSkip val="2"/>
        <c:noMultiLvlLbl val="0"/>
      </c:catAx>
      <c:valAx>
        <c:axId val="212928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out"/>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281151"/>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1"/>
          <c:order val="0"/>
          <c:tx>
            <c:strRef>
              <c:f>AnnualLoading_HRL_Dischargers_3!$B$2</c:f>
              <c:strCache>
                <c:ptCount val="1"/>
                <c:pt idx="0">
                  <c:v>Lissara WWTP</c:v>
                </c:pt>
              </c:strCache>
            </c:strRef>
          </c:tx>
          <c:spPr>
            <a:solidFill>
              <a:schemeClr val="accent2"/>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AnnualLoading_HRL_Dischargers_3!$B$3:$B$30</c:f>
              <c:numCache>
                <c:formatCode>General</c:formatCode>
                <c:ptCount val="28"/>
                <c:pt idx="21">
                  <c:v>9</c:v>
                </c:pt>
                <c:pt idx="22">
                  <c:v>23</c:v>
                </c:pt>
                <c:pt idx="23">
                  <c:v>32</c:v>
                </c:pt>
                <c:pt idx="24">
                  <c:v>110</c:v>
                </c:pt>
                <c:pt idx="25">
                  <c:v>41</c:v>
                </c:pt>
                <c:pt idx="26">
                  <c:v>17</c:v>
                </c:pt>
                <c:pt idx="27">
                  <c:v>32</c:v>
                </c:pt>
              </c:numCache>
            </c:numRef>
          </c:val>
          <c:extLst>
            <c:ext xmlns:c16="http://schemas.microsoft.com/office/drawing/2014/chart" uri="{C3380CC4-5D6E-409C-BE32-E72D297353CC}">
              <c16:uniqueId val="{00000000-FB38-43AE-900B-E0533E5D0DC1}"/>
            </c:ext>
          </c:extLst>
        </c:ser>
        <c:ser>
          <c:idx val="2"/>
          <c:order val="1"/>
          <c:tx>
            <c:strRef>
              <c:f>AnnualLoading_HRL_Dischargers_3!$C$2</c:f>
              <c:strCache>
                <c:ptCount val="1"/>
                <c:pt idx="0">
                  <c:v>Dobson WWTP</c:v>
                </c:pt>
              </c:strCache>
            </c:strRef>
          </c:tx>
          <c:spPr>
            <a:solidFill>
              <a:schemeClr val="accent3"/>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AnnualLoading_HRL_Dischargers_3!$C$3:$C$30</c:f>
              <c:numCache>
                <c:formatCode>General</c:formatCode>
                <c:ptCount val="28"/>
                <c:pt idx="0">
                  <c:v>108</c:v>
                </c:pt>
                <c:pt idx="1">
                  <c:v>655</c:v>
                </c:pt>
                <c:pt idx="2">
                  <c:v>605</c:v>
                </c:pt>
                <c:pt idx="3">
                  <c:v>696</c:v>
                </c:pt>
                <c:pt idx="4">
                  <c:v>318</c:v>
                </c:pt>
                <c:pt idx="5">
                  <c:v>232</c:v>
                </c:pt>
                <c:pt idx="6">
                  <c:v>890</c:v>
                </c:pt>
                <c:pt idx="7">
                  <c:v>669</c:v>
                </c:pt>
                <c:pt idx="8">
                  <c:v>718</c:v>
                </c:pt>
                <c:pt idx="9">
                  <c:v>980</c:v>
                </c:pt>
                <c:pt idx="10">
                  <c:v>517</c:v>
                </c:pt>
                <c:pt idx="11">
                  <c:v>550</c:v>
                </c:pt>
                <c:pt idx="12">
                  <c:v>406</c:v>
                </c:pt>
                <c:pt idx="13">
                  <c:v>365</c:v>
                </c:pt>
                <c:pt idx="14">
                  <c:v>441</c:v>
                </c:pt>
                <c:pt idx="15">
                  <c:v>370</c:v>
                </c:pt>
                <c:pt idx="16">
                  <c:v>490</c:v>
                </c:pt>
                <c:pt idx="17">
                  <c:v>445</c:v>
                </c:pt>
                <c:pt idx="18">
                  <c:v>289</c:v>
                </c:pt>
                <c:pt idx="19">
                  <c:v>311</c:v>
                </c:pt>
                <c:pt idx="20">
                  <c:v>712</c:v>
                </c:pt>
                <c:pt idx="21">
                  <c:v>959</c:v>
                </c:pt>
                <c:pt idx="22">
                  <c:v>1266</c:v>
                </c:pt>
                <c:pt idx="23">
                  <c:v>1133</c:v>
                </c:pt>
                <c:pt idx="24">
                  <c:v>1526</c:v>
                </c:pt>
                <c:pt idx="25">
                  <c:v>899</c:v>
                </c:pt>
                <c:pt idx="26">
                  <c:v>905</c:v>
                </c:pt>
                <c:pt idx="27">
                  <c:v>415</c:v>
                </c:pt>
              </c:numCache>
            </c:numRef>
          </c:val>
          <c:extLst>
            <c:ext xmlns:c16="http://schemas.microsoft.com/office/drawing/2014/chart" uri="{C3380CC4-5D6E-409C-BE32-E72D297353CC}">
              <c16:uniqueId val="{00000001-FB38-43AE-900B-E0533E5D0DC1}"/>
            </c:ext>
          </c:extLst>
        </c:ser>
        <c:ser>
          <c:idx val="3"/>
          <c:order val="2"/>
          <c:tx>
            <c:strRef>
              <c:f>AnnualLoading_HRL_Dischargers_3!$D$2</c:f>
              <c:strCache>
                <c:ptCount val="1"/>
                <c:pt idx="0">
                  <c:v>Boonville WWTP</c:v>
                </c:pt>
              </c:strCache>
            </c:strRef>
          </c:tx>
          <c:spPr>
            <a:solidFill>
              <a:schemeClr val="accent4"/>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AnnualLoading_HRL_Dischargers_3!$D$3:$D$30</c:f>
              <c:numCache>
                <c:formatCode>General</c:formatCode>
                <c:ptCount val="28"/>
                <c:pt idx="0">
                  <c:v>229</c:v>
                </c:pt>
                <c:pt idx="1">
                  <c:v>326</c:v>
                </c:pt>
                <c:pt idx="2">
                  <c:v>142</c:v>
                </c:pt>
                <c:pt idx="3">
                  <c:v>422</c:v>
                </c:pt>
                <c:pt idx="4">
                  <c:v>275</c:v>
                </c:pt>
                <c:pt idx="5">
                  <c:v>582</c:v>
                </c:pt>
                <c:pt idx="6">
                  <c:v>1475</c:v>
                </c:pt>
                <c:pt idx="7">
                  <c:v>940</c:v>
                </c:pt>
                <c:pt idx="8">
                  <c:v>1613</c:v>
                </c:pt>
                <c:pt idx="9">
                  <c:v>1077</c:v>
                </c:pt>
                <c:pt idx="10">
                  <c:v>1537</c:v>
                </c:pt>
                <c:pt idx="11">
                  <c:v>589</c:v>
                </c:pt>
                <c:pt idx="12">
                  <c:v>586</c:v>
                </c:pt>
                <c:pt idx="13">
                  <c:v>1261</c:v>
                </c:pt>
                <c:pt idx="14">
                  <c:v>1119</c:v>
                </c:pt>
                <c:pt idx="15">
                  <c:v>3514</c:v>
                </c:pt>
                <c:pt idx="16">
                  <c:v>1187</c:v>
                </c:pt>
                <c:pt idx="17">
                  <c:v>1125</c:v>
                </c:pt>
                <c:pt idx="18">
                  <c:v>984</c:v>
                </c:pt>
                <c:pt idx="19">
                  <c:v>962</c:v>
                </c:pt>
                <c:pt idx="20">
                  <c:v>1071</c:v>
                </c:pt>
                <c:pt idx="21">
                  <c:v>818</c:v>
                </c:pt>
                <c:pt idx="22">
                  <c:v>711</c:v>
                </c:pt>
                <c:pt idx="23">
                  <c:v>664</c:v>
                </c:pt>
                <c:pt idx="24">
                  <c:v>737</c:v>
                </c:pt>
                <c:pt idx="25">
                  <c:v>1099</c:v>
                </c:pt>
                <c:pt idx="26">
                  <c:v>406</c:v>
                </c:pt>
                <c:pt idx="27">
                  <c:v>34</c:v>
                </c:pt>
              </c:numCache>
            </c:numRef>
          </c:val>
          <c:extLst>
            <c:ext xmlns:c16="http://schemas.microsoft.com/office/drawing/2014/chart" uri="{C3380CC4-5D6E-409C-BE32-E72D297353CC}">
              <c16:uniqueId val="{00000002-FB38-43AE-900B-E0533E5D0DC1}"/>
            </c:ext>
          </c:extLst>
        </c:ser>
        <c:ser>
          <c:idx val="4"/>
          <c:order val="3"/>
          <c:tx>
            <c:strRef>
              <c:f>AnnualLoading_HRL_Dischargers_3!$E$2</c:f>
              <c:strCache>
                <c:ptCount val="1"/>
                <c:pt idx="0">
                  <c:v>Yadkin Valley Sewer Authority WWTP</c:v>
                </c:pt>
              </c:strCache>
            </c:strRef>
          </c:tx>
          <c:spPr>
            <a:solidFill>
              <a:schemeClr val="accent5"/>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AnnualLoading_HRL_Dischargers_3!$E$3:$E$30</c:f>
              <c:numCache>
                <c:formatCode>General</c:formatCode>
                <c:ptCount val="28"/>
                <c:pt idx="0">
                  <c:v>7485</c:v>
                </c:pt>
                <c:pt idx="1">
                  <c:v>6034</c:v>
                </c:pt>
                <c:pt idx="2">
                  <c:v>4237</c:v>
                </c:pt>
                <c:pt idx="3">
                  <c:v>3404</c:v>
                </c:pt>
                <c:pt idx="4">
                  <c:v>5548</c:v>
                </c:pt>
                <c:pt idx="5">
                  <c:v>2817</c:v>
                </c:pt>
                <c:pt idx="6">
                  <c:v>3173</c:v>
                </c:pt>
                <c:pt idx="7">
                  <c:v>2860</c:v>
                </c:pt>
                <c:pt idx="8">
                  <c:v>1968</c:v>
                </c:pt>
                <c:pt idx="9">
                  <c:v>2676</c:v>
                </c:pt>
                <c:pt idx="10">
                  <c:v>2216</c:v>
                </c:pt>
                <c:pt idx="11">
                  <c:v>2668</c:v>
                </c:pt>
                <c:pt idx="12">
                  <c:v>2471</c:v>
                </c:pt>
                <c:pt idx="13">
                  <c:v>2807</c:v>
                </c:pt>
                <c:pt idx="14">
                  <c:v>2949</c:v>
                </c:pt>
                <c:pt idx="15">
                  <c:v>2522</c:v>
                </c:pt>
                <c:pt idx="16">
                  <c:v>2272</c:v>
                </c:pt>
                <c:pt idx="17">
                  <c:v>2359</c:v>
                </c:pt>
                <c:pt idx="18">
                  <c:v>1119</c:v>
                </c:pt>
                <c:pt idx="19">
                  <c:v>771</c:v>
                </c:pt>
                <c:pt idx="20">
                  <c:v>1547</c:v>
                </c:pt>
                <c:pt idx="21">
                  <c:v>664</c:v>
                </c:pt>
                <c:pt idx="22">
                  <c:v>797</c:v>
                </c:pt>
                <c:pt idx="23">
                  <c:v>780</c:v>
                </c:pt>
                <c:pt idx="24">
                  <c:v>1434</c:v>
                </c:pt>
                <c:pt idx="25">
                  <c:v>707</c:v>
                </c:pt>
                <c:pt idx="26">
                  <c:v>918</c:v>
                </c:pt>
                <c:pt idx="27">
                  <c:v>828</c:v>
                </c:pt>
              </c:numCache>
            </c:numRef>
          </c:val>
          <c:extLst>
            <c:ext xmlns:c16="http://schemas.microsoft.com/office/drawing/2014/chart" uri="{C3380CC4-5D6E-409C-BE32-E72D297353CC}">
              <c16:uniqueId val="{00000003-FB38-43AE-900B-E0533E5D0DC1}"/>
            </c:ext>
          </c:extLst>
        </c:ser>
        <c:ser>
          <c:idx val="5"/>
          <c:order val="4"/>
          <c:tx>
            <c:strRef>
              <c:f>AnnualLoading_HRL_Dischargers_3!$F$2</c:f>
              <c:strCache>
                <c:ptCount val="1"/>
                <c:pt idx="0">
                  <c:v>Thurman Street WWTP</c:v>
                </c:pt>
              </c:strCache>
            </c:strRef>
          </c:tx>
          <c:spPr>
            <a:solidFill>
              <a:schemeClr val="accent6"/>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AnnualLoading_HRL_Dischargers_3!$F$3:$F$30</c:f>
              <c:numCache>
                <c:formatCode>General</c:formatCode>
                <c:ptCount val="28"/>
                <c:pt idx="0">
                  <c:v>3311</c:v>
                </c:pt>
                <c:pt idx="1">
                  <c:v>3093</c:v>
                </c:pt>
                <c:pt idx="2">
                  <c:v>842</c:v>
                </c:pt>
                <c:pt idx="3">
                  <c:v>532</c:v>
                </c:pt>
                <c:pt idx="4">
                  <c:v>1355</c:v>
                </c:pt>
                <c:pt idx="5">
                  <c:v>4179</c:v>
                </c:pt>
                <c:pt idx="6">
                  <c:v>5318</c:v>
                </c:pt>
                <c:pt idx="7">
                  <c:v>4158</c:v>
                </c:pt>
                <c:pt idx="8">
                  <c:v>4834</c:v>
                </c:pt>
                <c:pt idx="9">
                  <c:v>4115</c:v>
                </c:pt>
                <c:pt idx="10">
                  <c:v>4105</c:v>
                </c:pt>
                <c:pt idx="11">
                  <c:v>3797</c:v>
                </c:pt>
                <c:pt idx="12">
                  <c:v>5644</c:v>
                </c:pt>
                <c:pt idx="13">
                  <c:v>4271</c:v>
                </c:pt>
                <c:pt idx="14">
                  <c:v>3735</c:v>
                </c:pt>
                <c:pt idx="15">
                  <c:v>4390</c:v>
                </c:pt>
                <c:pt idx="16">
                  <c:v>4515</c:v>
                </c:pt>
                <c:pt idx="17">
                  <c:v>1809</c:v>
                </c:pt>
                <c:pt idx="18">
                  <c:v>2216</c:v>
                </c:pt>
                <c:pt idx="19">
                  <c:v>2200</c:v>
                </c:pt>
                <c:pt idx="20">
                  <c:v>2060</c:v>
                </c:pt>
                <c:pt idx="21">
                  <c:v>3897</c:v>
                </c:pt>
                <c:pt idx="22">
                  <c:v>4763</c:v>
                </c:pt>
                <c:pt idx="23">
                  <c:v>1710</c:v>
                </c:pt>
                <c:pt idx="24">
                  <c:v>1584</c:v>
                </c:pt>
                <c:pt idx="25">
                  <c:v>2628</c:v>
                </c:pt>
                <c:pt idx="26">
                  <c:v>1696</c:v>
                </c:pt>
                <c:pt idx="27">
                  <c:v>2501</c:v>
                </c:pt>
              </c:numCache>
            </c:numRef>
          </c:val>
          <c:extLst>
            <c:ext xmlns:c16="http://schemas.microsoft.com/office/drawing/2014/chart" uri="{C3380CC4-5D6E-409C-BE32-E72D297353CC}">
              <c16:uniqueId val="{00000004-FB38-43AE-900B-E0533E5D0DC1}"/>
            </c:ext>
          </c:extLst>
        </c:ser>
        <c:ser>
          <c:idx val="6"/>
          <c:order val="5"/>
          <c:tx>
            <c:strRef>
              <c:f>AnnualLoading_HRL_Dischargers_3!$G$2</c:f>
              <c:strCache>
                <c:ptCount val="1"/>
                <c:pt idx="0">
                  <c:v>Cooleemee WWTP</c:v>
                </c:pt>
              </c:strCache>
            </c:strRef>
          </c:tx>
          <c:spPr>
            <a:solidFill>
              <a:schemeClr val="accent1">
                <a:lumMod val="6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AnnualLoading_HRL_Dischargers_3!$G$3:$G$30</c:f>
              <c:numCache>
                <c:formatCode>General</c:formatCode>
                <c:ptCount val="28"/>
                <c:pt idx="0">
                  <c:v>1188</c:v>
                </c:pt>
                <c:pt idx="1">
                  <c:v>2454</c:v>
                </c:pt>
                <c:pt idx="2">
                  <c:v>2904</c:v>
                </c:pt>
                <c:pt idx="3">
                  <c:v>3619</c:v>
                </c:pt>
                <c:pt idx="4">
                  <c:v>2784</c:v>
                </c:pt>
                <c:pt idx="5">
                  <c:v>4197</c:v>
                </c:pt>
                <c:pt idx="6">
                  <c:v>6272</c:v>
                </c:pt>
                <c:pt idx="7">
                  <c:v>5382</c:v>
                </c:pt>
                <c:pt idx="8">
                  <c:v>5723</c:v>
                </c:pt>
                <c:pt idx="9">
                  <c:v>3115</c:v>
                </c:pt>
                <c:pt idx="10">
                  <c:v>2115</c:v>
                </c:pt>
                <c:pt idx="11">
                  <c:v>1970</c:v>
                </c:pt>
                <c:pt idx="12">
                  <c:v>2441</c:v>
                </c:pt>
                <c:pt idx="13">
                  <c:v>2245</c:v>
                </c:pt>
                <c:pt idx="14">
                  <c:v>2529</c:v>
                </c:pt>
                <c:pt idx="15">
                  <c:v>3086</c:v>
                </c:pt>
                <c:pt idx="16">
                  <c:v>3376</c:v>
                </c:pt>
                <c:pt idx="17">
                  <c:v>2654</c:v>
                </c:pt>
                <c:pt idx="18">
                  <c:v>3157</c:v>
                </c:pt>
                <c:pt idx="19">
                  <c:v>6102</c:v>
                </c:pt>
                <c:pt idx="20">
                  <c:v>3840</c:v>
                </c:pt>
                <c:pt idx="21">
                  <c:v>3011</c:v>
                </c:pt>
                <c:pt idx="22">
                  <c:v>4612</c:v>
                </c:pt>
                <c:pt idx="23">
                  <c:v>3990</c:v>
                </c:pt>
                <c:pt idx="24">
                  <c:v>2991</c:v>
                </c:pt>
                <c:pt idx="25">
                  <c:v>2233</c:v>
                </c:pt>
                <c:pt idx="26">
                  <c:v>2759</c:v>
                </c:pt>
                <c:pt idx="27">
                  <c:v>1136</c:v>
                </c:pt>
              </c:numCache>
            </c:numRef>
          </c:val>
          <c:extLst>
            <c:ext xmlns:c16="http://schemas.microsoft.com/office/drawing/2014/chart" uri="{C3380CC4-5D6E-409C-BE32-E72D297353CC}">
              <c16:uniqueId val="{00000005-FB38-43AE-900B-E0533E5D0DC1}"/>
            </c:ext>
          </c:extLst>
        </c:ser>
        <c:ser>
          <c:idx val="7"/>
          <c:order val="6"/>
          <c:tx>
            <c:strRef>
              <c:f>AnnualLoading_HRL_Dischargers_3!$H$2</c:f>
              <c:strCache>
                <c:ptCount val="1"/>
                <c:pt idx="0">
                  <c:v>Pilot Mountain WWTP</c:v>
                </c:pt>
              </c:strCache>
            </c:strRef>
          </c:tx>
          <c:spPr>
            <a:solidFill>
              <a:schemeClr val="accent2">
                <a:lumMod val="6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AnnualLoading_HRL_Dischargers_3!$H$3:$H$30</c:f>
              <c:numCache>
                <c:formatCode>General</c:formatCode>
                <c:ptCount val="28"/>
                <c:pt idx="0">
                  <c:v>13639</c:v>
                </c:pt>
                <c:pt idx="1">
                  <c:v>15343</c:v>
                </c:pt>
                <c:pt idx="2">
                  <c:v>9939</c:v>
                </c:pt>
                <c:pt idx="3">
                  <c:v>9467</c:v>
                </c:pt>
                <c:pt idx="4">
                  <c:v>8045</c:v>
                </c:pt>
                <c:pt idx="5">
                  <c:v>6410</c:v>
                </c:pt>
                <c:pt idx="6">
                  <c:v>5458</c:v>
                </c:pt>
                <c:pt idx="7">
                  <c:v>5739</c:v>
                </c:pt>
                <c:pt idx="8">
                  <c:v>2521</c:v>
                </c:pt>
                <c:pt idx="9">
                  <c:v>3803</c:v>
                </c:pt>
                <c:pt idx="10">
                  <c:v>4076</c:v>
                </c:pt>
                <c:pt idx="11">
                  <c:v>2803</c:v>
                </c:pt>
                <c:pt idx="12">
                  <c:v>3029</c:v>
                </c:pt>
                <c:pt idx="13">
                  <c:v>2883</c:v>
                </c:pt>
                <c:pt idx="14">
                  <c:v>2198</c:v>
                </c:pt>
                <c:pt idx="15">
                  <c:v>2465</c:v>
                </c:pt>
                <c:pt idx="16">
                  <c:v>1970</c:v>
                </c:pt>
                <c:pt idx="17">
                  <c:v>3534</c:v>
                </c:pt>
                <c:pt idx="18">
                  <c:v>2795</c:v>
                </c:pt>
                <c:pt idx="19">
                  <c:v>2199</c:v>
                </c:pt>
                <c:pt idx="20">
                  <c:v>677</c:v>
                </c:pt>
                <c:pt idx="21">
                  <c:v>538</c:v>
                </c:pt>
                <c:pt idx="22">
                  <c:v>818</c:v>
                </c:pt>
                <c:pt idx="23">
                  <c:v>871</c:v>
                </c:pt>
                <c:pt idx="24">
                  <c:v>1292</c:v>
                </c:pt>
                <c:pt idx="25">
                  <c:v>1190</c:v>
                </c:pt>
                <c:pt idx="26">
                  <c:v>1072</c:v>
                </c:pt>
                <c:pt idx="27">
                  <c:v>887</c:v>
                </c:pt>
              </c:numCache>
            </c:numRef>
          </c:val>
          <c:extLst>
            <c:ext xmlns:c16="http://schemas.microsoft.com/office/drawing/2014/chart" uri="{C3380CC4-5D6E-409C-BE32-E72D297353CC}">
              <c16:uniqueId val="{00000006-FB38-43AE-900B-E0533E5D0DC1}"/>
            </c:ext>
          </c:extLst>
        </c:ser>
        <c:ser>
          <c:idx val="8"/>
          <c:order val="7"/>
          <c:tx>
            <c:strRef>
              <c:f>AnnualLoading_HRL_Dischargers_3!$I$2</c:f>
              <c:strCache>
                <c:ptCount val="1"/>
                <c:pt idx="0">
                  <c:v>Duvaltex</c:v>
                </c:pt>
              </c:strCache>
            </c:strRef>
          </c:tx>
          <c:spPr>
            <a:solidFill>
              <a:schemeClr val="accent3">
                <a:lumMod val="6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AnnualLoading_HRL_Dischargers_3!$I$3:$I$30</c:f>
              <c:numCache>
                <c:formatCode>General</c:formatCode>
                <c:ptCount val="28"/>
                <c:pt idx="0">
                  <c:v>43536</c:v>
                </c:pt>
                <c:pt idx="1">
                  <c:v>9963</c:v>
                </c:pt>
                <c:pt idx="2">
                  <c:v>13384</c:v>
                </c:pt>
                <c:pt idx="3">
                  <c:v>15323</c:v>
                </c:pt>
                <c:pt idx="4">
                  <c:v>5105</c:v>
                </c:pt>
                <c:pt idx="5">
                  <c:v>2834</c:v>
                </c:pt>
                <c:pt idx="6">
                  <c:v>4962</c:v>
                </c:pt>
                <c:pt idx="7">
                  <c:v>3022</c:v>
                </c:pt>
                <c:pt idx="8">
                  <c:v>4100</c:v>
                </c:pt>
                <c:pt idx="9">
                  <c:v>6916</c:v>
                </c:pt>
                <c:pt idx="10">
                  <c:v>2619</c:v>
                </c:pt>
                <c:pt idx="11">
                  <c:v>1146</c:v>
                </c:pt>
                <c:pt idx="12">
                  <c:v>1889</c:v>
                </c:pt>
                <c:pt idx="13">
                  <c:v>1701</c:v>
                </c:pt>
                <c:pt idx="14">
                  <c:v>1653</c:v>
                </c:pt>
                <c:pt idx="15">
                  <c:v>879</c:v>
                </c:pt>
                <c:pt idx="16">
                  <c:v>141</c:v>
                </c:pt>
                <c:pt idx="17">
                  <c:v>210</c:v>
                </c:pt>
                <c:pt idx="18">
                  <c:v>266</c:v>
                </c:pt>
                <c:pt idx="19">
                  <c:v>681</c:v>
                </c:pt>
                <c:pt idx="20">
                  <c:v>679</c:v>
                </c:pt>
                <c:pt idx="21">
                  <c:v>901</c:v>
                </c:pt>
                <c:pt idx="22">
                  <c:v>659</c:v>
                </c:pt>
                <c:pt idx="23">
                  <c:v>521</c:v>
                </c:pt>
                <c:pt idx="24">
                  <c:v>743</c:v>
                </c:pt>
                <c:pt idx="25">
                  <c:v>349</c:v>
                </c:pt>
                <c:pt idx="26">
                  <c:v>39</c:v>
                </c:pt>
                <c:pt idx="27">
                  <c:v>2</c:v>
                </c:pt>
              </c:numCache>
            </c:numRef>
          </c:val>
          <c:extLst>
            <c:ext xmlns:c16="http://schemas.microsoft.com/office/drawing/2014/chart" uri="{C3380CC4-5D6E-409C-BE32-E72D297353CC}">
              <c16:uniqueId val="{00000007-FB38-43AE-900B-E0533E5D0DC1}"/>
            </c:ext>
          </c:extLst>
        </c:ser>
        <c:ser>
          <c:idx val="9"/>
          <c:order val="8"/>
          <c:tx>
            <c:strRef>
              <c:f>AnnualLoading_HRL_Dischargers_3!$J$2</c:f>
              <c:strCache>
                <c:ptCount val="1"/>
                <c:pt idx="0">
                  <c:v>Yadkinville WWTP</c:v>
                </c:pt>
              </c:strCache>
            </c:strRef>
          </c:tx>
          <c:spPr>
            <a:solidFill>
              <a:schemeClr val="accent4">
                <a:lumMod val="6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AnnualLoading_HRL_Dischargers_3!$J$3:$J$30</c:f>
              <c:numCache>
                <c:formatCode>General</c:formatCode>
                <c:ptCount val="28"/>
                <c:pt idx="0">
                  <c:v>1538</c:v>
                </c:pt>
                <c:pt idx="1">
                  <c:v>1361</c:v>
                </c:pt>
                <c:pt idx="2">
                  <c:v>1374</c:v>
                </c:pt>
                <c:pt idx="3">
                  <c:v>4712</c:v>
                </c:pt>
                <c:pt idx="4">
                  <c:v>7481</c:v>
                </c:pt>
                <c:pt idx="5">
                  <c:v>7304</c:v>
                </c:pt>
                <c:pt idx="6">
                  <c:v>11580</c:v>
                </c:pt>
                <c:pt idx="7">
                  <c:v>8330</c:v>
                </c:pt>
                <c:pt idx="8">
                  <c:v>6852</c:v>
                </c:pt>
                <c:pt idx="9">
                  <c:v>7595</c:v>
                </c:pt>
                <c:pt idx="10">
                  <c:v>8521</c:v>
                </c:pt>
                <c:pt idx="11">
                  <c:v>9398</c:v>
                </c:pt>
                <c:pt idx="12">
                  <c:v>8613</c:v>
                </c:pt>
                <c:pt idx="13">
                  <c:v>11057</c:v>
                </c:pt>
                <c:pt idx="14">
                  <c:v>9607</c:v>
                </c:pt>
                <c:pt idx="15">
                  <c:v>7677</c:v>
                </c:pt>
                <c:pt idx="16">
                  <c:v>7112</c:v>
                </c:pt>
                <c:pt idx="17">
                  <c:v>9312</c:v>
                </c:pt>
                <c:pt idx="18">
                  <c:v>8604</c:v>
                </c:pt>
                <c:pt idx="19">
                  <c:v>8025</c:v>
                </c:pt>
                <c:pt idx="20">
                  <c:v>8750</c:v>
                </c:pt>
                <c:pt idx="21">
                  <c:v>8454</c:v>
                </c:pt>
                <c:pt idx="22">
                  <c:v>5668</c:v>
                </c:pt>
                <c:pt idx="23">
                  <c:v>5711</c:v>
                </c:pt>
                <c:pt idx="24">
                  <c:v>5527</c:v>
                </c:pt>
                <c:pt idx="25">
                  <c:v>4982</c:v>
                </c:pt>
                <c:pt idx="26">
                  <c:v>3560</c:v>
                </c:pt>
                <c:pt idx="27">
                  <c:v>3559</c:v>
                </c:pt>
              </c:numCache>
            </c:numRef>
          </c:val>
          <c:extLst>
            <c:ext xmlns:c16="http://schemas.microsoft.com/office/drawing/2014/chart" uri="{C3380CC4-5D6E-409C-BE32-E72D297353CC}">
              <c16:uniqueId val="{00000008-FB38-43AE-900B-E0533E5D0DC1}"/>
            </c:ext>
          </c:extLst>
        </c:ser>
        <c:ser>
          <c:idx val="10"/>
          <c:order val="9"/>
          <c:tx>
            <c:strRef>
              <c:f>AnnualLoading_HRL_Dischargers_3!$K$2</c:f>
              <c:strCache>
                <c:ptCount val="1"/>
                <c:pt idx="0">
                  <c:v>Hamby Creek WWTP</c:v>
                </c:pt>
              </c:strCache>
            </c:strRef>
          </c:tx>
          <c:spPr>
            <a:solidFill>
              <a:schemeClr val="accent5">
                <a:lumMod val="6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AnnualLoading_HRL_Dischargers_3!$K$3:$K$30</c:f>
              <c:numCache>
                <c:formatCode>General</c:formatCode>
                <c:ptCount val="28"/>
                <c:pt idx="0">
                  <c:v>26400</c:v>
                </c:pt>
                <c:pt idx="1">
                  <c:v>28364</c:v>
                </c:pt>
                <c:pt idx="2">
                  <c:v>30044</c:v>
                </c:pt>
                <c:pt idx="3">
                  <c:v>26737</c:v>
                </c:pt>
                <c:pt idx="4">
                  <c:v>18636</c:v>
                </c:pt>
                <c:pt idx="5">
                  <c:v>27952</c:v>
                </c:pt>
                <c:pt idx="6">
                  <c:v>29190</c:v>
                </c:pt>
                <c:pt idx="7">
                  <c:v>24232</c:v>
                </c:pt>
                <c:pt idx="8">
                  <c:v>22175</c:v>
                </c:pt>
                <c:pt idx="9">
                  <c:v>16096</c:v>
                </c:pt>
                <c:pt idx="10">
                  <c:v>15708</c:v>
                </c:pt>
                <c:pt idx="11">
                  <c:v>14263</c:v>
                </c:pt>
                <c:pt idx="12">
                  <c:v>19404</c:v>
                </c:pt>
                <c:pt idx="13">
                  <c:v>22517</c:v>
                </c:pt>
                <c:pt idx="14">
                  <c:v>10366</c:v>
                </c:pt>
                <c:pt idx="15">
                  <c:v>2078</c:v>
                </c:pt>
                <c:pt idx="16">
                  <c:v>895</c:v>
                </c:pt>
                <c:pt idx="17">
                  <c:v>887</c:v>
                </c:pt>
                <c:pt idx="18">
                  <c:v>730</c:v>
                </c:pt>
                <c:pt idx="19">
                  <c:v>699</c:v>
                </c:pt>
                <c:pt idx="20">
                  <c:v>585</c:v>
                </c:pt>
                <c:pt idx="21">
                  <c:v>1753</c:v>
                </c:pt>
              </c:numCache>
            </c:numRef>
          </c:val>
          <c:extLst>
            <c:ext xmlns:c16="http://schemas.microsoft.com/office/drawing/2014/chart" uri="{C3380CC4-5D6E-409C-BE32-E72D297353CC}">
              <c16:uniqueId val="{00000009-FB38-43AE-900B-E0533E5D0DC1}"/>
            </c:ext>
          </c:extLst>
        </c:ser>
        <c:ser>
          <c:idx val="11"/>
          <c:order val="10"/>
          <c:tx>
            <c:strRef>
              <c:f>AnnualLoading_HRL_Dischargers_3!$L$2</c:f>
              <c:strCache>
                <c:ptCount val="1"/>
                <c:pt idx="0">
                  <c:v>Lexington Regional WWTP</c:v>
                </c:pt>
              </c:strCache>
            </c:strRef>
          </c:tx>
          <c:spPr>
            <a:solidFill>
              <a:schemeClr val="accent6">
                <a:lumMod val="6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AnnualLoading_HRL_Dischargers_3!$L$3:$L$30</c:f>
              <c:numCache>
                <c:formatCode>General</c:formatCode>
                <c:ptCount val="28"/>
                <c:pt idx="0">
                  <c:v>28106</c:v>
                </c:pt>
                <c:pt idx="1">
                  <c:v>27085</c:v>
                </c:pt>
                <c:pt idx="2">
                  <c:v>27965</c:v>
                </c:pt>
                <c:pt idx="3">
                  <c:v>23081</c:v>
                </c:pt>
                <c:pt idx="4">
                  <c:v>22838</c:v>
                </c:pt>
                <c:pt idx="5">
                  <c:v>20872</c:v>
                </c:pt>
                <c:pt idx="6">
                  <c:v>23830</c:v>
                </c:pt>
                <c:pt idx="7">
                  <c:v>28251</c:v>
                </c:pt>
                <c:pt idx="8">
                  <c:v>26456</c:v>
                </c:pt>
                <c:pt idx="9">
                  <c:v>22193</c:v>
                </c:pt>
                <c:pt idx="10">
                  <c:v>18560</c:v>
                </c:pt>
                <c:pt idx="11">
                  <c:v>3235</c:v>
                </c:pt>
                <c:pt idx="12">
                  <c:v>5364</c:v>
                </c:pt>
                <c:pt idx="13">
                  <c:v>5677</c:v>
                </c:pt>
                <c:pt idx="14">
                  <c:v>5404</c:v>
                </c:pt>
                <c:pt idx="15">
                  <c:v>6850</c:v>
                </c:pt>
                <c:pt idx="16">
                  <c:v>6138</c:v>
                </c:pt>
                <c:pt idx="17">
                  <c:v>4925</c:v>
                </c:pt>
                <c:pt idx="18">
                  <c:v>4678</c:v>
                </c:pt>
                <c:pt idx="19">
                  <c:v>5733</c:v>
                </c:pt>
                <c:pt idx="20">
                  <c:v>4017</c:v>
                </c:pt>
                <c:pt idx="21">
                  <c:v>5086</c:v>
                </c:pt>
                <c:pt idx="22">
                  <c:v>9022</c:v>
                </c:pt>
                <c:pt idx="23">
                  <c:v>5354</c:v>
                </c:pt>
                <c:pt idx="24">
                  <c:v>4009</c:v>
                </c:pt>
                <c:pt idx="25">
                  <c:v>5680</c:v>
                </c:pt>
                <c:pt idx="26">
                  <c:v>9144</c:v>
                </c:pt>
                <c:pt idx="27">
                  <c:v>5743</c:v>
                </c:pt>
              </c:numCache>
            </c:numRef>
          </c:val>
          <c:extLst>
            <c:ext xmlns:c16="http://schemas.microsoft.com/office/drawing/2014/chart" uri="{C3380CC4-5D6E-409C-BE32-E72D297353CC}">
              <c16:uniqueId val="{0000000A-FB38-43AE-900B-E0533E5D0DC1}"/>
            </c:ext>
          </c:extLst>
        </c:ser>
        <c:ser>
          <c:idx val="12"/>
          <c:order val="11"/>
          <c:tx>
            <c:strRef>
              <c:f>AnnualLoading_HRL_Dischargers_3!$M$2</c:f>
              <c:strCache>
                <c:ptCount val="1"/>
                <c:pt idx="0">
                  <c:v>Westside WWTP</c:v>
                </c:pt>
              </c:strCache>
            </c:strRef>
          </c:tx>
          <c:spPr>
            <a:solidFill>
              <a:schemeClr val="accent1">
                <a:lumMod val="80000"/>
                <a:lumOff val="2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AnnualLoading_HRL_Dischargers_3!$M$3:$M$30</c:f>
              <c:numCache>
                <c:formatCode>General</c:formatCode>
                <c:ptCount val="28"/>
                <c:pt idx="0">
                  <c:v>57802</c:v>
                </c:pt>
                <c:pt idx="1">
                  <c:v>60537</c:v>
                </c:pt>
                <c:pt idx="2">
                  <c:v>62639</c:v>
                </c:pt>
                <c:pt idx="3">
                  <c:v>32937</c:v>
                </c:pt>
                <c:pt idx="4">
                  <c:v>19981</c:v>
                </c:pt>
                <c:pt idx="5">
                  <c:v>12610</c:v>
                </c:pt>
                <c:pt idx="6">
                  <c:v>15637</c:v>
                </c:pt>
                <c:pt idx="7">
                  <c:v>13132</c:v>
                </c:pt>
                <c:pt idx="8">
                  <c:v>15719</c:v>
                </c:pt>
                <c:pt idx="9">
                  <c:v>14276</c:v>
                </c:pt>
                <c:pt idx="10">
                  <c:v>16045</c:v>
                </c:pt>
                <c:pt idx="11">
                  <c:v>8324</c:v>
                </c:pt>
                <c:pt idx="12">
                  <c:v>8737</c:v>
                </c:pt>
                <c:pt idx="13">
                  <c:v>9623</c:v>
                </c:pt>
                <c:pt idx="14">
                  <c:v>7743</c:v>
                </c:pt>
                <c:pt idx="15">
                  <c:v>8091</c:v>
                </c:pt>
                <c:pt idx="16">
                  <c:v>9434</c:v>
                </c:pt>
                <c:pt idx="17">
                  <c:v>7567</c:v>
                </c:pt>
                <c:pt idx="18">
                  <c:v>4871</c:v>
                </c:pt>
                <c:pt idx="19">
                  <c:v>4724</c:v>
                </c:pt>
                <c:pt idx="20">
                  <c:v>7577</c:v>
                </c:pt>
                <c:pt idx="21">
                  <c:v>8359</c:v>
                </c:pt>
                <c:pt idx="22">
                  <c:v>7190</c:v>
                </c:pt>
                <c:pt idx="23">
                  <c:v>3724</c:v>
                </c:pt>
                <c:pt idx="24">
                  <c:v>7191</c:v>
                </c:pt>
                <c:pt idx="25">
                  <c:v>1189</c:v>
                </c:pt>
                <c:pt idx="26">
                  <c:v>2612</c:v>
                </c:pt>
                <c:pt idx="27">
                  <c:v>3027</c:v>
                </c:pt>
              </c:numCache>
            </c:numRef>
          </c:val>
          <c:extLst>
            <c:ext xmlns:c16="http://schemas.microsoft.com/office/drawing/2014/chart" uri="{C3380CC4-5D6E-409C-BE32-E72D297353CC}">
              <c16:uniqueId val="{0000000B-FB38-43AE-900B-E0533E5D0DC1}"/>
            </c:ext>
          </c:extLst>
        </c:ser>
        <c:ser>
          <c:idx val="13"/>
          <c:order val="12"/>
          <c:tx>
            <c:strRef>
              <c:f>AnnualLoading_HRL_Dischargers_3!$N$2</c:f>
              <c:strCache>
                <c:ptCount val="1"/>
                <c:pt idx="0">
                  <c:v>Third Creek WWTP</c:v>
                </c:pt>
              </c:strCache>
            </c:strRef>
          </c:tx>
          <c:spPr>
            <a:solidFill>
              <a:schemeClr val="accent2">
                <a:lumMod val="80000"/>
                <a:lumOff val="2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AnnualLoading_HRL_Dischargers_3!$N$3:$N$30</c:f>
              <c:numCache>
                <c:formatCode>General</c:formatCode>
                <c:ptCount val="28"/>
                <c:pt idx="0">
                  <c:v>14139</c:v>
                </c:pt>
                <c:pt idx="1">
                  <c:v>14427</c:v>
                </c:pt>
                <c:pt idx="2">
                  <c:v>12168</c:v>
                </c:pt>
                <c:pt idx="3">
                  <c:v>25022</c:v>
                </c:pt>
                <c:pt idx="4">
                  <c:v>25070</c:v>
                </c:pt>
                <c:pt idx="5">
                  <c:v>27401</c:v>
                </c:pt>
                <c:pt idx="6">
                  <c:v>27714</c:v>
                </c:pt>
                <c:pt idx="7">
                  <c:v>28598</c:v>
                </c:pt>
                <c:pt idx="8">
                  <c:v>23026</c:v>
                </c:pt>
                <c:pt idx="9">
                  <c:v>16313</c:v>
                </c:pt>
                <c:pt idx="10">
                  <c:v>21360</c:v>
                </c:pt>
                <c:pt idx="11">
                  <c:v>17346</c:v>
                </c:pt>
                <c:pt idx="12">
                  <c:v>15553</c:v>
                </c:pt>
                <c:pt idx="13">
                  <c:v>15142</c:v>
                </c:pt>
                <c:pt idx="14">
                  <c:v>14989</c:v>
                </c:pt>
                <c:pt idx="15">
                  <c:v>11156</c:v>
                </c:pt>
                <c:pt idx="16">
                  <c:v>12461</c:v>
                </c:pt>
                <c:pt idx="17">
                  <c:v>10434</c:v>
                </c:pt>
                <c:pt idx="18">
                  <c:v>8492</c:v>
                </c:pt>
                <c:pt idx="19">
                  <c:v>11585</c:v>
                </c:pt>
                <c:pt idx="20">
                  <c:v>10267</c:v>
                </c:pt>
                <c:pt idx="21">
                  <c:v>10074</c:v>
                </c:pt>
                <c:pt idx="22">
                  <c:v>12764</c:v>
                </c:pt>
                <c:pt idx="23">
                  <c:v>10771</c:v>
                </c:pt>
                <c:pt idx="24">
                  <c:v>12018</c:v>
                </c:pt>
                <c:pt idx="25">
                  <c:v>11310</c:v>
                </c:pt>
                <c:pt idx="26">
                  <c:v>11013</c:v>
                </c:pt>
                <c:pt idx="27">
                  <c:v>9559</c:v>
                </c:pt>
              </c:numCache>
            </c:numRef>
          </c:val>
          <c:extLst>
            <c:ext xmlns:c16="http://schemas.microsoft.com/office/drawing/2014/chart" uri="{C3380CC4-5D6E-409C-BE32-E72D297353CC}">
              <c16:uniqueId val="{0000000C-FB38-43AE-900B-E0533E5D0DC1}"/>
            </c:ext>
          </c:extLst>
        </c:ser>
        <c:ser>
          <c:idx val="14"/>
          <c:order val="13"/>
          <c:tx>
            <c:strRef>
              <c:f>AnnualLoading_HRL_Dischargers_3!$O$2</c:f>
              <c:strCache>
                <c:ptCount val="1"/>
                <c:pt idx="0">
                  <c:v>Fourth Creek WWTP</c:v>
                </c:pt>
              </c:strCache>
            </c:strRef>
          </c:tx>
          <c:spPr>
            <a:solidFill>
              <a:schemeClr val="accent3">
                <a:lumMod val="80000"/>
                <a:lumOff val="2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AnnualLoading_HRL_Dischargers_3!$O$3:$O$30</c:f>
              <c:numCache>
                <c:formatCode>General</c:formatCode>
                <c:ptCount val="28"/>
                <c:pt idx="0">
                  <c:v>18513</c:v>
                </c:pt>
                <c:pt idx="1">
                  <c:v>20233</c:v>
                </c:pt>
                <c:pt idx="2">
                  <c:v>17526</c:v>
                </c:pt>
                <c:pt idx="3">
                  <c:v>24611</c:v>
                </c:pt>
                <c:pt idx="4">
                  <c:v>30416</c:v>
                </c:pt>
                <c:pt idx="5">
                  <c:v>45210</c:v>
                </c:pt>
                <c:pt idx="6">
                  <c:v>36106</c:v>
                </c:pt>
                <c:pt idx="7">
                  <c:v>22628</c:v>
                </c:pt>
                <c:pt idx="8">
                  <c:v>19874</c:v>
                </c:pt>
                <c:pt idx="9">
                  <c:v>18939</c:v>
                </c:pt>
                <c:pt idx="10">
                  <c:v>12827</c:v>
                </c:pt>
                <c:pt idx="11">
                  <c:v>14874</c:v>
                </c:pt>
                <c:pt idx="12">
                  <c:v>18736</c:v>
                </c:pt>
                <c:pt idx="13">
                  <c:v>20788</c:v>
                </c:pt>
                <c:pt idx="14">
                  <c:v>21804</c:v>
                </c:pt>
                <c:pt idx="15">
                  <c:v>13435</c:v>
                </c:pt>
                <c:pt idx="16">
                  <c:v>16774</c:v>
                </c:pt>
                <c:pt idx="17">
                  <c:v>15545</c:v>
                </c:pt>
                <c:pt idx="18">
                  <c:v>14074</c:v>
                </c:pt>
                <c:pt idx="19">
                  <c:v>12986</c:v>
                </c:pt>
                <c:pt idx="20">
                  <c:v>9814</c:v>
                </c:pt>
                <c:pt idx="21">
                  <c:v>9091</c:v>
                </c:pt>
                <c:pt idx="22">
                  <c:v>8045</c:v>
                </c:pt>
                <c:pt idx="23">
                  <c:v>8945</c:v>
                </c:pt>
                <c:pt idx="24">
                  <c:v>7401</c:v>
                </c:pt>
                <c:pt idx="25">
                  <c:v>6099</c:v>
                </c:pt>
                <c:pt idx="26">
                  <c:v>6818</c:v>
                </c:pt>
                <c:pt idx="27">
                  <c:v>4978</c:v>
                </c:pt>
              </c:numCache>
            </c:numRef>
          </c:val>
          <c:extLst>
            <c:ext xmlns:c16="http://schemas.microsoft.com/office/drawing/2014/chart" uri="{C3380CC4-5D6E-409C-BE32-E72D297353CC}">
              <c16:uniqueId val="{0000000D-FB38-43AE-900B-E0533E5D0DC1}"/>
            </c:ext>
          </c:extLst>
        </c:ser>
        <c:ser>
          <c:idx val="15"/>
          <c:order val="14"/>
          <c:tx>
            <c:strRef>
              <c:f>AnnualLoading_HRL_Dischargers_3!$P$2</c:f>
              <c:strCache>
                <c:ptCount val="1"/>
                <c:pt idx="0">
                  <c:v>Dobson Plant</c:v>
                </c:pt>
              </c:strCache>
            </c:strRef>
          </c:tx>
          <c:spPr>
            <a:solidFill>
              <a:schemeClr val="accent4">
                <a:lumMod val="80000"/>
                <a:lumOff val="2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AnnualLoading_HRL_Dischargers_3!$P$3:$P$30</c:f>
              <c:numCache>
                <c:formatCode>General</c:formatCode>
                <c:ptCount val="28"/>
                <c:pt idx="1">
                  <c:v>1979</c:v>
                </c:pt>
                <c:pt idx="2">
                  <c:v>11711</c:v>
                </c:pt>
                <c:pt idx="3">
                  <c:v>7211</c:v>
                </c:pt>
                <c:pt idx="4">
                  <c:v>3539</c:v>
                </c:pt>
                <c:pt idx="5">
                  <c:v>8812</c:v>
                </c:pt>
                <c:pt idx="6">
                  <c:v>16525</c:v>
                </c:pt>
                <c:pt idx="7">
                  <c:v>12778</c:v>
                </c:pt>
                <c:pt idx="8">
                  <c:v>9270</c:v>
                </c:pt>
                <c:pt idx="9">
                  <c:v>21847</c:v>
                </c:pt>
                <c:pt idx="10">
                  <c:v>19256</c:v>
                </c:pt>
                <c:pt idx="11">
                  <c:v>19543</c:v>
                </c:pt>
                <c:pt idx="12">
                  <c:v>17234</c:v>
                </c:pt>
                <c:pt idx="13">
                  <c:v>17699</c:v>
                </c:pt>
                <c:pt idx="14">
                  <c:v>17950</c:v>
                </c:pt>
                <c:pt idx="15">
                  <c:v>17219</c:v>
                </c:pt>
                <c:pt idx="16">
                  <c:v>17225</c:v>
                </c:pt>
                <c:pt idx="17">
                  <c:v>23458</c:v>
                </c:pt>
                <c:pt idx="18">
                  <c:v>24663</c:v>
                </c:pt>
                <c:pt idx="19">
                  <c:v>25727</c:v>
                </c:pt>
                <c:pt idx="20">
                  <c:v>29364</c:v>
                </c:pt>
                <c:pt idx="21">
                  <c:v>22356</c:v>
                </c:pt>
                <c:pt idx="22">
                  <c:v>20490</c:v>
                </c:pt>
                <c:pt idx="23">
                  <c:v>31083</c:v>
                </c:pt>
                <c:pt idx="24">
                  <c:v>34731</c:v>
                </c:pt>
                <c:pt idx="25">
                  <c:v>36954</c:v>
                </c:pt>
                <c:pt idx="26">
                  <c:v>34780</c:v>
                </c:pt>
                <c:pt idx="27">
                  <c:v>38786</c:v>
                </c:pt>
              </c:numCache>
            </c:numRef>
          </c:val>
          <c:extLst>
            <c:ext xmlns:c16="http://schemas.microsoft.com/office/drawing/2014/chart" uri="{C3380CC4-5D6E-409C-BE32-E72D297353CC}">
              <c16:uniqueId val="{0000000E-FB38-43AE-900B-E0533E5D0DC1}"/>
            </c:ext>
          </c:extLst>
        </c:ser>
        <c:ser>
          <c:idx val="16"/>
          <c:order val="15"/>
          <c:tx>
            <c:strRef>
              <c:f>AnnualLoading_HRL_Dischargers_3!$Q$2</c:f>
              <c:strCache>
                <c:ptCount val="1"/>
                <c:pt idx="0">
                  <c:v>Mount Airy WWTP</c:v>
                </c:pt>
              </c:strCache>
            </c:strRef>
          </c:tx>
          <c:spPr>
            <a:solidFill>
              <a:schemeClr val="accent5">
                <a:lumMod val="80000"/>
                <a:lumOff val="2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AnnualLoading_HRL_Dischargers_3!$Q$3:$Q$30</c:f>
              <c:numCache>
                <c:formatCode>General</c:formatCode>
                <c:ptCount val="28"/>
                <c:pt idx="0">
                  <c:v>62772</c:v>
                </c:pt>
                <c:pt idx="1">
                  <c:v>45630</c:v>
                </c:pt>
                <c:pt idx="2">
                  <c:v>49092</c:v>
                </c:pt>
                <c:pt idx="3">
                  <c:v>42965</c:v>
                </c:pt>
                <c:pt idx="4">
                  <c:v>46049</c:v>
                </c:pt>
                <c:pt idx="5">
                  <c:v>36784</c:v>
                </c:pt>
                <c:pt idx="6">
                  <c:v>34297</c:v>
                </c:pt>
                <c:pt idx="7">
                  <c:v>32710</c:v>
                </c:pt>
                <c:pt idx="8">
                  <c:v>30503</c:v>
                </c:pt>
                <c:pt idx="9">
                  <c:v>24887</c:v>
                </c:pt>
                <c:pt idx="10">
                  <c:v>29439</c:v>
                </c:pt>
                <c:pt idx="11">
                  <c:v>11922</c:v>
                </c:pt>
                <c:pt idx="12">
                  <c:v>33520</c:v>
                </c:pt>
                <c:pt idx="13">
                  <c:v>18044</c:v>
                </c:pt>
                <c:pt idx="14">
                  <c:v>16534</c:v>
                </c:pt>
                <c:pt idx="15">
                  <c:v>12680</c:v>
                </c:pt>
                <c:pt idx="16">
                  <c:v>17987</c:v>
                </c:pt>
                <c:pt idx="17">
                  <c:v>22956</c:v>
                </c:pt>
                <c:pt idx="18">
                  <c:v>8329</c:v>
                </c:pt>
                <c:pt idx="19">
                  <c:v>14325</c:v>
                </c:pt>
                <c:pt idx="20">
                  <c:v>13308</c:v>
                </c:pt>
                <c:pt idx="21">
                  <c:v>8648</c:v>
                </c:pt>
                <c:pt idx="22">
                  <c:v>12523</c:v>
                </c:pt>
                <c:pt idx="23">
                  <c:v>9079</c:v>
                </c:pt>
                <c:pt idx="24">
                  <c:v>11124</c:v>
                </c:pt>
                <c:pt idx="25">
                  <c:v>13440</c:v>
                </c:pt>
                <c:pt idx="26">
                  <c:v>7250</c:v>
                </c:pt>
                <c:pt idx="27">
                  <c:v>8720</c:v>
                </c:pt>
              </c:numCache>
            </c:numRef>
          </c:val>
          <c:extLst>
            <c:ext xmlns:c16="http://schemas.microsoft.com/office/drawing/2014/chart" uri="{C3380CC4-5D6E-409C-BE32-E72D297353CC}">
              <c16:uniqueId val="{0000000F-FB38-43AE-900B-E0533E5D0DC1}"/>
            </c:ext>
          </c:extLst>
        </c:ser>
        <c:ser>
          <c:idx val="17"/>
          <c:order val="16"/>
          <c:tx>
            <c:strRef>
              <c:f>AnnualLoading_HRL_Dischargers_3!$R$2</c:f>
              <c:strCache>
                <c:ptCount val="1"/>
                <c:pt idx="0">
                  <c:v>Rocky River WWTP</c:v>
                </c:pt>
              </c:strCache>
            </c:strRef>
          </c:tx>
          <c:spPr>
            <a:solidFill>
              <a:schemeClr val="accent6">
                <a:lumMod val="80000"/>
                <a:lumOff val="2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AnnualLoading_HRL_Dischargers_3!$R$3:$R$30</c:f>
              <c:numCache>
                <c:formatCode>General</c:formatCode>
                <c:ptCount val="28"/>
                <c:pt idx="0">
                  <c:v>35389</c:v>
                </c:pt>
                <c:pt idx="1">
                  <c:v>30505</c:v>
                </c:pt>
                <c:pt idx="2">
                  <c:v>45479</c:v>
                </c:pt>
                <c:pt idx="3">
                  <c:v>53026</c:v>
                </c:pt>
                <c:pt idx="4">
                  <c:v>42108</c:v>
                </c:pt>
                <c:pt idx="5">
                  <c:v>12547</c:v>
                </c:pt>
                <c:pt idx="6">
                  <c:v>14710</c:v>
                </c:pt>
                <c:pt idx="7">
                  <c:v>18066</c:v>
                </c:pt>
                <c:pt idx="8">
                  <c:v>27804</c:v>
                </c:pt>
                <c:pt idx="9">
                  <c:v>11705</c:v>
                </c:pt>
                <c:pt idx="10">
                  <c:v>20693</c:v>
                </c:pt>
                <c:pt idx="11">
                  <c:v>19008</c:v>
                </c:pt>
                <c:pt idx="12">
                  <c:v>24713</c:v>
                </c:pt>
                <c:pt idx="13">
                  <c:v>26416</c:v>
                </c:pt>
                <c:pt idx="14">
                  <c:v>17770</c:v>
                </c:pt>
                <c:pt idx="15">
                  <c:v>16640</c:v>
                </c:pt>
                <c:pt idx="16">
                  <c:v>12506</c:v>
                </c:pt>
                <c:pt idx="17">
                  <c:v>19415</c:v>
                </c:pt>
                <c:pt idx="18">
                  <c:v>23448</c:v>
                </c:pt>
                <c:pt idx="19">
                  <c:v>25930</c:v>
                </c:pt>
                <c:pt idx="20">
                  <c:v>24502</c:v>
                </c:pt>
                <c:pt idx="21">
                  <c:v>24702</c:v>
                </c:pt>
                <c:pt idx="22">
                  <c:v>30513</c:v>
                </c:pt>
                <c:pt idx="23">
                  <c:v>35793</c:v>
                </c:pt>
                <c:pt idx="24">
                  <c:v>28745</c:v>
                </c:pt>
                <c:pt idx="25">
                  <c:v>21608</c:v>
                </c:pt>
                <c:pt idx="26">
                  <c:v>21784</c:v>
                </c:pt>
                <c:pt idx="27">
                  <c:v>28278</c:v>
                </c:pt>
              </c:numCache>
            </c:numRef>
          </c:val>
          <c:extLst>
            <c:ext xmlns:c16="http://schemas.microsoft.com/office/drawing/2014/chart" uri="{C3380CC4-5D6E-409C-BE32-E72D297353CC}">
              <c16:uniqueId val="{00000010-FB38-43AE-900B-E0533E5D0DC1}"/>
            </c:ext>
          </c:extLst>
        </c:ser>
        <c:ser>
          <c:idx val="18"/>
          <c:order val="17"/>
          <c:tx>
            <c:strRef>
              <c:f>AnnualLoading_HRL_Dischargers_3!$S$2</c:f>
              <c:strCache>
                <c:ptCount val="1"/>
                <c:pt idx="0">
                  <c:v>City of Salisbury WWTP</c:v>
                </c:pt>
              </c:strCache>
            </c:strRef>
          </c:tx>
          <c:spPr>
            <a:solidFill>
              <a:schemeClr val="accent1">
                <a:lumMod val="8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AnnualLoading_HRL_Dischargers_3!$S$3:$S$30</c:f>
              <c:numCache>
                <c:formatCode>General</c:formatCode>
                <c:ptCount val="28"/>
                <c:pt idx="0">
                  <c:v>214272</c:v>
                </c:pt>
                <c:pt idx="1">
                  <c:v>32871</c:v>
                </c:pt>
                <c:pt idx="2">
                  <c:v>25241</c:v>
                </c:pt>
                <c:pt idx="3">
                  <c:v>24442</c:v>
                </c:pt>
                <c:pt idx="4">
                  <c:v>16598</c:v>
                </c:pt>
                <c:pt idx="5">
                  <c:v>20982</c:v>
                </c:pt>
                <c:pt idx="6">
                  <c:v>26906</c:v>
                </c:pt>
                <c:pt idx="7">
                  <c:v>42060</c:v>
                </c:pt>
                <c:pt idx="8">
                  <c:v>46374</c:v>
                </c:pt>
                <c:pt idx="9">
                  <c:v>52677</c:v>
                </c:pt>
                <c:pt idx="10">
                  <c:v>49172</c:v>
                </c:pt>
                <c:pt idx="11">
                  <c:v>51375</c:v>
                </c:pt>
                <c:pt idx="12">
                  <c:v>58803</c:v>
                </c:pt>
                <c:pt idx="13">
                  <c:v>62713</c:v>
                </c:pt>
                <c:pt idx="14">
                  <c:v>62049</c:v>
                </c:pt>
                <c:pt idx="15">
                  <c:v>54822</c:v>
                </c:pt>
                <c:pt idx="16">
                  <c:v>45768</c:v>
                </c:pt>
                <c:pt idx="17">
                  <c:v>48369</c:v>
                </c:pt>
                <c:pt idx="18">
                  <c:v>52414</c:v>
                </c:pt>
                <c:pt idx="19">
                  <c:v>47335</c:v>
                </c:pt>
                <c:pt idx="20">
                  <c:v>42946</c:v>
                </c:pt>
                <c:pt idx="21">
                  <c:v>56011</c:v>
                </c:pt>
                <c:pt idx="22">
                  <c:v>60782</c:v>
                </c:pt>
                <c:pt idx="23">
                  <c:v>56007</c:v>
                </c:pt>
                <c:pt idx="24">
                  <c:v>53394</c:v>
                </c:pt>
                <c:pt idx="25">
                  <c:v>45842</c:v>
                </c:pt>
                <c:pt idx="26">
                  <c:v>34112</c:v>
                </c:pt>
                <c:pt idx="27">
                  <c:v>36084</c:v>
                </c:pt>
              </c:numCache>
            </c:numRef>
          </c:val>
          <c:extLst>
            <c:ext xmlns:c16="http://schemas.microsoft.com/office/drawing/2014/chart" uri="{C3380CC4-5D6E-409C-BE32-E72D297353CC}">
              <c16:uniqueId val="{00000011-FB38-43AE-900B-E0533E5D0DC1}"/>
            </c:ext>
          </c:extLst>
        </c:ser>
        <c:ser>
          <c:idx val="19"/>
          <c:order val="18"/>
          <c:tx>
            <c:strRef>
              <c:f>AnnualLoading_HRL_Dischargers_3!$T$2</c:f>
              <c:strCache>
                <c:ptCount val="1"/>
                <c:pt idx="0">
                  <c:v>Cub Creek WWTP</c:v>
                </c:pt>
              </c:strCache>
            </c:strRef>
          </c:tx>
          <c:spPr>
            <a:solidFill>
              <a:schemeClr val="accent2">
                <a:lumMod val="8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AnnualLoading_HRL_Dischargers_3!$T$3:$T$30</c:f>
              <c:numCache>
                <c:formatCode>General</c:formatCode>
                <c:ptCount val="28"/>
                <c:pt idx="0">
                  <c:v>123454</c:v>
                </c:pt>
                <c:pt idx="1">
                  <c:v>119113</c:v>
                </c:pt>
                <c:pt idx="2">
                  <c:v>93320</c:v>
                </c:pt>
                <c:pt idx="3">
                  <c:v>110214</c:v>
                </c:pt>
                <c:pt idx="4">
                  <c:v>113711</c:v>
                </c:pt>
                <c:pt idx="5">
                  <c:v>113562</c:v>
                </c:pt>
                <c:pt idx="6">
                  <c:v>114231</c:v>
                </c:pt>
                <c:pt idx="7">
                  <c:v>109387</c:v>
                </c:pt>
                <c:pt idx="8">
                  <c:v>125146</c:v>
                </c:pt>
                <c:pt idx="9">
                  <c:v>153487</c:v>
                </c:pt>
                <c:pt idx="10">
                  <c:v>146395</c:v>
                </c:pt>
                <c:pt idx="11">
                  <c:v>155967</c:v>
                </c:pt>
                <c:pt idx="12">
                  <c:v>144338</c:v>
                </c:pt>
                <c:pt idx="13">
                  <c:v>142198</c:v>
                </c:pt>
                <c:pt idx="14">
                  <c:v>108271</c:v>
                </c:pt>
                <c:pt idx="15">
                  <c:v>81303</c:v>
                </c:pt>
                <c:pt idx="16">
                  <c:v>78592</c:v>
                </c:pt>
                <c:pt idx="17">
                  <c:v>85300</c:v>
                </c:pt>
                <c:pt idx="18">
                  <c:v>102333</c:v>
                </c:pt>
                <c:pt idx="19">
                  <c:v>103213</c:v>
                </c:pt>
                <c:pt idx="20">
                  <c:v>107979</c:v>
                </c:pt>
                <c:pt idx="21">
                  <c:v>119109</c:v>
                </c:pt>
                <c:pt idx="22">
                  <c:v>108243</c:v>
                </c:pt>
                <c:pt idx="23">
                  <c:v>132276</c:v>
                </c:pt>
                <c:pt idx="24">
                  <c:v>109989</c:v>
                </c:pt>
                <c:pt idx="25">
                  <c:v>90924</c:v>
                </c:pt>
                <c:pt idx="26">
                  <c:v>88691</c:v>
                </c:pt>
                <c:pt idx="27">
                  <c:v>83597</c:v>
                </c:pt>
              </c:numCache>
            </c:numRef>
          </c:val>
          <c:extLst>
            <c:ext xmlns:c16="http://schemas.microsoft.com/office/drawing/2014/chart" uri="{C3380CC4-5D6E-409C-BE32-E72D297353CC}">
              <c16:uniqueId val="{00000012-FB38-43AE-900B-E0533E5D0DC1}"/>
            </c:ext>
          </c:extLst>
        </c:ser>
        <c:ser>
          <c:idx val="20"/>
          <c:order val="19"/>
          <c:tx>
            <c:strRef>
              <c:f>AnnualLoading_HRL_Dischargers_3!$U$2</c:f>
              <c:strCache>
                <c:ptCount val="1"/>
                <c:pt idx="0">
                  <c:v>Muddy Creek WWTP</c:v>
                </c:pt>
              </c:strCache>
            </c:strRef>
          </c:tx>
          <c:spPr>
            <a:solidFill>
              <a:schemeClr val="accent3">
                <a:lumMod val="8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AnnualLoading_HRL_Dischargers_3!$U$3:$U$30</c:f>
              <c:numCache>
                <c:formatCode>General</c:formatCode>
                <c:ptCount val="28"/>
                <c:pt idx="0">
                  <c:v>111316</c:v>
                </c:pt>
                <c:pt idx="1">
                  <c:v>128842</c:v>
                </c:pt>
                <c:pt idx="2">
                  <c:v>131244</c:v>
                </c:pt>
                <c:pt idx="3">
                  <c:v>103218</c:v>
                </c:pt>
                <c:pt idx="4">
                  <c:v>115550</c:v>
                </c:pt>
                <c:pt idx="5">
                  <c:v>146424</c:v>
                </c:pt>
                <c:pt idx="6">
                  <c:v>146582</c:v>
                </c:pt>
                <c:pt idx="7">
                  <c:v>127398</c:v>
                </c:pt>
                <c:pt idx="8">
                  <c:v>135914</c:v>
                </c:pt>
                <c:pt idx="9">
                  <c:v>166626</c:v>
                </c:pt>
                <c:pt idx="10">
                  <c:v>154839</c:v>
                </c:pt>
                <c:pt idx="11">
                  <c:v>165694</c:v>
                </c:pt>
                <c:pt idx="12">
                  <c:v>169268</c:v>
                </c:pt>
                <c:pt idx="13">
                  <c:v>158628</c:v>
                </c:pt>
                <c:pt idx="14">
                  <c:v>158619</c:v>
                </c:pt>
                <c:pt idx="15">
                  <c:v>140377</c:v>
                </c:pt>
                <c:pt idx="16">
                  <c:v>140745</c:v>
                </c:pt>
                <c:pt idx="17">
                  <c:v>149799</c:v>
                </c:pt>
                <c:pt idx="18">
                  <c:v>170189</c:v>
                </c:pt>
                <c:pt idx="19">
                  <c:v>163628</c:v>
                </c:pt>
                <c:pt idx="20">
                  <c:v>155900</c:v>
                </c:pt>
                <c:pt idx="21">
                  <c:v>201491</c:v>
                </c:pt>
                <c:pt idx="22">
                  <c:v>184567</c:v>
                </c:pt>
                <c:pt idx="23">
                  <c:v>178341</c:v>
                </c:pt>
                <c:pt idx="24">
                  <c:v>188144</c:v>
                </c:pt>
                <c:pt idx="25">
                  <c:v>186302</c:v>
                </c:pt>
                <c:pt idx="26">
                  <c:v>178380</c:v>
                </c:pt>
                <c:pt idx="27">
                  <c:v>175099</c:v>
                </c:pt>
              </c:numCache>
            </c:numRef>
          </c:val>
          <c:extLst>
            <c:ext xmlns:c16="http://schemas.microsoft.com/office/drawing/2014/chart" uri="{C3380CC4-5D6E-409C-BE32-E72D297353CC}">
              <c16:uniqueId val="{00000013-FB38-43AE-900B-E0533E5D0DC1}"/>
            </c:ext>
          </c:extLst>
        </c:ser>
        <c:ser>
          <c:idx val="21"/>
          <c:order val="20"/>
          <c:tx>
            <c:strRef>
              <c:f>AnnualLoading_HRL_Dischargers_3!$V$2</c:f>
              <c:strCache>
                <c:ptCount val="1"/>
                <c:pt idx="0">
                  <c:v>Archie Elledge WWTP</c:v>
                </c:pt>
              </c:strCache>
            </c:strRef>
          </c:tx>
          <c:spPr>
            <a:solidFill>
              <a:schemeClr val="accent4">
                <a:lumMod val="80000"/>
              </a:schemeClr>
            </a:solidFill>
            <a:ln>
              <a:noFill/>
            </a:ln>
            <a:effectLst/>
            <a:sp3d/>
          </c:spPr>
          <c:invertIfNegative val="0"/>
          <c:cat>
            <c:numRef>
              <c:f>AnnualLoading_HRL_Dischargers_3!$A$3:$A$30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AnnualLoading_HRL_Dischargers_3!$V$3:$V$30</c:f>
              <c:numCache>
                <c:formatCode>General</c:formatCode>
                <c:ptCount val="28"/>
                <c:pt idx="0">
                  <c:v>253763</c:v>
                </c:pt>
                <c:pt idx="1">
                  <c:v>241819</c:v>
                </c:pt>
                <c:pt idx="2">
                  <c:v>100473</c:v>
                </c:pt>
                <c:pt idx="3">
                  <c:v>121228</c:v>
                </c:pt>
                <c:pt idx="4">
                  <c:v>178695</c:v>
                </c:pt>
                <c:pt idx="5">
                  <c:v>178183</c:v>
                </c:pt>
                <c:pt idx="6">
                  <c:v>169182</c:v>
                </c:pt>
                <c:pt idx="7">
                  <c:v>195876</c:v>
                </c:pt>
                <c:pt idx="8">
                  <c:v>155635</c:v>
                </c:pt>
                <c:pt idx="9">
                  <c:v>236959</c:v>
                </c:pt>
                <c:pt idx="10">
                  <c:v>210654</c:v>
                </c:pt>
                <c:pt idx="11">
                  <c:v>278831</c:v>
                </c:pt>
                <c:pt idx="12">
                  <c:v>203865</c:v>
                </c:pt>
                <c:pt idx="13">
                  <c:v>222710</c:v>
                </c:pt>
                <c:pt idx="14">
                  <c:v>159356</c:v>
                </c:pt>
                <c:pt idx="15">
                  <c:v>204912</c:v>
                </c:pt>
                <c:pt idx="16">
                  <c:v>194738</c:v>
                </c:pt>
                <c:pt idx="17">
                  <c:v>161196</c:v>
                </c:pt>
                <c:pt idx="18">
                  <c:v>136871</c:v>
                </c:pt>
                <c:pt idx="19">
                  <c:v>161483</c:v>
                </c:pt>
                <c:pt idx="20">
                  <c:v>172786</c:v>
                </c:pt>
                <c:pt idx="21">
                  <c:v>116198</c:v>
                </c:pt>
                <c:pt idx="22">
                  <c:v>143442</c:v>
                </c:pt>
                <c:pt idx="23">
                  <c:v>110620</c:v>
                </c:pt>
                <c:pt idx="24">
                  <c:v>137012</c:v>
                </c:pt>
                <c:pt idx="25">
                  <c:v>147689</c:v>
                </c:pt>
                <c:pt idx="26">
                  <c:v>86849</c:v>
                </c:pt>
                <c:pt idx="27">
                  <c:v>93091</c:v>
                </c:pt>
              </c:numCache>
            </c:numRef>
          </c:val>
          <c:extLst>
            <c:ext xmlns:c16="http://schemas.microsoft.com/office/drawing/2014/chart" uri="{C3380CC4-5D6E-409C-BE32-E72D297353CC}">
              <c16:uniqueId val="{00000014-FB38-43AE-900B-E0533E5D0DC1}"/>
            </c:ext>
          </c:extLst>
        </c:ser>
        <c:dLbls>
          <c:showLegendKey val="0"/>
          <c:showVal val="0"/>
          <c:showCatName val="0"/>
          <c:showSerName val="0"/>
          <c:showPercent val="0"/>
          <c:showBubbleSize val="0"/>
        </c:dLbls>
        <c:gapWidth val="150"/>
        <c:shape val="box"/>
        <c:axId val="461712448"/>
        <c:axId val="461712776"/>
        <c:axId val="467394568"/>
      </c:bar3DChart>
      <c:catAx>
        <c:axId val="461712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12776"/>
        <c:crosses val="autoZero"/>
        <c:auto val="1"/>
        <c:lblAlgn val="ctr"/>
        <c:lblOffset val="100"/>
        <c:noMultiLvlLbl val="0"/>
      </c:catAx>
      <c:valAx>
        <c:axId val="461712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712448"/>
        <c:crosses val="autoZero"/>
        <c:crossBetween val="between"/>
      </c:valAx>
      <c:serAx>
        <c:axId val="467394568"/>
        <c:scaling>
          <c:orientation val="minMax"/>
        </c:scaling>
        <c:delete val="1"/>
        <c:axPos val="b"/>
        <c:majorTickMark val="none"/>
        <c:minorTickMark val="none"/>
        <c:tickLblPos val="nextTo"/>
        <c:crossAx val="46171277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20"/>
          <c:order val="0"/>
          <c:tx>
            <c:strRef>
              <c:f>Sheet1!$U$2</c:f>
              <c:strCache>
                <c:ptCount val="1"/>
                <c:pt idx="0">
                  <c:v>Dobson WWTP</c:v>
                </c:pt>
              </c:strCache>
            </c:strRef>
          </c:tx>
          <c:spPr>
            <a:solidFill>
              <a:schemeClr val="accent3">
                <a:lumMod val="8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Sheet1!$U$3:$U$30</c:f>
              <c:numCache>
                <c:formatCode>General</c:formatCode>
                <c:ptCount val="28"/>
                <c:pt idx="0">
                  <c:v>542</c:v>
                </c:pt>
                <c:pt idx="1">
                  <c:v>3851</c:v>
                </c:pt>
                <c:pt idx="2">
                  <c:v>7842</c:v>
                </c:pt>
                <c:pt idx="3">
                  <c:v>2096</c:v>
                </c:pt>
                <c:pt idx="4">
                  <c:v>1039</c:v>
                </c:pt>
                <c:pt idx="5">
                  <c:v>1259</c:v>
                </c:pt>
                <c:pt idx="6">
                  <c:v>1462</c:v>
                </c:pt>
                <c:pt idx="7">
                  <c:v>1388</c:v>
                </c:pt>
                <c:pt idx="8">
                  <c:v>1905</c:v>
                </c:pt>
                <c:pt idx="9">
                  <c:v>3457</c:v>
                </c:pt>
                <c:pt idx="10">
                  <c:v>2699</c:v>
                </c:pt>
                <c:pt idx="11">
                  <c:v>1590</c:v>
                </c:pt>
                <c:pt idx="12">
                  <c:v>2174</c:v>
                </c:pt>
                <c:pt idx="13">
                  <c:v>2175</c:v>
                </c:pt>
                <c:pt idx="14">
                  <c:v>2612</c:v>
                </c:pt>
                <c:pt idx="15">
                  <c:v>3618</c:v>
                </c:pt>
                <c:pt idx="16">
                  <c:v>3750</c:v>
                </c:pt>
                <c:pt idx="17">
                  <c:v>2943</c:v>
                </c:pt>
                <c:pt idx="18">
                  <c:v>2082</c:v>
                </c:pt>
                <c:pt idx="19">
                  <c:v>2878</c:v>
                </c:pt>
                <c:pt idx="20">
                  <c:v>2004</c:v>
                </c:pt>
                <c:pt idx="21">
                  <c:v>2519</c:v>
                </c:pt>
                <c:pt idx="22">
                  <c:v>2273</c:v>
                </c:pt>
                <c:pt idx="23">
                  <c:v>1929</c:v>
                </c:pt>
                <c:pt idx="24">
                  <c:v>3013</c:v>
                </c:pt>
                <c:pt idx="25">
                  <c:v>2263</c:v>
                </c:pt>
                <c:pt idx="26">
                  <c:v>2704</c:v>
                </c:pt>
                <c:pt idx="27">
                  <c:v>2206</c:v>
                </c:pt>
              </c:numCache>
            </c:numRef>
          </c:val>
          <c:extLst>
            <c:ext xmlns:c16="http://schemas.microsoft.com/office/drawing/2014/chart" uri="{C3380CC4-5D6E-409C-BE32-E72D297353CC}">
              <c16:uniqueId val="{00000000-8B69-4EA8-834D-71A1DD68A572}"/>
            </c:ext>
          </c:extLst>
        </c:ser>
        <c:ser>
          <c:idx val="19"/>
          <c:order val="1"/>
          <c:tx>
            <c:strRef>
              <c:f>Sheet1!$T$2</c:f>
              <c:strCache>
                <c:ptCount val="1"/>
                <c:pt idx="0">
                  <c:v>Boonville WWTP</c:v>
                </c:pt>
              </c:strCache>
            </c:strRef>
          </c:tx>
          <c:spPr>
            <a:solidFill>
              <a:schemeClr val="accent2">
                <a:lumMod val="8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Sheet1!$T$3:$T$30</c:f>
              <c:numCache>
                <c:formatCode>General</c:formatCode>
                <c:ptCount val="28"/>
                <c:pt idx="0">
                  <c:v>1729</c:v>
                </c:pt>
                <c:pt idx="1">
                  <c:v>1807</c:v>
                </c:pt>
                <c:pt idx="2">
                  <c:v>945</c:v>
                </c:pt>
                <c:pt idx="3">
                  <c:v>1345</c:v>
                </c:pt>
                <c:pt idx="5">
                  <c:v>3623</c:v>
                </c:pt>
                <c:pt idx="6">
                  <c:v>5642</c:v>
                </c:pt>
                <c:pt idx="7">
                  <c:v>3936</c:v>
                </c:pt>
                <c:pt idx="8">
                  <c:v>4239</c:v>
                </c:pt>
                <c:pt idx="9">
                  <c:v>5590</c:v>
                </c:pt>
                <c:pt idx="10">
                  <c:v>3183</c:v>
                </c:pt>
                <c:pt idx="13">
                  <c:v>4617</c:v>
                </c:pt>
                <c:pt idx="14">
                  <c:v>6469</c:v>
                </c:pt>
                <c:pt idx="15">
                  <c:v>7581</c:v>
                </c:pt>
                <c:pt idx="16">
                  <c:v>8526</c:v>
                </c:pt>
                <c:pt idx="17">
                  <c:v>6307</c:v>
                </c:pt>
                <c:pt idx="18">
                  <c:v>6137</c:v>
                </c:pt>
                <c:pt idx="19">
                  <c:v>6130</c:v>
                </c:pt>
                <c:pt idx="20">
                  <c:v>5767</c:v>
                </c:pt>
                <c:pt idx="21">
                  <c:v>4872</c:v>
                </c:pt>
                <c:pt idx="22">
                  <c:v>3983</c:v>
                </c:pt>
                <c:pt idx="23">
                  <c:v>3941</c:v>
                </c:pt>
                <c:pt idx="24">
                  <c:v>1672</c:v>
                </c:pt>
                <c:pt idx="25">
                  <c:v>1882</c:v>
                </c:pt>
                <c:pt idx="26">
                  <c:v>3318</c:v>
                </c:pt>
                <c:pt idx="27">
                  <c:v>176</c:v>
                </c:pt>
              </c:numCache>
            </c:numRef>
          </c:val>
          <c:extLst>
            <c:ext xmlns:c16="http://schemas.microsoft.com/office/drawing/2014/chart" uri="{C3380CC4-5D6E-409C-BE32-E72D297353CC}">
              <c16:uniqueId val="{00000001-8B69-4EA8-834D-71A1DD68A572}"/>
            </c:ext>
          </c:extLst>
        </c:ser>
        <c:ser>
          <c:idx val="18"/>
          <c:order val="2"/>
          <c:tx>
            <c:strRef>
              <c:f>Sheet1!$S$2</c:f>
              <c:strCache>
                <c:ptCount val="1"/>
                <c:pt idx="0">
                  <c:v>Yadkin Valley Sewer Authority WWTP</c:v>
                </c:pt>
              </c:strCache>
            </c:strRef>
          </c:tx>
          <c:spPr>
            <a:solidFill>
              <a:schemeClr val="accent1">
                <a:lumMod val="8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Sheet1!$S$3:$S$30</c:f>
              <c:numCache>
                <c:formatCode>General</c:formatCode>
                <c:ptCount val="28"/>
                <c:pt idx="0">
                  <c:v>23865</c:v>
                </c:pt>
                <c:pt idx="1">
                  <c:v>25033</c:v>
                </c:pt>
                <c:pt idx="2">
                  <c:v>14598</c:v>
                </c:pt>
                <c:pt idx="3">
                  <c:v>16978</c:v>
                </c:pt>
                <c:pt idx="4">
                  <c:v>12417</c:v>
                </c:pt>
                <c:pt idx="5">
                  <c:v>9169</c:v>
                </c:pt>
                <c:pt idx="6">
                  <c:v>11095</c:v>
                </c:pt>
                <c:pt idx="7">
                  <c:v>9475</c:v>
                </c:pt>
                <c:pt idx="8">
                  <c:v>9219</c:v>
                </c:pt>
                <c:pt idx="9">
                  <c:v>12324</c:v>
                </c:pt>
                <c:pt idx="10">
                  <c:v>11297</c:v>
                </c:pt>
                <c:pt idx="11">
                  <c:v>10979</c:v>
                </c:pt>
                <c:pt idx="12">
                  <c:v>10610</c:v>
                </c:pt>
                <c:pt idx="13">
                  <c:v>15315</c:v>
                </c:pt>
                <c:pt idx="14">
                  <c:v>13333</c:v>
                </c:pt>
                <c:pt idx="15">
                  <c:v>17243</c:v>
                </c:pt>
                <c:pt idx="16">
                  <c:v>23616</c:v>
                </c:pt>
                <c:pt idx="17">
                  <c:v>23092</c:v>
                </c:pt>
                <c:pt idx="18">
                  <c:v>17565</c:v>
                </c:pt>
                <c:pt idx="19">
                  <c:v>15003</c:v>
                </c:pt>
                <c:pt idx="20">
                  <c:v>18673</c:v>
                </c:pt>
                <c:pt idx="21">
                  <c:v>16020</c:v>
                </c:pt>
                <c:pt idx="22">
                  <c:v>14920</c:v>
                </c:pt>
                <c:pt idx="23">
                  <c:v>14533</c:v>
                </c:pt>
                <c:pt idx="24">
                  <c:v>19067</c:v>
                </c:pt>
                <c:pt idx="25">
                  <c:v>23861</c:v>
                </c:pt>
                <c:pt idx="26">
                  <c:v>18978</c:v>
                </c:pt>
                <c:pt idx="27">
                  <c:v>18228</c:v>
                </c:pt>
              </c:numCache>
            </c:numRef>
          </c:val>
          <c:extLst>
            <c:ext xmlns:c16="http://schemas.microsoft.com/office/drawing/2014/chart" uri="{C3380CC4-5D6E-409C-BE32-E72D297353CC}">
              <c16:uniqueId val="{00000002-8B69-4EA8-834D-71A1DD68A572}"/>
            </c:ext>
          </c:extLst>
        </c:ser>
        <c:ser>
          <c:idx val="17"/>
          <c:order val="3"/>
          <c:tx>
            <c:strRef>
              <c:f>Sheet1!$R$2</c:f>
              <c:strCache>
                <c:ptCount val="1"/>
                <c:pt idx="0">
                  <c:v>Thurman Street WWTP</c:v>
                </c:pt>
              </c:strCache>
            </c:strRef>
          </c:tx>
          <c:spPr>
            <a:solidFill>
              <a:schemeClr val="accent6">
                <a:lumMod val="80000"/>
                <a:lumOff val="2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Sheet1!$R$3:$R$30</c:f>
              <c:numCache>
                <c:formatCode>General</c:formatCode>
                <c:ptCount val="28"/>
                <c:pt idx="0">
                  <c:v>17262</c:v>
                </c:pt>
                <c:pt idx="1">
                  <c:v>21519</c:v>
                </c:pt>
                <c:pt idx="2">
                  <c:v>6577</c:v>
                </c:pt>
                <c:pt idx="3">
                  <c:v>2376</c:v>
                </c:pt>
                <c:pt idx="4">
                  <c:v>815</c:v>
                </c:pt>
                <c:pt idx="5">
                  <c:v>1710</c:v>
                </c:pt>
                <c:pt idx="6">
                  <c:v>3107</c:v>
                </c:pt>
                <c:pt idx="7">
                  <c:v>16609</c:v>
                </c:pt>
                <c:pt idx="8">
                  <c:v>24876</c:v>
                </c:pt>
                <c:pt idx="9">
                  <c:v>27703</c:v>
                </c:pt>
                <c:pt idx="10">
                  <c:v>13170</c:v>
                </c:pt>
                <c:pt idx="11">
                  <c:v>20510</c:v>
                </c:pt>
                <c:pt idx="12">
                  <c:v>42426</c:v>
                </c:pt>
                <c:pt idx="13">
                  <c:v>25652</c:v>
                </c:pt>
                <c:pt idx="14">
                  <c:v>19719</c:v>
                </c:pt>
                <c:pt idx="15">
                  <c:v>26018</c:v>
                </c:pt>
                <c:pt idx="16">
                  <c:v>18162</c:v>
                </c:pt>
                <c:pt idx="17">
                  <c:v>14594</c:v>
                </c:pt>
                <c:pt idx="18">
                  <c:v>18856</c:v>
                </c:pt>
                <c:pt idx="19">
                  <c:v>31272</c:v>
                </c:pt>
                <c:pt idx="20">
                  <c:v>24590</c:v>
                </c:pt>
                <c:pt idx="21">
                  <c:v>24194</c:v>
                </c:pt>
                <c:pt idx="22">
                  <c:v>34538</c:v>
                </c:pt>
                <c:pt idx="23">
                  <c:v>20803</c:v>
                </c:pt>
                <c:pt idx="24">
                  <c:v>25261</c:v>
                </c:pt>
                <c:pt idx="25">
                  <c:v>26250</c:v>
                </c:pt>
                <c:pt idx="26">
                  <c:v>25244</c:v>
                </c:pt>
                <c:pt idx="27">
                  <c:v>22384</c:v>
                </c:pt>
              </c:numCache>
            </c:numRef>
          </c:val>
          <c:extLst>
            <c:ext xmlns:c16="http://schemas.microsoft.com/office/drawing/2014/chart" uri="{C3380CC4-5D6E-409C-BE32-E72D297353CC}">
              <c16:uniqueId val="{00000003-8B69-4EA8-834D-71A1DD68A572}"/>
            </c:ext>
          </c:extLst>
        </c:ser>
        <c:ser>
          <c:idx val="16"/>
          <c:order val="4"/>
          <c:tx>
            <c:strRef>
              <c:f>Sheet1!$Q$2</c:f>
              <c:strCache>
                <c:ptCount val="1"/>
                <c:pt idx="0">
                  <c:v>Cooleemee WWTP</c:v>
                </c:pt>
              </c:strCache>
            </c:strRef>
          </c:tx>
          <c:spPr>
            <a:solidFill>
              <a:schemeClr val="accent5">
                <a:lumMod val="80000"/>
                <a:lumOff val="2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Sheet1!$Q$3:$Q$30</c:f>
              <c:numCache>
                <c:formatCode>General</c:formatCode>
                <c:ptCount val="28"/>
                <c:pt idx="0">
                  <c:v>7616</c:v>
                </c:pt>
                <c:pt idx="1">
                  <c:v>21206</c:v>
                </c:pt>
                <c:pt idx="2">
                  <c:v>37761</c:v>
                </c:pt>
                <c:pt idx="3">
                  <c:v>21385</c:v>
                </c:pt>
                <c:pt idx="4">
                  <c:v>21770</c:v>
                </c:pt>
                <c:pt idx="5">
                  <c:v>20673</c:v>
                </c:pt>
                <c:pt idx="6">
                  <c:v>24195</c:v>
                </c:pt>
                <c:pt idx="7">
                  <c:v>23572</c:v>
                </c:pt>
                <c:pt idx="8">
                  <c:v>21879</c:v>
                </c:pt>
                <c:pt idx="9">
                  <c:v>9634</c:v>
                </c:pt>
                <c:pt idx="10">
                  <c:v>14399</c:v>
                </c:pt>
                <c:pt idx="11">
                  <c:v>14322</c:v>
                </c:pt>
                <c:pt idx="12">
                  <c:v>16380</c:v>
                </c:pt>
                <c:pt idx="13">
                  <c:v>10508</c:v>
                </c:pt>
                <c:pt idx="14">
                  <c:v>12754</c:v>
                </c:pt>
                <c:pt idx="15">
                  <c:v>22887</c:v>
                </c:pt>
                <c:pt idx="16">
                  <c:v>28791</c:v>
                </c:pt>
                <c:pt idx="17">
                  <c:v>28081</c:v>
                </c:pt>
                <c:pt idx="18">
                  <c:v>5097</c:v>
                </c:pt>
                <c:pt idx="19">
                  <c:v>15184</c:v>
                </c:pt>
                <c:pt idx="20">
                  <c:v>23602</c:v>
                </c:pt>
                <c:pt idx="21">
                  <c:v>17966</c:v>
                </c:pt>
                <c:pt idx="22">
                  <c:v>20487</c:v>
                </c:pt>
                <c:pt idx="23">
                  <c:v>18131</c:v>
                </c:pt>
                <c:pt idx="24">
                  <c:v>12898</c:v>
                </c:pt>
                <c:pt idx="25">
                  <c:v>14163</c:v>
                </c:pt>
                <c:pt idx="26">
                  <c:v>11664</c:v>
                </c:pt>
                <c:pt idx="27">
                  <c:v>19002</c:v>
                </c:pt>
              </c:numCache>
            </c:numRef>
          </c:val>
          <c:extLst>
            <c:ext xmlns:c16="http://schemas.microsoft.com/office/drawing/2014/chart" uri="{C3380CC4-5D6E-409C-BE32-E72D297353CC}">
              <c16:uniqueId val="{00000004-8B69-4EA8-834D-71A1DD68A572}"/>
            </c:ext>
          </c:extLst>
        </c:ser>
        <c:ser>
          <c:idx val="15"/>
          <c:order val="5"/>
          <c:tx>
            <c:strRef>
              <c:f>Sheet1!$P$2</c:f>
              <c:strCache>
                <c:ptCount val="1"/>
                <c:pt idx="0">
                  <c:v>Pilot Mountain WWTP</c:v>
                </c:pt>
              </c:strCache>
            </c:strRef>
          </c:tx>
          <c:spPr>
            <a:solidFill>
              <a:schemeClr val="accent4">
                <a:lumMod val="80000"/>
                <a:lumOff val="2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Sheet1!$P$3:$P$30</c:f>
              <c:numCache>
                <c:formatCode>General</c:formatCode>
                <c:ptCount val="28"/>
                <c:pt idx="0">
                  <c:v>31596</c:v>
                </c:pt>
                <c:pt idx="1">
                  <c:v>29250</c:v>
                </c:pt>
                <c:pt idx="2">
                  <c:v>25882</c:v>
                </c:pt>
                <c:pt idx="3">
                  <c:v>28116</c:v>
                </c:pt>
                <c:pt idx="4">
                  <c:v>19722</c:v>
                </c:pt>
                <c:pt idx="5">
                  <c:v>11215</c:v>
                </c:pt>
                <c:pt idx="6">
                  <c:v>28722</c:v>
                </c:pt>
                <c:pt idx="7">
                  <c:v>18636</c:v>
                </c:pt>
                <c:pt idx="8">
                  <c:v>12818</c:v>
                </c:pt>
                <c:pt idx="9">
                  <c:v>11912</c:v>
                </c:pt>
                <c:pt idx="10">
                  <c:v>10053</c:v>
                </c:pt>
                <c:pt idx="11">
                  <c:v>8541</c:v>
                </c:pt>
                <c:pt idx="12">
                  <c:v>10588</c:v>
                </c:pt>
                <c:pt idx="13">
                  <c:v>10131</c:v>
                </c:pt>
                <c:pt idx="14">
                  <c:v>8341</c:v>
                </c:pt>
                <c:pt idx="15">
                  <c:v>8880</c:v>
                </c:pt>
                <c:pt idx="16">
                  <c:v>8767</c:v>
                </c:pt>
                <c:pt idx="17">
                  <c:v>15306</c:v>
                </c:pt>
                <c:pt idx="18">
                  <c:v>9049</c:v>
                </c:pt>
                <c:pt idx="19">
                  <c:v>10044</c:v>
                </c:pt>
                <c:pt idx="22">
                  <c:v>3392</c:v>
                </c:pt>
                <c:pt idx="23">
                  <c:v>3619</c:v>
                </c:pt>
                <c:pt idx="24">
                  <c:v>5968</c:v>
                </c:pt>
                <c:pt idx="25">
                  <c:v>6406</c:v>
                </c:pt>
                <c:pt idx="26">
                  <c:v>5266</c:v>
                </c:pt>
                <c:pt idx="27">
                  <c:v>6797</c:v>
                </c:pt>
              </c:numCache>
            </c:numRef>
          </c:val>
          <c:extLst>
            <c:ext xmlns:c16="http://schemas.microsoft.com/office/drawing/2014/chart" uri="{C3380CC4-5D6E-409C-BE32-E72D297353CC}">
              <c16:uniqueId val="{00000005-8B69-4EA8-834D-71A1DD68A572}"/>
            </c:ext>
          </c:extLst>
        </c:ser>
        <c:ser>
          <c:idx val="14"/>
          <c:order val="6"/>
          <c:tx>
            <c:strRef>
              <c:f>Sheet1!$O$2</c:f>
              <c:strCache>
                <c:ptCount val="1"/>
                <c:pt idx="0">
                  <c:v>Duvaltex</c:v>
                </c:pt>
              </c:strCache>
            </c:strRef>
          </c:tx>
          <c:spPr>
            <a:solidFill>
              <a:schemeClr val="accent3">
                <a:lumMod val="80000"/>
                <a:lumOff val="2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Sheet1!$O$3:$O$30</c:f>
              <c:numCache>
                <c:formatCode>General</c:formatCode>
                <c:ptCount val="28"/>
                <c:pt idx="0">
                  <c:v>60246</c:v>
                </c:pt>
                <c:pt idx="1">
                  <c:v>23413</c:v>
                </c:pt>
                <c:pt idx="2">
                  <c:v>30733</c:v>
                </c:pt>
                <c:pt idx="3">
                  <c:v>29271</c:v>
                </c:pt>
                <c:pt idx="4">
                  <c:v>36112</c:v>
                </c:pt>
                <c:pt idx="5">
                  <c:v>10582</c:v>
                </c:pt>
                <c:pt idx="6">
                  <c:v>12893</c:v>
                </c:pt>
                <c:pt idx="7">
                  <c:v>11688</c:v>
                </c:pt>
                <c:pt idx="8">
                  <c:v>19073</c:v>
                </c:pt>
                <c:pt idx="9">
                  <c:v>19265</c:v>
                </c:pt>
                <c:pt idx="10">
                  <c:v>15445</c:v>
                </c:pt>
                <c:pt idx="11">
                  <c:v>16865</c:v>
                </c:pt>
                <c:pt idx="12">
                  <c:v>9771</c:v>
                </c:pt>
                <c:pt idx="13">
                  <c:v>8339</c:v>
                </c:pt>
                <c:pt idx="14">
                  <c:v>9981</c:v>
                </c:pt>
                <c:pt idx="15">
                  <c:v>5742</c:v>
                </c:pt>
              </c:numCache>
            </c:numRef>
          </c:val>
          <c:extLst>
            <c:ext xmlns:c16="http://schemas.microsoft.com/office/drawing/2014/chart" uri="{C3380CC4-5D6E-409C-BE32-E72D297353CC}">
              <c16:uniqueId val="{00000006-8B69-4EA8-834D-71A1DD68A572}"/>
            </c:ext>
          </c:extLst>
        </c:ser>
        <c:ser>
          <c:idx val="13"/>
          <c:order val="7"/>
          <c:tx>
            <c:strRef>
              <c:f>Sheet1!$N$2</c:f>
              <c:strCache>
                <c:ptCount val="1"/>
                <c:pt idx="0">
                  <c:v>Yadkinville WWTP</c:v>
                </c:pt>
              </c:strCache>
            </c:strRef>
          </c:tx>
          <c:spPr>
            <a:solidFill>
              <a:schemeClr val="accent2">
                <a:lumMod val="80000"/>
                <a:lumOff val="2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Sheet1!$N$3:$N$30</c:f>
              <c:numCache>
                <c:formatCode>General</c:formatCode>
                <c:ptCount val="28"/>
                <c:pt idx="0">
                  <c:v>9019</c:v>
                </c:pt>
                <c:pt idx="1">
                  <c:v>7195</c:v>
                </c:pt>
                <c:pt idx="2">
                  <c:v>4902</c:v>
                </c:pt>
                <c:pt idx="3">
                  <c:v>10107</c:v>
                </c:pt>
                <c:pt idx="4">
                  <c:v>22984</c:v>
                </c:pt>
                <c:pt idx="5">
                  <c:v>15210</c:v>
                </c:pt>
                <c:pt idx="6">
                  <c:v>20179</c:v>
                </c:pt>
                <c:pt idx="7">
                  <c:v>16951</c:v>
                </c:pt>
                <c:pt idx="8">
                  <c:v>18507</c:v>
                </c:pt>
                <c:pt idx="9">
                  <c:v>20212</c:v>
                </c:pt>
                <c:pt idx="10">
                  <c:v>37813</c:v>
                </c:pt>
                <c:pt idx="11">
                  <c:v>37486</c:v>
                </c:pt>
                <c:pt idx="12">
                  <c:v>37616</c:v>
                </c:pt>
                <c:pt idx="13">
                  <c:v>34693</c:v>
                </c:pt>
                <c:pt idx="14">
                  <c:v>32737</c:v>
                </c:pt>
                <c:pt idx="15">
                  <c:v>34021</c:v>
                </c:pt>
                <c:pt idx="16">
                  <c:v>33315</c:v>
                </c:pt>
                <c:pt idx="17">
                  <c:v>35495</c:v>
                </c:pt>
                <c:pt idx="18">
                  <c:v>34605</c:v>
                </c:pt>
                <c:pt idx="19">
                  <c:v>37291</c:v>
                </c:pt>
                <c:pt idx="20">
                  <c:v>26899</c:v>
                </c:pt>
                <c:pt idx="21">
                  <c:v>36704</c:v>
                </c:pt>
                <c:pt idx="22">
                  <c:v>33188</c:v>
                </c:pt>
                <c:pt idx="23">
                  <c:v>34790</c:v>
                </c:pt>
                <c:pt idx="24">
                  <c:v>33069</c:v>
                </c:pt>
                <c:pt idx="25">
                  <c:v>33957</c:v>
                </c:pt>
                <c:pt idx="26">
                  <c:v>29135</c:v>
                </c:pt>
                <c:pt idx="27">
                  <c:v>24842</c:v>
                </c:pt>
              </c:numCache>
            </c:numRef>
          </c:val>
          <c:extLst>
            <c:ext xmlns:c16="http://schemas.microsoft.com/office/drawing/2014/chart" uri="{C3380CC4-5D6E-409C-BE32-E72D297353CC}">
              <c16:uniqueId val="{00000007-8B69-4EA8-834D-71A1DD68A572}"/>
            </c:ext>
          </c:extLst>
        </c:ser>
        <c:ser>
          <c:idx val="12"/>
          <c:order val="8"/>
          <c:tx>
            <c:strRef>
              <c:f>Sheet1!$M$2</c:f>
              <c:strCache>
                <c:ptCount val="1"/>
                <c:pt idx="0">
                  <c:v>Hamby Creek WWTP</c:v>
                </c:pt>
              </c:strCache>
            </c:strRef>
          </c:tx>
          <c:spPr>
            <a:solidFill>
              <a:schemeClr val="accent1">
                <a:lumMod val="80000"/>
                <a:lumOff val="2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Sheet1!$M$3:$M$30</c:f>
              <c:numCache>
                <c:formatCode>General</c:formatCode>
                <c:ptCount val="28"/>
                <c:pt idx="0">
                  <c:v>148123</c:v>
                </c:pt>
                <c:pt idx="1">
                  <c:v>172013</c:v>
                </c:pt>
                <c:pt idx="2">
                  <c:v>194373</c:v>
                </c:pt>
                <c:pt idx="3">
                  <c:v>179662</c:v>
                </c:pt>
                <c:pt idx="4">
                  <c:v>153506</c:v>
                </c:pt>
                <c:pt idx="5">
                  <c:v>186426</c:v>
                </c:pt>
                <c:pt idx="6">
                  <c:v>173398</c:v>
                </c:pt>
                <c:pt idx="7">
                  <c:v>158958</c:v>
                </c:pt>
                <c:pt idx="8">
                  <c:v>157964</c:v>
                </c:pt>
                <c:pt idx="9">
                  <c:v>153067</c:v>
                </c:pt>
                <c:pt idx="10">
                  <c:v>131830</c:v>
                </c:pt>
                <c:pt idx="11">
                  <c:v>138137</c:v>
                </c:pt>
                <c:pt idx="12">
                  <c:v>126294</c:v>
                </c:pt>
                <c:pt idx="13">
                  <c:v>163621</c:v>
                </c:pt>
                <c:pt idx="14">
                  <c:v>70185</c:v>
                </c:pt>
                <c:pt idx="15">
                  <c:v>33115</c:v>
                </c:pt>
                <c:pt idx="16">
                  <c:v>15413</c:v>
                </c:pt>
                <c:pt idx="17">
                  <c:v>24228</c:v>
                </c:pt>
                <c:pt idx="18">
                  <c:v>15802</c:v>
                </c:pt>
                <c:pt idx="19">
                  <c:v>14238</c:v>
                </c:pt>
                <c:pt idx="20">
                  <c:v>23003</c:v>
                </c:pt>
                <c:pt idx="21">
                  <c:v>21002</c:v>
                </c:pt>
              </c:numCache>
            </c:numRef>
          </c:val>
          <c:extLst>
            <c:ext xmlns:c16="http://schemas.microsoft.com/office/drawing/2014/chart" uri="{C3380CC4-5D6E-409C-BE32-E72D297353CC}">
              <c16:uniqueId val="{00000008-8B69-4EA8-834D-71A1DD68A572}"/>
            </c:ext>
          </c:extLst>
        </c:ser>
        <c:ser>
          <c:idx val="11"/>
          <c:order val="9"/>
          <c:tx>
            <c:strRef>
              <c:f>Sheet1!$L$2</c:f>
              <c:strCache>
                <c:ptCount val="1"/>
                <c:pt idx="0">
                  <c:v>Lexington Regional WWTP</c:v>
                </c:pt>
              </c:strCache>
            </c:strRef>
          </c:tx>
          <c:spPr>
            <a:solidFill>
              <a:schemeClr val="accent6">
                <a:lumMod val="6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Sheet1!$L$3:$L$30</c:f>
              <c:numCache>
                <c:formatCode>General</c:formatCode>
                <c:ptCount val="28"/>
                <c:pt idx="0">
                  <c:v>192590</c:v>
                </c:pt>
                <c:pt idx="1">
                  <c:v>135527</c:v>
                </c:pt>
                <c:pt idx="2">
                  <c:v>138472</c:v>
                </c:pt>
                <c:pt idx="3">
                  <c:v>165874</c:v>
                </c:pt>
                <c:pt idx="4">
                  <c:v>40151</c:v>
                </c:pt>
                <c:pt idx="5">
                  <c:v>29577</c:v>
                </c:pt>
                <c:pt idx="6">
                  <c:v>45989</c:v>
                </c:pt>
                <c:pt idx="7">
                  <c:v>49626</c:v>
                </c:pt>
                <c:pt idx="8">
                  <c:v>82510</c:v>
                </c:pt>
                <c:pt idx="9">
                  <c:v>126466</c:v>
                </c:pt>
                <c:pt idx="10">
                  <c:v>105948</c:v>
                </c:pt>
                <c:pt idx="11">
                  <c:v>35209</c:v>
                </c:pt>
                <c:pt idx="12">
                  <c:v>28683</c:v>
                </c:pt>
                <c:pt idx="13">
                  <c:v>24789</c:v>
                </c:pt>
                <c:pt idx="14">
                  <c:v>28746</c:v>
                </c:pt>
                <c:pt idx="15">
                  <c:v>44661</c:v>
                </c:pt>
                <c:pt idx="16">
                  <c:v>74142</c:v>
                </c:pt>
                <c:pt idx="17">
                  <c:v>54892</c:v>
                </c:pt>
                <c:pt idx="18">
                  <c:v>30044</c:v>
                </c:pt>
                <c:pt idx="19">
                  <c:v>43182</c:v>
                </c:pt>
                <c:pt idx="20">
                  <c:v>38246</c:v>
                </c:pt>
                <c:pt idx="21">
                  <c:v>38980</c:v>
                </c:pt>
                <c:pt idx="22">
                  <c:v>55180</c:v>
                </c:pt>
                <c:pt idx="23">
                  <c:v>48397</c:v>
                </c:pt>
                <c:pt idx="24">
                  <c:v>50980</c:v>
                </c:pt>
                <c:pt idx="25">
                  <c:v>45763</c:v>
                </c:pt>
                <c:pt idx="26">
                  <c:v>49312</c:v>
                </c:pt>
                <c:pt idx="27">
                  <c:v>22483</c:v>
                </c:pt>
              </c:numCache>
            </c:numRef>
          </c:val>
          <c:extLst>
            <c:ext xmlns:c16="http://schemas.microsoft.com/office/drawing/2014/chart" uri="{C3380CC4-5D6E-409C-BE32-E72D297353CC}">
              <c16:uniqueId val="{00000009-8B69-4EA8-834D-71A1DD68A572}"/>
            </c:ext>
          </c:extLst>
        </c:ser>
        <c:ser>
          <c:idx val="9"/>
          <c:order val="10"/>
          <c:tx>
            <c:strRef>
              <c:f>Sheet1!$J$2</c:f>
              <c:strCache>
                <c:ptCount val="1"/>
                <c:pt idx="0">
                  <c:v>Third Creek WWTP</c:v>
                </c:pt>
              </c:strCache>
            </c:strRef>
          </c:tx>
          <c:spPr>
            <a:solidFill>
              <a:schemeClr val="accent4">
                <a:lumMod val="6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Sheet1!$J$3:$J$30</c:f>
              <c:numCache>
                <c:formatCode>General</c:formatCode>
                <c:ptCount val="28"/>
                <c:pt idx="0">
                  <c:v>41392</c:v>
                </c:pt>
                <c:pt idx="1">
                  <c:v>42675</c:v>
                </c:pt>
                <c:pt idx="2">
                  <c:v>42192</c:v>
                </c:pt>
                <c:pt idx="3">
                  <c:v>46987</c:v>
                </c:pt>
                <c:pt idx="4">
                  <c:v>45343</c:v>
                </c:pt>
                <c:pt idx="5">
                  <c:v>46714</c:v>
                </c:pt>
                <c:pt idx="6">
                  <c:v>55182</c:v>
                </c:pt>
                <c:pt idx="7">
                  <c:v>86833</c:v>
                </c:pt>
                <c:pt idx="8">
                  <c:v>80194</c:v>
                </c:pt>
                <c:pt idx="9">
                  <c:v>68548</c:v>
                </c:pt>
                <c:pt idx="10">
                  <c:v>83126</c:v>
                </c:pt>
                <c:pt idx="11">
                  <c:v>68329</c:v>
                </c:pt>
                <c:pt idx="12">
                  <c:v>79536</c:v>
                </c:pt>
                <c:pt idx="13">
                  <c:v>73504</c:v>
                </c:pt>
                <c:pt idx="14">
                  <c:v>69093</c:v>
                </c:pt>
                <c:pt idx="15">
                  <c:v>69186</c:v>
                </c:pt>
                <c:pt idx="16">
                  <c:v>73015</c:v>
                </c:pt>
                <c:pt idx="17">
                  <c:v>49709</c:v>
                </c:pt>
                <c:pt idx="18">
                  <c:v>25244</c:v>
                </c:pt>
                <c:pt idx="19">
                  <c:v>30242</c:v>
                </c:pt>
                <c:pt idx="20">
                  <c:v>37013</c:v>
                </c:pt>
                <c:pt idx="21">
                  <c:v>25372</c:v>
                </c:pt>
                <c:pt idx="22">
                  <c:v>15964</c:v>
                </c:pt>
                <c:pt idx="23">
                  <c:v>17408</c:v>
                </c:pt>
                <c:pt idx="24">
                  <c:v>17434</c:v>
                </c:pt>
                <c:pt idx="25">
                  <c:v>15934</c:v>
                </c:pt>
                <c:pt idx="26">
                  <c:v>22147</c:v>
                </c:pt>
                <c:pt idx="27">
                  <c:v>12749</c:v>
                </c:pt>
              </c:numCache>
            </c:numRef>
          </c:val>
          <c:extLst>
            <c:ext xmlns:c16="http://schemas.microsoft.com/office/drawing/2014/chart" uri="{C3380CC4-5D6E-409C-BE32-E72D297353CC}">
              <c16:uniqueId val="{0000000A-8B69-4EA8-834D-71A1DD68A572}"/>
            </c:ext>
          </c:extLst>
        </c:ser>
        <c:ser>
          <c:idx val="8"/>
          <c:order val="11"/>
          <c:tx>
            <c:strRef>
              <c:f>Sheet1!$I$2</c:f>
              <c:strCache>
                <c:ptCount val="1"/>
                <c:pt idx="0">
                  <c:v>Fourth Creek WWTP</c:v>
                </c:pt>
              </c:strCache>
            </c:strRef>
          </c:tx>
          <c:spPr>
            <a:solidFill>
              <a:schemeClr val="accent3">
                <a:lumMod val="6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Sheet1!$I$3:$I$30</c:f>
              <c:numCache>
                <c:formatCode>General</c:formatCode>
                <c:ptCount val="28"/>
                <c:pt idx="0">
                  <c:v>90138</c:v>
                </c:pt>
                <c:pt idx="1">
                  <c:v>68365</c:v>
                </c:pt>
                <c:pt idx="2">
                  <c:v>59617</c:v>
                </c:pt>
                <c:pt idx="3">
                  <c:v>74516</c:v>
                </c:pt>
                <c:pt idx="4">
                  <c:v>100734</c:v>
                </c:pt>
                <c:pt idx="5">
                  <c:v>128390</c:v>
                </c:pt>
                <c:pt idx="6">
                  <c:v>66958</c:v>
                </c:pt>
                <c:pt idx="7">
                  <c:v>45429</c:v>
                </c:pt>
                <c:pt idx="8">
                  <c:v>74680</c:v>
                </c:pt>
                <c:pt idx="9">
                  <c:v>76865</c:v>
                </c:pt>
                <c:pt idx="10">
                  <c:v>50369</c:v>
                </c:pt>
                <c:pt idx="11">
                  <c:v>56749</c:v>
                </c:pt>
                <c:pt idx="12">
                  <c:v>52349</c:v>
                </c:pt>
                <c:pt idx="13">
                  <c:v>69784</c:v>
                </c:pt>
                <c:pt idx="14">
                  <c:v>79245</c:v>
                </c:pt>
                <c:pt idx="15">
                  <c:v>66431</c:v>
                </c:pt>
                <c:pt idx="16">
                  <c:v>91998</c:v>
                </c:pt>
                <c:pt idx="17">
                  <c:v>70916</c:v>
                </c:pt>
                <c:pt idx="18">
                  <c:v>50273</c:v>
                </c:pt>
                <c:pt idx="19">
                  <c:v>49353</c:v>
                </c:pt>
                <c:pt idx="20">
                  <c:v>61691</c:v>
                </c:pt>
                <c:pt idx="21">
                  <c:v>47174</c:v>
                </c:pt>
                <c:pt idx="22">
                  <c:v>44172</c:v>
                </c:pt>
                <c:pt idx="23">
                  <c:v>40479</c:v>
                </c:pt>
                <c:pt idx="24">
                  <c:v>49474</c:v>
                </c:pt>
                <c:pt idx="25">
                  <c:v>51542</c:v>
                </c:pt>
                <c:pt idx="26">
                  <c:v>50004</c:v>
                </c:pt>
                <c:pt idx="27">
                  <c:v>45131</c:v>
                </c:pt>
              </c:numCache>
            </c:numRef>
          </c:val>
          <c:extLst>
            <c:ext xmlns:c16="http://schemas.microsoft.com/office/drawing/2014/chart" uri="{C3380CC4-5D6E-409C-BE32-E72D297353CC}">
              <c16:uniqueId val="{0000000B-8B69-4EA8-834D-71A1DD68A572}"/>
            </c:ext>
          </c:extLst>
        </c:ser>
        <c:ser>
          <c:idx val="7"/>
          <c:order val="12"/>
          <c:tx>
            <c:strRef>
              <c:f>Sheet1!$H$2</c:f>
              <c:strCache>
                <c:ptCount val="1"/>
                <c:pt idx="0">
                  <c:v>Dobson Plant</c:v>
                </c:pt>
              </c:strCache>
            </c:strRef>
          </c:tx>
          <c:spPr>
            <a:solidFill>
              <a:schemeClr val="accent2">
                <a:lumMod val="6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Sheet1!$H$3:$H$30</c:f>
              <c:numCache>
                <c:formatCode>General</c:formatCode>
                <c:ptCount val="28"/>
                <c:pt idx="1">
                  <c:v>37376</c:v>
                </c:pt>
                <c:pt idx="3">
                  <c:v>17331</c:v>
                </c:pt>
                <c:pt idx="4">
                  <c:v>20667</c:v>
                </c:pt>
                <c:pt idx="5">
                  <c:v>44537</c:v>
                </c:pt>
                <c:pt idx="6">
                  <c:v>107506</c:v>
                </c:pt>
                <c:pt idx="7">
                  <c:v>116225</c:v>
                </c:pt>
                <c:pt idx="8">
                  <c:v>44466</c:v>
                </c:pt>
                <c:pt idx="9">
                  <c:v>106201</c:v>
                </c:pt>
                <c:pt idx="10">
                  <c:v>81600</c:v>
                </c:pt>
                <c:pt idx="11">
                  <c:v>95502</c:v>
                </c:pt>
                <c:pt idx="12">
                  <c:v>104032</c:v>
                </c:pt>
                <c:pt idx="13">
                  <c:v>94682</c:v>
                </c:pt>
                <c:pt idx="14">
                  <c:v>50355</c:v>
                </c:pt>
                <c:pt idx="15">
                  <c:v>61766</c:v>
                </c:pt>
                <c:pt idx="16">
                  <c:v>94950</c:v>
                </c:pt>
                <c:pt idx="17">
                  <c:v>110447</c:v>
                </c:pt>
                <c:pt idx="18">
                  <c:v>73372</c:v>
                </c:pt>
                <c:pt idx="19">
                  <c:v>92580</c:v>
                </c:pt>
                <c:pt idx="20">
                  <c:v>99179</c:v>
                </c:pt>
                <c:pt idx="21">
                  <c:v>105469</c:v>
                </c:pt>
                <c:pt idx="22">
                  <c:v>69818</c:v>
                </c:pt>
                <c:pt idx="23">
                  <c:v>69062</c:v>
                </c:pt>
                <c:pt idx="24">
                  <c:v>49064</c:v>
                </c:pt>
                <c:pt idx="25">
                  <c:v>59697</c:v>
                </c:pt>
                <c:pt idx="26">
                  <c:v>48075</c:v>
                </c:pt>
                <c:pt idx="27">
                  <c:v>52531</c:v>
                </c:pt>
              </c:numCache>
            </c:numRef>
          </c:val>
          <c:extLst>
            <c:ext xmlns:c16="http://schemas.microsoft.com/office/drawing/2014/chart" uri="{C3380CC4-5D6E-409C-BE32-E72D297353CC}">
              <c16:uniqueId val="{0000000C-8B69-4EA8-834D-71A1DD68A572}"/>
            </c:ext>
          </c:extLst>
        </c:ser>
        <c:ser>
          <c:idx val="6"/>
          <c:order val="13"/>
          <c:tx>
            <c:strRef>
              <c:f>Sheet1!$G$2</c:f>
              <c:strCache>
                <c:ptCount val="1"/>
                <c:pt idx="0">
                  <c:v>Mount Airy WWTP</c:v>
                </c:pt>
              </c:strCache>
            </c:strRef>
          </c:tx>
          <c:spPr>
            <a:solidFill>
              <a:schemeClr val="accent1">
                <a:lumMod val="6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Sheet1!$G$3:$G$30</c:f>
              <c:numCache>
                <c:formatCode>General</c:formatCode>
                <c:ptCount val="28"/>
                <c:pt idx="0">
                  <c:v>139064</c:v>
                </c:pt>
                <c:pt idx="1">
                  <c:v>135780</c:v>
                </c:pt>
                <c:pt idx="2">
                  <c:v>212909</c:v>
                </c:pt>
                <c:pt idx="3">
                  <c:v>147250</c:v>
                </c:pt>
                <c:pt idx="4">
                  <c:v>203566</c:v>
                </c:pt>
                <c:pt idx="5">
                  <c:v>155908</c:v>
                </c:pt>
                <c:pt idx="6">
                  <c:v>166664</c:v>
                </c:pt>
                <c:pt idx="7">
                  <c:v>162780</c:v>
                </c:pt>
                <c:pt idx="8">
                  <c:v>73395</c:v>
                </c:pt>
                <c:pt idx="9">
                  <c:v>78418</c:v>
                </c:pt>
                <c:pt idx="10">
                  <c:v>54170</c:v>
                </c:pt>
                <c:pt idx="11">
                  <c:v>58522</c:v>
                </c:pt>
                <c:pt idx="12">
                  <c:v>79547</c:v>
                </c:pt>
                <c:pt idx="13">
                  <c:v>66824</c:v>
                </c:pt>
                <c:pt idx="14">
                  <c:v>49029</c:v>
                </c:pt>
                <c:pt idx="15">
                  <c:v>73854</c:v>
                </c:pt>
                <c:pt idx="16">
                  <c:v>87058</c:v>
                </c:pt>
                <c:pt idx="17">
                  <c:v>95035</c:v>
                </c:pt>
                <c:pt idx="18">
                  <c:v>68954</c:v>
                </c:pt>
                <c:pt idx="19">
                  <c:v>35997</c:v>
                </c:pt>
                <c:pt idx="20">
                  <c:v>46962</c:v>
                </c:pt>
                <c:pt idx="21">
                  <c:v>45634</c:v>
                </c:pt>
                <c:pt idx="22">
                  <c:v>51456</c:v>
                </c:pt>
                <c:pt idx="23">
                  <c:v>51906</c:v>
                </c:pt>
                <c:pt idx="24">
                  <c:v>55345</c:v>
                </c:pt>
                <c:pt idx="25">
                  <c:v>64039</c:v>
                </c:pt>
                <c:pt idx="26">
                  <c:v>62592</c:v>
                </c:pt>
                <c:pt idx="27">
                  <c:v>74342</c:v>
                </c:pt>
              </c:numCache>
            </c:numRef>
          </c:val>
          <c:extLst>
            <c:ext xmlns:c16="http://schemas.microsoft.com/office/drawing/2014/chart" uri="{C3380CC4-5D6E-409C-BE32-E72D297353CC}">
              <c16:uniqueId val="{0000000D-8B69-4EA8-834D-71A1DD68A572}"/>
            </c:ext>
          </c:extLst>
        </c:ser>
        <c:ser>
          <c:idx val="10"/>
          <c:order val="14"/>
          <c:tx>
            <c:strRef>
              <c:f>Sheet1!$K$2</c:f>
              <c:strCache>
                <c:ptCount val="1"/>
                <c:pt idx="0">
                  <c:v>Westside WWTP</c:v>
                </c:pt>
              </c:strCache>
            </c:strRef>
          </c:tx>
          <c:spPr>
            <a:solidFill>
              <a:schemeClr val="accent5">
                <a:lumMod val="60000"/>
              </a:schemeClr>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Sheet1!$K$3:$K$30</c:f>
              <c:numCache>
                <c:formatCode>General</c:formatCode>
                <c:ptCount val="28"/>
                <c:pt idx="0">
                  <c:v>95678</c:v>
                </c:pt>
                <c:pt idx="1">
                  <c:v>170940</c:v>
                </c:pt>
                <c:pt idx="2">
                  <c:v>219047</c:v>
                </c:pt>
                <c:pt idx="3">
                  <c:v>129196</c:v>
                </c:pt>
                <c:pt idx="4">
                  <c:v>127269</c:v>
                </c:pt>
                <c:pt idx="5">
                  <c:v>123742</c:v>
                </c:pt>
                <c:pt idx="6">
                  <c:v>123330</c:v>
                </c:pt>
                <c:pt idx="7">
                  <c:v>133879</c:v>
                </c:pt>
                <c:pt idx="8">
                  <c:v>145734</c:v>
                </c:pt>
                <c:pt idx="9">
                  <c:v>153280</c:v>
                </c:pt>
                <c:pt idx="10">
                  <c:v>157138</c:v>
                </c:pt>
                <c:pt idx="11">
                  <c:v>165541</c:v>
                </c:pt>
                <c:pt idx="12">
                  <c:v>163594</c:v>
                </c:pt>
                <c:pt idx="13">
                  <c:v>168403</c:v>
                </c:pt>
                <c:pt idx="14">
                  <c:v>154120</c:v>
                </c:pt>
                <c:pt idx="15">
                  <c:v>153986</c:v>
                </c:pt>
                <c:pt idx="16">
                  <c:v>147981</c:v>
                </c:pt>
                <c:pt idx="17">
                  <c:v>166236</c:v>
                </c:pt>
                <c:pt idx="18">
                  <c:v>152257</c:v>
                </c:pt>
                <c:pt idx="19">
                  <c:v>127311</c:v>
                </c:pt>
                <c:pt idx="20">
                  <c:v>135443</c:v>
                </c:pt>
                <c:pt idx="21">
                  <c:v>110502</c:v>
                </c:pt>
                <c:pt idx="22">
                  <c:v>122478</c:v>
                </c:pt>
                <c:pt idx="23">
                  <c:v>155142</c:v>
                </c:pt>
                <c:pt idx="24">
                  <c:v>47505</c:v>
                </c:pt>
                <c:pt idx="25">
                  <c:v>27534</c:v>
                </c:pt>
                <c:pt idx="26">
                  <c:v>39351</c:v>
                </c:pt>
                <c:pt idx="27">
                  <c:v>40871</c:v>
                </c:pt>
              </c:numCache>
            </c:numRef>
          </c:val>
          <c:extLst>
            <c:ext xmlns:c16="http://schemas.microsoft.com/office/drawing/2014/chart" uri="{C3380CC4-5D6E-409C-BE32-E72D297353CC}">
              <c16:uniqueId val="{0000000E-8B69-4EA8-834D-71A1DD68A572}"/>
            </c:ext>
          </c:extLst>
        </c:ser>
        <c:ser>
          <c:idx val="5"/>
          <c:order val="15"/>
          <c:tx>
            <c:strRef>
              <c:f>Sheet1!$F$2</c:f>
              <c:strCache>
                <c:ptCount val="1"/>
                <c:pt idx="0">
                  <c:v>Rocky River WWTP</c:v>
                </c:pt>
              </c:strCache>
            </c:strRef>
          </c:tx>
          <c:spPr>
            <a:solidFill>
              <a:schemeClr val="accent6"/>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Sheet1!$F$3:$F$30</c:f>
              <c:numCache>
                <c:formatCode>General</c:formatCode>
                <c:ptCount val="28"/>
                <c:pt idx="0">
                  <c:v>69709</c:v>
                </c:pt>
                <c:pt idx="1">
                  <c:v>93778</c:v>
                </c:pt>
                <c:pt idx="2">
                  <c:v>151332</c:v>
                </c:pt>
                <c:pt idx="3">
                  <c:v>170862</c:v>
                </c:pt>
                <c:pt idx="4">
                  <c:v>158349</c:v>
                </c:pt>
                <c:pt idx="5">
                  <c:v>88706</c:v>
                </c:pt>
                <c:pt idx="6">
                  <c:v>123905</c:v>
                </c:pt>
                <c:pt idx="7">
                  <c:v>152108</c:v>
                </c:pt>
                <c:pt idx="8">
                  <c:v>140424</c:v>
                </c:pt>
                <c:pt idx="9">
                  <c:v>117611</c:v>
                </c:pt>
                <c:pt idx="10">
                  <c:v>169710</c:v>
                </c:pt>
                <c:pt idx="11">
                  <c:v>137364</c:v>
                </c:pt>
                <c:pt idx="12">
                  <c:v>160035</c:v>
                </c:pt>
                <c:pt idx="13">
                  <c:v>206185</c:v>
                </c:pt>
                <c:pt idx="14">
                  <c:v>126995</c:v>
                </c:pt>
                <c:pt idx="15">
                  <c:v>140099</c:v>
                </c:pt>
                <c:pt idx="16">
                  <c:v>138663</c:v>
                </c:pt>
                <c:pt idx="17">
                  <c:v>209451</c:v>
                </c:pt>
                <c:pt idx="18">
                  <c:v>211671</c:v>
                </c:pt>
                <c:pt idx="19">
                  <c:v>194347</c:v>
                </c:pt>
                <c:pt idx="20">
                  <c:v>239495</c:v>
                </c:pt>
                <c:pt idx="21">
                  <c:v>268723</c:v>
                </c:pt>
                <c:pt idx="22">
                  <c:v>211754</c:v>
                </c:pt>
                <c:pt idx="23">
                  <c:v>297102</c:v>
                </c:pt>
                <c:pt idx="24">
                  <c:v>300425</c:v>
                </c:pt>
                <c:pt idx="25">
                  <c:v>263226</c:v>
                </c:pt>
                <c:pt idx="26">
                  <c:v>272392</c:v>
                </c:pt>
                <c:pt idx="27">
                  <c:v>340259</c:v>
                </c:pt>
              </c:numCache>
            </c:numRef>
          </c:val>
          <c:extLst>
            <c:ext xmlns:c16="http://schemas.microsoft.com/office/drawing/2014/chart" uri="{C3380CC4-5D6E-409C-BE32-E72D297353CC}">
              <c16:uniqueId val="{0000000F-8B69-4EA8-834D-71A1DD68A572}"/>
            </c:ext>
          </c:extLst>
        </c:ser>
        <c:ser>
          <c:idx val="3"/>
          <c:order val="16"/>
          <c:tx>
            <c:strRef>
              <c:f>Sheet1!$D$2</c:f>
              <c:strCache>
                <c:ptCount val="1"/>
                <c:pt idx="0">
                  <c:v>Cub Creek WWTP</c:v>
                </c:pt>
              </c:strCache>
            </c:strRef>
          </c:tx>
          <c:spPr>
            <a:solidFill>
              <a:schemeClr val="accent4"/>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Sheet1!$D$3:$D$30</c:f>
              <c:numCache>
                <c:formatCode>General</c:formatCode>
                <c:ptCount val="28"/>
                <c:pt idx="0">
                  <c:v>295522</c:v>
                </c:pt>
                <c:pt idx="1">
                  <c:v>208765</c:v>
                </c:pt>
                <c:pt idx="2">
                  <c:v>184309</c:v>
                </c:pt>
                <c:pt idx="3">
                  <c:v>197333</c:v>
                </c:pt>
                <c:pt idx="4">
                  <c:v>277605</c:v>
                </c:pt>
                <c:pt idx="5">
                  <c:v>179825</c:v>
                </c:pt>
                <c:pt idx="6">
                  <c:v>201377</c:v>
                </c:pt>
                <c:pt idx="7">
                  <c:v>261522</c:v>
                </c:pt>
                <c:pt idx="8">
                  <c:v>294574</c:v>
                </c:pt>
                <c:pt idx="9">
                  <c:v>268777</c:v>
                </c:pt>
                <c:pt idx="10">
                  <c:v>194635</c:v>
                </c:pt>
                <c:pt idx="11">
                  <c:v>281628</c:v>
                </c:pt>
                <c:pt idx="12">
                  <c:v>322219</c:v>
                </c:pt>
                <c:pt idx="13">
                  <c:v>306262</c:v>
                </c:pt>
                <c:pt idx="14">
                  <c:v>261492</c:v>
                </c:pt>
                <c:pt idx="15">
                  <c:v>217538</c:v>
                </c:pt>
                <c:pt idx="16">
                  <c:v>299590</c:v>
                </c:pt>
                <c:pt idx="17">
                  <c:v>380582</c:v>
                </c:pt>
                <c:pt idx="18">
                  <c:v>311463</c:v>
                </c:pt>
                <c:pt idx="19">
                  <c:v>311269</c:v>
                </c:pt>
                <c:pt idx="20">
                  <c:v>257403</c:v>
                </c:pt>
                <c:pt idx="21">
                  <c:v>292399</c:v>
                </c:pt>
                <c:pt idx="22">
                  <c:v>256774</c:v>
                </c:pt>
                <c:pt idx="23">
                  <c:v>249592</c:v>
                </c:pt>
                <c:pt idx="24">
                  <c:v>187199</c:v>
                </c:pt>
                <c:pt idx="25">
                  <c:v>186253</c:v>
                </c:pt>
                <c:pt idx="26">
                  <c:v>144979</c:v>
                </c:pt>
                <c:pt idx="27">
                  <c:v>182693</c:v>
                </c:pt>
              </c:numCache>
            </c:numRef>
          </c:val>
          <c:extLst>
            <c:ext xmlns:c16="http://schemas.microsoft.com/office/drawing/2014/chart" uri="{C3380CC4-5D6E-409C-BE32-E72D297353CC}">
              <c16:uniqueId val="{00000010-8B69-4EA8-834D-71A1DD68A572}"/>
            </c:ext>
          </c:extLst>
        </c:ser>
        <c:ser>
          <c:idx val="4"/>
          <c:order val="17"/>
          <c:tx>
            <c:strRef>
              <c:f>Sheet1!$E$2</c:f>
              <c:strCache>
                <c:ptCount val="1"/>
                <c:pt idx="0">
                  <c:v>City of Salisbury WWTP</c:v>
                </c:pt>
              </c:strCache>
            </c:strRef>
          </c:tx>
          <c:spPr>
            <a:solidFill>
              <a:schemeClr val="accent5"/>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Sheet1!$E$3:$E$30</c:f>
              <c:numCache>
                <c:formatCode>General</c:formatCode>
                <c:ptCount val="28"/>
                <c:pt idx="0">
                  <c:v>211146</c:v>
                </c:pt>
                <c:pt idx="1">
                  <c:v>185411</c:v>
                </c:pt>
                <c:pt idx="2">
                  <c:v>113316</c:v>
                </c:pt>
                <c:pt idx="3">
                  <c:v>106739</c:v>
                </c:pt>
                <c:pt idx="4">
                  <c:v>108728</c:v>
                </c:pt>
                <c:pt idx="5">
                  <c:v>157706</c:v>
                </c:pt>
                <c:pt idx="6">
                  <c:v>170249</c:v>
                </c:pt>
                <c:pt idx="7">
                  <c:v>243114</c:v>
                </c:pt>
                <c:pt idx="8">
                  <c:v>273170</c:v>
                </c:pt>
                <c:pt idx="9">
                  <c:v>395818</c:v>
                </c:pt>
                <c:pt idx="10">
                  <c:v>414922</c:v>
                </c:pt>
                <c:pt idx="11">
                  <c:v>448592</c:v>
                </c:pt>
                <c:pt idx="12">
                  <c:v>481395</c:v>
                </c:pt>
                <c:pt idx="13">
                  <c:v>446303</c:v>
                </c:pt>
                <c:pt idx="14">
                  <c:v>471705</c:v>
                </c:pt>
                <c:pt idx="15">
                  <c:v>495141</c:v>
                </c:pt>
                <c:pt idx="16">
                  <c:v>408825</c:v>
                </c:pt>
                <c:pt idx="17">
                  <c:v>390614</c:v>
                </c:pt>
                <c:pt idx="18">
                  <c:v>364317</c:v>
                </c:pt>
                <c:pt idx="19">
                  <c:v>370335</c:v>
                </c:pt>
                <c:pt idx="20">
                  <c:v>330188</c:v>
                </c:pt>
                <c:pt idx="21">
                  <c:v>345801</c:v>
                </c:pt>
                <c:pt idx="22">
                  <c:v>419519</c:v>
                </c:pt>
                <c:pt idx="23">
                  <c:v>391683</c:v>
                </c:pt>
                <c:pt idx="24">
                  <c:v>336369</c:v>
                </c:pt>
                <c:pt idx="25">
                  <c:v>271061</c:v>
                </c:pt>
                <c:pt idx="26">
                  <c:v>278272</c:v>
                </c:pt>
                <c:pt idx="27">
                  <c:v>209981</c:v>
                </c:pt>
              </c:numCache>
            </c:numRef>
          </c:val>
          <c:extLst>
            <c:ext xmlns:c16="http://schemas.microsoft.com/office/drawing/2014/chart" uri="{C3380CC4-5D6E-409C-BE32-E72D297353CC}">
              <c16:uniqueId val="{00000011-8B69-4EA8-834D-71A1DD68A572}"/>
            </c:ext>
          </c:extLst>
        </c:ser>
        <c:ser>
          <c:idx val="1"/>
          <c:order val="18"/>
          <c:tx>
            <c:strRef>
              <c:f>Sheet1!$B$2</c:f>
              <c:strCache>
                <c:ptCount val="1"/>
                <c:pt idx="0">
                  <c:v>Archie Elledge WWTP</c:v>
                </c:pt>
              </c:strCache>
            </c:strRef>
          </c:tx>
          <c:spPr>
            <a:solidFill>
              <a:schemeClr val="accent2"/>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Sheet1!$B$3:$B$30</c:f>
              <c:numCache>
                <c:formatCode>General</c:formatCode>
                <c:ptCount val="28"/>
                <c:pt idx="0">
                  <c:v>779320</c:v>
                </c:pt>
                <c:pt idx="1">
                  <c:v>787910</c:v>
                </c:pt>
                <c:pt idx="2">
                  <c:v>569206</c:v>
                </c:pt>
                <c:pt idx="3">
                  <c:v>531133</c:v>
                </c:pt>
                <c:pt idx="4">
                  <c:v>654080</c:v>
                </c:pt>
                <c:pt idx="5">
                  <c:v>657357</c:v>
                </c:pt>
                <c:pt idx="6">
                  <c:v>600179</c:v>
                </c:pt>
                <c:pt idx="7">
                  <c:v>637825</c:v>
                </c:pt>
                <c:pt idx="8">
                  <c:v>690285</c:v>
                </c:pt>
                <c:pt idx="9">
                  <c:v>791763</c:v>
                </c:pt>
                <c:pt idx="10">
                  <c:v>740719</c:v>
                </c:pt>
                <c:pt idx="11">
                  <c:v>660349</c:v>
                </c:pt>
                <c:pt idx="12">
                  <c:v>616274</c:v>
                </c:pt>
                <c:pt idx="13">
                  <c:v>606538</c:v>
                </c:pt>
                <c:pt idx="14">
                  <c:v>753067</c:v>
                </c:pt>
                <c:pt idx="15">
                  <c:v>784652</c:v>
                </c:pt>
                <c:pt idx="16">
                  <c:v>831378</c:v>
                </c:pt>
                <c:pt idx="17">
                  <c:v>815877</c:v>
                </c:pt>
                <c:pt idx="18">
                  <c:v>683589</c:v>
                </c:pt>
                <c:pt idx="19">
                  <c:v>732991</c:v>
                </c:pt>
                <c:pt idx="20">
                  <c:v>809177</c:v>
                </c:pt>
                <c:pt idx="21">
                  <c:v>745013</c:v>
                </c:pt>
                <c:pt idx="22">
                  <c:v>816979</c:v>
                </c:pt>
                <c:pt idx="23">
                  <c:v>743501</c:v>
                </c:pt>
                <c:pt idx="24">
                  <c:v>856764</c:v>
                </c:pt>
                <c:pt idx="25">
                  <c:v>775632</c:v>
                </c:pt>
                <c:pt idx="26">
                  <c:v>957907</c:v>
                </c:pt>
                <c:pt idx="27">
                  <c:v>1040743</c:v>
                </c:pt>
              </c:numCache>
            </c:numRef>
          </c:val>
          <c:extLst>
            <c:ext xmlns:c16="http://schemas.microsoft.com/office/drawing/2014/chart" uri="{C3380CC4-5D6E-409C-BE32-E72D297353CC}">
              <c16:uniqueId val="{00000012-8B69-4EA8-834D-71A1DD68A572}"/>
            </c:ext>
          </c:extLst>
        </c:ser>
        <c:ser>
          <c:idx val="2"/>
          <c:order val="19"/>
          <c:tx>
            <c:strRef>
              <c:f>Sheet1!$C$2</c:f>
              <c:strCache>
                <c:ptCount val="1"/>
                <c:pt idx="0">
                  <c:v>Muddy Creek WWTP</c:v>
                </c:pt>
              </c:strCache>
            </c:strRef>
          </c:tx>
          <c:spPr>
            <a:solidFill>
              <a:schemeClr val="accent3"/>
            </a:solidFill>
            <a:ln>
              <a:noFill/>
            </a:ln>
            <a:effectLst/>
            <a:sp3d/>
          </c:spPr>
          <c:invertIfNegative val="0"/>
          <c:cat>
            <c:numRef>
              <c:f>Sheet1!$A$3:$A$30</c:f>
              <c:numCache>
                <c:formatCode>General</c:formatCode>
                <c:ptCount val="2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numCache>
            </c:numRef>
          </c:cat>
          <c:val>
            <c:numRef>
              <c:f>Sheet1!$C$3:$C$30</c:f>
              <c:numCache>
                <c:formatCode>General</c:formatCode>
                <c:ptCount val="28"/>
                <c:pt idx="0">
                  <c:v>621897</c:v>
                </c:pt>
                <c:pt idx="1">
                  <c:v>737987</c:v>
                </c:pt>
                <c:pt idx="2">
                  <c:v>513332</c:v>
                </c:pt>
                <c:pt idx="3">
                  <c:v>614178</c:v>
                </c:pt>
                <c:pt idx="4">
                  <c:v>552092</c:v>
                </c:pt>
                <c:pt idx="5">
                  <c:v>569051</c:v>
                </c:pt>
                <c:pt idx="6">
                  <c:v>698039</c:v>
                </c:pt>
                <c:pt idx="7">
                  <c:v>654577</c:v>
                </c:pt>
                <c:pt idx="8">
                  <c:v>730870</c:v>
                </c:pt>
                <c:pt idx="9">
                  <c:v>1001376</c:v>
                </c:pt>
                <c:pt idx="10">
                  <c:v>871192</c:v>
                </c:pt>
                <c:pt idx="11">
                  <c:v>864715</c:v>
                </c:pt>
                <c:pt idx="12">
                  <c:v>988519</c:v>
                </c:pt>
                <c:pt idx="13">
                  <c:v>994647</c:v>
                </c:pt>
                <c:pt idx="14">
                  <c:v>974246</c:v>
                </c:pt>
                <c:pt idx="15">
                  <c:v>1002988</c:v>
                </c:pt>
                <c:pt idx="16">
                  <c:v>1056507</c:v>
                </c:pt>
                <c:pt idx="17">
                  <c:v>1043360</c:v>
                </c:pt>
                <c:pt idx="18">
                  <c:v>1106541</c:v>
                </c:pt>
                <c:pt idx="19">
                  <c:v>1206915</c:v>
                </c:pt>
                <c:pt idx="20">
                  <c:v>1139077</c:v>
                </c:pt>
                <c:pt idx="21">
                  <c:v>1246633</c:v>
                </c:pt>
                <c:pt idx="22">
                  <c:v>1210933</c:v>
                </c:pt>
                <c:pt idx="23">
                  <c:v>1189906</c:v>
                </c:pt>
                <c:pt idx="24">
                  <c:v>1385016</c:v>
                </c:pt>
                <c:pt idx="25">
                  <c:v>1112460</c:v>
                </c:pt>
                <c:pt idx="26">
                  <c:v>1378657</c:v>
                </c:pt>
                <c:pt idx="27">
                  <c:v>1188593</c:v>
                </c:pt>
              </c:numCache>
            </c:numRef>
          </c:val>
          <c:extLst>
            <c:ext xmlns:c16="http://schemas.microsoft.com/office/drawing/2014/chart" uri="{C3380CC4-5D6E-409C-BE32-E72D297353CC}">
              <c16:uniqueId val="{00000013-8B69-4EA8-834D-71A1DD68A572}"/>
            </c:ext>
          </c:extLst>
        </c:ser>
        <c:dLbls>
          <c:showLegendKey val="0"/>
          <c:showVal val="0"/>
          <c:showCatName val="0"/>
          <c:showSerName val="0"/>
          <c:showPercent val="0"/>
          <c:showBubbleSize val="0"/>
        </c:dLbls>
        <c:gapWidth val="150"/>
        <c:shape val="box"/>
        <c:axId val="1101731199"/>
        <c:axId val="1101732031"/>
        <c:axId val="1780814815"/>
      </c:bar3DChart>
      <c:catAx>
        <c:axId val="11017311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1732031"/>
        <c:crosses val="autoZero"/>
        <c:auto val="1"/>
        <c:lblAlgn val="ctr"/>
        <c:lblOffset val="100"/>
        <c:noMultiLvlLbl val="0"/>
      </c:catAx>
      <c:valAx>
        <c:axId val="1101732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1731199"/>
        <c:crosses val="autoZero"/>
        <c:crossBetween val="between"/>
      </c:valAx>
      <c:serAx>
        <c:axId val="1780814815"/>
        <c:scaling>
          <c:orientation val="minMax"/>
        </c:scaling>
        <c:delete val="0"/>
        <c:axPos val="b"/>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1732031"/>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0.82632</cdr:x>
      <cdr:y>0.91348</cdr:y>
    </cdr:from>
    <cdr:to>
      <cdr:x>0.98671</cdr:x>
      <cdr:y>0.9946</cdr:y>
    </cdr:to>
    <cdr:sp macro="" textlink="">
      <cdr:nvSpPr>
        <cdr:cNvPr id="3" name="Rectangle 2">
          <a:extLst xmlns:a="http://schemas.openxmlformats.org/drawingml/2006/main">
            <a:ext uri="{FF2B5EF4-FFF2-40B4-BE49-F238E27FC236}">
              <a16:creationId xmlns:a16="http://schemas.microsoft.com/office/drawing/2014/main" id="{64656DCE-FBA1-C769-60B3-DD852BFDBF4A}"/>
            </a:ext>
          </a:extLst>
        </cdr:cNvPr>
        <cdr:cNvSpPr/>
      </cdr:nvSpPr>
      <cdr:spPr>
        <a:xfrm xmlns:a="http://schemas.openxmlformats.org/drawingml/2006/main">
          <a:off x="4738333" y="3572105"/>
          <a:ext cx="919717" cy="317217"/>
        </a:xfrm>
        <a:prstGeom xmlns:a="http://schemas.openxmlformats.org/drawingml/2006/main" prst="rect">
          <a:avLst/>
        </a:prstGeom>
        <a:noFill xmlns:a="http://schemas.openxmlformats.org/drawingml/2006/main"/>
        <a:ln xmlns:a="http://schemas.openxmlformats.org/drawingml/2006/main" w="2857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0.82244</cdr:x>
      <cdr:y>0.84362</cdr:y>
    </cdr:from>
    <cdr:to>
      <cdr:x>0.95519</cdr:x>
      <cdr:y>0.93667</cdr:y>
    </cdr:to>
    <cdr:sp macro="" textlink="">
      <cdr:nvSpPr>
        <cdr:cNvPr id="4" name="TextBox 3">
          <a:extLst xmlns:a="http://schemas.openxmlformats.org/drawingml/2006/main">
            <a:ext uri="{FF2B5EF4-FFF2-40B4-BE49-F238E27FC236}">
              <a16:creationId xmlns:a16="http://schemas.microsoft.com/office/drawing/2014/main" id="{2B47FF34-80A5-2A2A-B0FF-C8973460220A}"/>
            </a:ext>
          </a:extLst>
        </cdr:cNvPr>
        <cdr:cNvSpPr txBox="1"/>
      </cdr:nvSpPr>
      <cdr:spPr>
        <a:xfrm xmlns:a="http://schemas.openxmlformats.org/drawingml/2006/main">
          <a:off x="4716104" y="3298920"/>
          <a:ext cx="761222" cy="3638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0.1 - 0.5 MGD</a:t>
          </a:r>
        </a:p>
      </cdr:txBody>
    </cdr:sp>
  </cdr:relSizeAnchor>
</c:userShapes>
</file>

<file path=ppt/drawings/drawing2.xml><?xml version="1.0" encoding="utf-8"?>
<c:userShapes xmlns:c="http://schemas.openxmlformats.org/drawingml/2006/chart">
  <cdr:relSizeAnchor xmlns:cdr="http://schemas.openxmlformats.org/drawingml/2006/chartDrawing">
    <cdr:from>
      <cdr:x>0.07081</cdr:x>
      <cdr:y>0.04861</cdr:y>
    </cdr:from>
    <cdr:to>
      <cdr:x>0.23661</cdr:x>
      <cdr:y>0.34491</cdr:y>
    </cdr:to>
    <cdr:sp macro="" textlink="">
      <cdr:nvSpPr>
        <cdr:cNvPr id="2" name="TextBox 1">
          <a:extLst xmlns:a="http://schemas.openxmlformats.org/drawingml/2006/main">
            <a:ext uri="{FF2B5EF4-FFF2-40B4-BE49-F238E27FC236}">
              <a16:creationId xmlns:a16="http://schemas.microsoft.com/office/drawing/2014/main" id="{D86903EB-5678-D04F-DCE0-B05C000F85C4}"/>
            </a:ext>
          </a:extLst>
        </cdr:cNvPr>
        <cdr:cNvSpPr txBox="1"/>
      </cdr:nvSpPr>
      <cdr:spPr>
        <a:xfrm xmlns:a="http://schemas.openxmlformats.org/drawingml/2006/main">
          <a:off x="390525" y="1500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Annual P </a:t>
          </a:r>
        </a:p>
        <a:p xmlns:a="http://schemas.openxmlformats.org/drawingml/2006/main">
          <a:r>
            <a:rPr lang="en-US" sz="1100" b="1" dirty="0"/>
            <a:t>Loading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4/26/2023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April 26, 2023</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4195379" cy="1569660"/>
          </a:xfrm>
          <a:prstGeom prst="rect">
            <a:avLst/>
          </a:prstGeom>
          <a:noFill/>
        </p:spPr>
        <p:txBody>
          <a:bodyPr wrap="none" rtlCol="0">
            <a:spAutoFit/>
          </a:bodyPr>
          <a:lstStyle/>
          <a:p>
            <a:r>
              <a:rPr lang="en-US" sz="3200" b="1" i="1" dirty="0">
                <a:latin typeface="+mj-lt"/>
              </a:rPr>
              <a:t>High Rock Lake</a:t>
            </a:r>
          </a:p>
          <a:p>
            <a:r>
              <a:rPr lang="en-US" sz="3200" b="1" i="1" dirty="0">
                <a:latin typeface="+mj-lt"/>
              </a:rPr>
              <a:t>Nutrient Management </a:t>
            </a:r>
          </a:p>
          <a:p>
            <a:r>
              <a:rPr lang="en-US" sz="3200" b="1" i="1" dirty="0">
                <a:latin typeface="+mj-lt"/>
              </a:rPr>
              <a:t>Steering Committee</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1C47-739A-70EB-73CA-3F745FCE5E47}"/>
              </a:ext>
            </a:extLst>
          </p:cNvPr>
          <p:cNvSpPr>
            <a:spLocks noGrp="1"/>
          </p:cNvSpPr>
          <p:nvPr>
            <p:ph type="title"/>
          </p:nvPr>
        </p:nvSpPr>
        <p:spPr/>
        <p:txBody>
          <a:bodyPr/>
          <a:lstStyle/>
          <a:p>
            <a:r>
              <a:rPr lang="en-US" dirty="0"/>
              <a:t>Septic Systems</a:t>
            </a:r>
          </a:p>
        </p:txBody>
      </p:sp>
      <p:sp>
        <p:nvSpPr>
          <p:cNvPr id="4" name="Slide Number Placeholder 3">
            <a:extLst>
              <a:ext uri="{FF2B5EF4-FFF2-40B4-BE49-F238E27FC236}">
                <a16:creationId xmlns:a16="http://schemas.microsoft.com/office/drawing/2014/main" id="{6147EC03-E3BD-1FCB-2F25-6DB52205A657}"/>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DB563D9F-CDD9-82B4-F44F-A9561FB07546}"/>
              </a:ext>
            </a:extLst>
          </p:cNvPr>
          <p:cNvSpPr>
            <a:spLocks noGrp="1"/>
          </p:cNvSpPr>
          <p:nvPr>
            <p:ph type="subTitle" idx="13"/>
          </p:nvPr>
        </p:nvSpPr>
        <p:spPr/>
        <p:txBody>
          <a:bodyPr/>
          <a:lstStyle/>
          <a:p>
            <a:endParaRPr lang="en-US"/>
          </a:p>
        </p:txBody>
      </p:sp>
      <p:graphicFrame>
        <p:nvGraphicFramePr>
          <p:cNvPr id="6" name="Chart 5">
            <a:extLst>
              <a:ext uri="{FF2B5EF4-FFF2-40B4-BE49-F238E27FC236}">
                <a16:creationId xmlns:a16="http://schemas.microsoft.com/office/drawing/2014/main" id="{E16D518A-A5C0-A0AC-076F-81A84AEFDE71}"/>
              </a:ext>
            </a:extLst>
          </p:cNvPr>
          <p:cNvGraphicFramePr/>
          <p:nvPr>
            <p:extLst>
              <p:ext uri="{D42A27DB-BD31-4B8C-83A1-F6EECF244321}">
                <p14:modId xmlns:p14="http://schemas.microsoft.com/office/powerpoint/2010/main" val="3721963697"/>
              </p:ext>
            </p:extLst>
          </p:nvPr>
        </p:nvGraphicFramePr>
        <p:xfrm>
          <a:off x="152400" y="1333025"/>
          <a:ext cx="5943600" cy="3063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16D518A-A5C0-A0AC-076F-81A84AEFDE71}"/>
              </a:ext>
            </a:extLst>
          </p:cNvPr>
          <p:cNvGraphicFramePr/>
          <p:nvPr>
            <p:extLst>
              <p:ext uri="{D42A27DB-BD31-4B8C-83A1-F6EECF244321}">
                <p14:modId xmlns:p14="http://schemas.microsoft.com/office/powerpoint/2010/main" val="2171550920"/>
              </p:ext>
            </p:extLst>
          </p:nvPr>
        </p:nvGraphicFramePr>
        <p:xfrm>
          <a:off x="5867401" y="1325880"/>
          <a:ext cx="6324599" cy="3063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35A0A6AF-10BC-73D7-49AF-6A82145EF25B}"/>
              </a:ext>
            </a:extLst>
          </p:cNvPr>
          <p:cNvGraphicFramePr>
            <a:graphicFrameLocks noGrp="1"/>
          </p:cNvGraphicFramePr>
          <p:nvPr>
            <p:extLst>
              <p:ext uri="{D42A27DB-BD31-4B8C-83A1-F6EECF244321}">
                <p14:modId xmlns:p14="http://schemas.microsoft.com/office/powerpoint/2010/main" val="1773298943"/>
              </p:ext>
            </p:extLst>
          </p:nvPr>
        </p:nvGraphicFramePr>
        <p:xfrm>
          <a:off x="2847975" y="4510562"/>
          <a:ext cx="5940425" cy="2011680"/>
        </p:xfrm>
        <a:graphic>
          <a:graphicData uri="http://schemas.openxmlformats.org/drawingml/2006/table">
            <a:tbl>
              <a:tblPr firstRow="1" firstCol="1" bandRow="1">
                <a:tableStyleId>{5C22544A-7EE6-4342-B048-85BDC9FD1C3A}</a:tableStyleId>
              </a:tblPr>
              <a:tblGrid>
                <a:gridCol w="2797175">
                  <a:extLst>
                    <a:ext uri="{9D8B030D-6E8A-4147-A177-3AD203B41FA5}">
                      <a16:colId xmlns:a16="http://schemas.microsoft.com/office/drawing/2014/main" val="2272273481"/>
                    </a:ext>
                  </a:extLst>
                </a:gridCol>
                <a:gridCol w="1085850">
                  <a:extLst>
                    <a:ext uri="{9D8B030D-6E8A-4147-A177-3AD203B41FA5}">
                      <a16:colId xmlns:a16="http://schemas.microsoft.com/office/drawing/2014/main" val="3586285773"/>
                    </a:ext>
                  </a:extLst>
                </a:gridCol>
                <a:gridCol w="1028700">
                  <a:extLst>
                    <a:ext uri="{9D8B030D-6E8A-4147-A177-3AD203B41FA5}">
                      <a16:colId xmlns:a16="http://schemas.microsoft.com/office/drawing/2014/main" val="42204266"/>
                    </a:ext>
                  </a:extLst>
                </a:gridCol>
                <a:gridCol w="1028700">
                  <a:extLst>
                    <a:ext uri="{9D8B030D-6E8A-4147-A177-3AD203B41FA5}">
                      <a16:colId xmlns:a16="http://schemas.microsoft.com/office/drawing/2014/main" val="1839813495"/>
                    </a:ext>
                  </a:extLst>
                </a:gridCol>
              </a:tblGrid>
              <a:tr h="182880">
                <a:tc gridSpan="2">
                  <a:txBody>
                    <a:bodyPr/>
                    <a:lstStyle/>
                    <a:p>
                      <a:pPr marL="0" marR="0">
                        <a:lnSpc>
                          <a:spcPct val="107000"/>
                        </a:lnSpc>
                        <a:spcBef>
                          <a:spcPts val="0"/>
                        </a:spcBef>
                        <a:spcAft>
                          <a:spcPts val="0"/>
                        </a:spcAft>
                      </a:pPr>
                      <a:r>
                        <a:rPr lang="en-US" sz="1100">
                          <a:effectLst/>
                        </a:rPr>
                        <a:t>Total HRL Septic System Loading (DEH,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6312556"/>
                  </a:ext>
                </a:extLst>
              </a:tr>
              <a:tr h="548640">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TP Load (lb/day)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TKN(mgN/L) (lb/day)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NO3(mgN/L) (lb/day)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5694656"/>
                  </a:ext>
                </a:extLst>
              </a:tr>
              <a:tr h="182880">
                <a:tc>
                  <a:txBody>
                    <a:bodyPr/>
                    <a:lstStyle/>
                    <a:p>
                      <a:pPr marL="0" marR="0">
                        <a:lnSpc>
                          <a:spcPct val="107000"/>
                        </a:lnSpc>
                        <a:spcBef>
                          <a:spcPts val="0"/>
                        </a:spcBef>
                        <a:spcAft>
                          <a:spcPts val="0"/>
                        </a:spcAft>
                      </a:pPr>
                      <a:r>
                        <a:rPr lang="en-US" sz="1100">
                          <a:effectLst/>
                        </a:rPr>
                        <a:t>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3.18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4836822"/>
                  </a:ext>
                </a:extLst>
              </a:tr>
              <a:tr h="182880">
                <a:tc>
                  <a:txBody>
                    <a:bodyPr/>
                    <a:lstStyle/>
                    <a:p>
                      <a:pPr marL="0" marR="0">
                        <a:lnSpc>
                          <a:spcPct val="107000"/>
                        </a:lnSpc>
                        <a:spcBef>
                          <a:spcPts val="0"/>
                        </a:spcBef>
                        <a:spcAft>
                          <a:spcPts val="0"/>
                        </a:spcAft>
                      </a:pPr>
                      <a:r>
                        <a:rPr lang="en-US" sz="1100">
                          <a:effectLst/>
                        </a:rPr>
                        <a:t>Median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92548"/>
                  </a:ext>
                </a:extLst>
              </a:tr>
              <a:tr h="182880">
                <a:tc>
                  <a:txBody>
                    <a:bodyPr/>
                    <a:lstStyle/>
                    <a:p>
                      <a:pPr marL="0" marR="0">
                        <a:lnSpc>
                          <a:spcPct val="107000"/>
                        </a:lnSpc>
                        <a:spcBef>
                          <a:spcPts val="0"/>
                        </a:spcBef>
                        <a:spcAft>
                          <a:spcPts val="0"/>
                        </a:spcAft>
                      </a:pPr>
                      <a:r>
                        <a:rPr lang="en-US" sz="1100">
                          <a:effectLst/>
                        </a:rPr>
                        <a:t>Daily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123.25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341.77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461.29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3724890"/>
                  </a:ext>
                </a:extLst>
              </a:tr>
              <a:tr h="182880">
                <a:tc>
                  <a:txBody>
                    <a:bodyPr/>
                    <a:lstStyle/>
                    <a:p>
                      <a:pPr marL="0" marR="0">
                        <a:lnSpc>
                          <a:spcPct val="107000"/>
                        </a:lnSpc>
                        <a:spcBef>
                          <a:spcPts val="0"/>
                        </a:spcBef>
                        <a:spcAft>
                          <a:spcPts val="0"/>
                        </a:spcAft>
                      </a:pPr>
                      <a:r>
                        <a:rPr lang="en-US" sz="1100">
                          <a:effectLst/>
                        </a:rPr>
                        <a:t>Annual Total (lb/yr)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44,985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124,747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168,371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3461183"/>
                  </a:ext>
                </a:extLst>
              </a:tr>
              <a:tr h="182880">
                <a:tc>
                  <a:txBody>
                    <a:bodyPr/>
                    <a:lstStyle/>
                    <a:p>
                      <a:pPr marL="0" marR="0">
                        <a:lnSpc>
                          <a:spcPct val="107000"/>
                        </a:lnSpc>
                        <a:spcBef>
                          <a:spcPts val="0"/>
                        </a:spcBef>
                        <a:spcAft>
                          <a:spcPts val="0"/>
                        </a:spcAft>
                      </a:pPr>
                      <a:r>
                        <a:rPr lang="en-US" sz="1100">
                          <a:effectLst/>
                        </a:rPr>
                        <a:t>Combined N Loading (lb/yr)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293,117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7906107"/>
                  </a:ext>
                </a:extLst>
              </a:tr>
              <a:tr h="182880">
                <a:tc>
                  <a:txBody>
                    <a:bodyPr/>
                    <a:lstStyle/>
                    <a:p>
                      <a:pPr marL="0" marR="0">
                        <a:lnSpc>
                          <a:spcPct val="107000"/>
                        </a:lnSpc>
                        <a:spcBef>
                          <a:spcPts val="0"/>
                        </a:spcBef>
                        <a:spcAft>
                          <a:spcPts val="0"/>
                        </a:spcAft>
                      </a:pPr>
                      <a:r>
                        <a:rPr lang="en-US" sz="1100">
                          <a:effectLst/>
                        </a:rPr>
                        <a:t>Baseline Loading (lb/yr) (Tetra Tech, 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52,000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0337419"/>
                  </a:ext>
                </a:extLst>
              </a:tr>
              <a:tr h="182880">
                <a:tc>
                  <a:txBody>
                    <a:bodyPr/>
                    <a:lstStyle/>
                    <a:p>
                      <a:pPr marL="0" marR="0">
                        <a:lnSpc>
                          <a:spcPct val="107000"/>
                        </a:lnSpc>
                        <a:spcBef>
                          <a:spcPts val="0"/>
                        </a:spcBef>
                        <a:spcAft>
                          <a:spcPts val="0"/>
                        </a:spcAft>
                      </a:pPr>
                      <a:r>
                        <a:rPr lang="en-US" sz="1100" dirty="0">
                          <a:effectLst/>
                        </a:rPr>
                        <a:t>2021 Reduction from Baseline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b="1" dirty="0">
                          <a:effectLst/>
                        </a:rPr>
                        <a:t>-13%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b="1" dirty="0">
                          <a:effectLst/>
                        </a:rPr>
                        <a:t>-14%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314905"/>
                  </a:ext>
                </a:extLst>
              </a:tr>
            </a:tbl>
          </a:graphicData>
        </a:graphic>
      </p:graphicFrame>
    </p:spTree>
    <p:extLst>
      <p:ext uri="{BB962C8B-B14F-4D97-AF65-F5344CB8AC3E}">
        <p14:creationId xmlns:p14="http://schemas.microsoft.com/office/powerpoint/2010/main" val="381268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720D-E71D-7F09-BD84-1B8B0A457829}"/>
              </a:ext>
            </a:extLst>
          </p:cNvPr>
          <p:cNvSpPr>
            <a:spLocks noGrp="1"/>
          </p:cNvSpPr>
          <p:nvPr>
            <p:ph type="title"/>
          </p:nvPr>
        </p:nvSpPr>
        <p:spPr/>
        <p:txBody>
          <a:bodyPr/>
          <a:lstStyle/>
          <a:p>
            <a:r>
              <a:rPr lang="en-US" dirty="0"/>
              <a:t>Point Source Discharger Size</a:t>
            </a:r>
          </a:p>
        </p:txBody>
      </p:sp>
      <p:sp>
        <p:nvSpPr>
          <p:cNvPr id="4" name="Slide Number Placeholder 3">
            <a:extLst>
              <a:ext uri="{FF2B5EF4-FFF2-40B4-BE49-F238E27FC236}">
                <a16:creationId xmlns:a16="http://schemas.microsoft.com/office/drawing/2014/main" id="{96B35DDC-694C-EE7F-F681-AA1AD74BC6DE}"/>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873B670D-BDDF-99A3-81C0-7C693C7FB8AB}"/>
              </a:ext>
            </a:extLst>
          </p:cNvPr>
          <p:cNvSpPr>
            <a:spLocks noGrp="1"/>
          </p:cNvSpPr>
          <p:nvPr>
            <p:ph type="subTitle" idx="13"/>
          </p:nvPr>
        </p:nvSpPr>
        <p:spPr/>
        <p:txBody>
          <a:bodyPr/>
          <a:lstStyle/>
          <a:p>
            <a:endParaRPr lang="en-US"/>
          </a:p>
        </p:txBody>
      </p:sp>
      <p:graphicFrame>
        <p:nvGraphicFramePr>
          <p:cNvPr id="6" name="Chart 5">
            <a:extLst>
              <a:ext uri="{FF2B5EF4-FFF2-40B4-BE49-F238E27FC236}">
                <a16:creationId xmlns:a16="http://schemas.microsoft.com/office/drawing/2014/main" id="{4F807FA7-9943-44B5-67A7-996032D65E07}"/>
              </a:ext>
            </a:extLst>
          </p:cNvPr>
          <p:cNvGraphicFramePr/>
          <p:nvPr>
            <p:extLst>
              <p:ext uri="{D42A27DB-BD31-4B8C-83A1-F6EECF244321}">
                <p14:modId xmlns:p14="http://schemas.microsoft.com/office/powerpoint/2010/main" val="2008378403"/>
              </p:ext>
            </p:extLst>
          </p:nvPr>
        </p:nvGraphicFramePr>
        <p:xfrm>
          <a:off x="6095999" y="1461653"/>
          <a:ext cx="5734251" cy="39104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0FEAE1C-8A39-C27B-25F5-9716BC5A425F}"/>
              </a:ext>
            </a:extLst>
          </p:cNvPr>
          <p:cNvGraphicFramePr/>
          <p:nvPr>
            <p:extLst>
              <p:ext uri="{D42A27DB-BD31-4B8C-83A1-F6EECF244321}">
                <p14:modId xmlns:p14="http://schemas.microsoft.com/office/powerpoint/2010/main" val="1378134554"/>
              </p:ext>
            </p:extLst>
          </p:nvPr>
        </p:nvGraphicFramePr>
        <p:xfrm>
          <a:off x="437746" y="1134814"/>
          <a:ext cx="5658253" cy="2932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7007EC4-71EB-F050-0FE9-3CE3C565C33B}"/>
              </a:ext>
            </a:extLst>
          </p:cNvPr>
          <p:cNvGraphicFramePr/>
          <p:nvPr>
            <p:extLst>
              <p:ext uri="{D42A27DB-BD31-4B8C-83A1-F6EECF244321}">
                <p14:modId xmlns:p14="http://schemas.microsoft.com/office/powerpoint/2010/main" val="2183050545"/>
              </p:ext>
            </p:extLst>
          </p:nvPr>
        </p:nvGraphicFramePr>
        <p:xfrm>
          <a:off x="437949" y="3838575"/>
          <a:ext cx="5658050" cy="270758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90B1835F-A05E-FF83-DE6D-F4450355B812}"/>
              </a:ext>
            </a:extLst>
          </p:cNvPr>
          <p:cNvSpPr txBox="1"/>
          <p:nvPr/>
        </p:nvSpPr>
        <p:spPr>
          <a:xfrm>
            <a:off x="866574" y="4008533"/>
            <a:ext cx="724878" cy="430887"/>
          </a:xfrm>
          <a:prstGeom prst="rect">
            <a:avLst/>
          </a:prstGeom>
          <a:noFill/>
        </p:spPr>
        <p:txBody>
          <a:bodyPr wrap="none" rtlCol="0">
            <a:spAutoFit/>
          </a:bodyPr>
          <a:lstStyle/>
          <a:p>
            <a:r>
              <a:rPr lang="en-US" sz="1100" b="1" dirty="0"/>
              <a:t>Annual N</a:t>
            </a:r>
          </a:p>
          <a:p>
            <a:r>
              <a:rPr lang="en-US" sz="1100" b="1" dirty="0"/>
              <a:t>Loading</a:t>
            </a:r>
          </a:p>
        </p:txBody>
      </p:sp>
    </p:spTree>
    <p:extLst>
      <p:ext uri="{BB962C8B-B14F-4D97-AF65-F5344CB8AC3E}">
        <p14:creationId xmlns:p14="http://schemas.microsoft.com/office/powerpoint/2010/main" val="38275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C058-0A3E-0D21-2442-F9C70564025C}"/>
              </a:ext>
            </a:extLst>
          </p:cNvPr>
          <p:cNvSpPr>
            <a:spLocks noGrp="1"/>
          </p:cNvSpPr>
          <p:nvPr>
            <p:ph type="title"/>
          </p:nvPr>
        </p:nvSpPr>
        <p:spPr/>
        <p:txBody>
          <a:bodyPr/>
          <a:lstStyle/>
          <a:p>
            <a:r>
              <a:rPr lang="en-US" dirty="0"/>
              <a:t>Forestry Operations</a:t>
            </a:r>
          </a:p>
        </p:txBody>
      </p:sp>
      <p:sp>
        <p:nvSpPr>
          <p:cNvPr id="3" name="Content Placeholder 2">
            <a:extLst>
              <a:ext uri="{FF2B5EF4-FFF2-40B4-BE49-F238E27FC236}">
                <a16:creationId xmlns:a16="http://schemas.microsoft.com/office/drawing/2014/main" id="{F15CDEA8-1948-6E4C-AFEA-186879311761}"/>
              </a:ext>
            </a:extLst>
          </p:cNvPr>
          <p:cNvSpPr>
            <a:spLocks noGrp="1"/>
          </p:cNvSpPr>
          <p:nvPr>
            <p:ph idx="1"/>
          </p:nvPr>
        </p:nvSpPr>
        <p:spPr/>
        <p:txBody>
          <a:bodyPr/>
          <a:lstStyle/>
          <a:p>
            <a:r>
              <a:rPr lang="en-US" sz="1600" dirty="0"/>
              <a:t>On forestry-related, land-disturbing activities in North Carolina, state rules require a protective Streamside Management Zone (SMZ) along any intermittent stream, any perennial stream, and any perennial waterbody</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Streamside Management Zone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t>An area along both sides of intermittent streams and perennial streams and along the margins of perennial waterbodies where extra precaution is used in carrying out forestry-related, land disturbing activities in order to protect water quality.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Regulated by buffer rules: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No tracked or wheeled vehicles except at stream crossings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Individual high value trees may be removed in inner 10 feet of zone 1</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Selective harvest (up to 50% of trees greater than 5” </a:t>
            </a:r>
            <a:r>
              <a:rPr lang="en-US" sz="1600" dirty="0" err="1">
                <a:latin typeface="Calibri" panose="020F0502020204030204" pitchFamily="34" charset="0"/>
                <a:ea typeface="Calibri" panose="020F0502020204030204" pitchFamily="34" charset="0"/>
                <a:cs typeface="Times New Roman" panose="02020603050405020304" pitchFamily="18" charset="0"/>
              </a:rPr>
              <a:t>dbh</a:t>
            </a:r>
            <a:r>
              <a:rPr lang="en-US" sz="1600" dirty="0">
                <a:latin typeface="Calibri" panose="020F0502020204030204" pitchFamily="34" charset="0"/>
                <a:ea typeface="Calibri" panose="020F0502020204030204" pitchFamily="34" charset="0"/>
                <a:cs typeface="Times New Roman" panose="02020603050405020304" pitchFamily="18" charset="0"/>
              </a:rPr>
              <a:t>) allowable in outer 20 feet of zone 1</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Harvesting allowable with reestablished ground cover in zone 2</a:t>
            </a:r>
          </a:p>
          <a:p>
            <a:pPr lvl="1"/>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2ABE6F4-4704-5214-66B5-7FE5B3AD6BD9}"/>
              </a:ext>
            </a:extLst>
          </p:cNvPr>
          <p:cNvSpPr>
            <a:spLocks noGrp="1"/>
          </p:cNvSpPr>
          <p:nvPr>
            <p:ph type="sldNum" sz="quarter" idx="12"/>
          </p:nvPr>
        </p:nvSpPr>
        <p:spPr/>
        <p:txBody>
          <a:bodyPr/>
          <a:lstStyle/>
          <a:p>
            <a:fld id="{11F27F3A-B3E9-41ED-AF8F-A365F10BB65F}" type="slidenum">
              <a:rPr lang="en-US" smtClean="0"/>
              <a:pPr/>
              <a:t>12</a:t>
            </a:fld>
            <a:endParaRPr lang="en-US"/>
          </a:p>
        </p:txBody>
      </p:sp>
      <p:sp>
        <p:nvSpPr>
          <p:cNvPr id="5" name="Subtitle 4">
            <a:extLst>
              <a:ext uri="{FF2B5EF4-FFF2-40B4-BE49-F238E27FC236}">
                <a16:creationId xmlns:a16="http://schemas.microsoft.com/office/drawing/2014/main" id="{F9385268-BBC5-DDC4-0E0A-4E1FDE1D5D6F}"/>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64825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E6F9-EA7F-B2EE-EF61-61206800FF55}"/>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27F65758-6BD1-AF5A-6886-49A2C43A5230}"/>
              </a:ext>
            </a:extLst>
          </p:cNvPr>
          <p:cNvSpPr>
            <a:spLocks noGrp="1"/>
          </p:cNvSpPr>
          <p:nvPr>
            <p:ph idx="1"/>
          </p:nvPr>
        </p:nvSpPr>
        <p:spPr/>
        <p:txBody>
          <a:bodyPr/>
          <a:lstStyle/>
          <a:p>
            <a:r>
              <a:rPr lang="en-US" dirty="0"/>
              <a:t>What else are we missing?</a:t>
            </a:r>
          </a:p>
        </p:txBody>
      </p:sp>
      <p:sp>
        <p:nvSpPr>
          <p:cNvPr id="4" name="Slide Number Placeholder 3">
            <a:extLst>
              <a:ext uri="{FF2B5EF4-FFF2-40B4-BE49-F238E27FC236}">
                <a16:creationId xmlns:a16="http://schemas.microsoft.com/office/drawing/2014/main" id="{30E62C63-3BFE-136E-75E4-DC24EBBF3671}"/>
              </a:ext>
            </a:extLst>
          </p:cNvPr>
          <p:cNvSpPr>
            <a:spLocks noGrp="1"/>
          </p:cNvSpPr>
          <p:nvPr>
            <p:ph type="sldNum" sz="quarter" idx="12"/>
          </p:nvPr>
        </p:nvSpPr>
        <p:spPr/>
        <p:txBody>
          <a:bodyPr/>
          <a:lstStyle/>
          <a:p>
            <a:fld id="{11F27F3A-B3E9-41ED-AF8F-A365F10BB65F}" type="slidenum">
              <a:rPr lang="en-US" smtClean="0"/>
              <a:pPr/>
              <a:t>13</a:t>
            </a:fld>
            <a:endParaRPr lang="en-US"/>
          </a:p>
        </p:txBody>
      </p:sp>
      <p:sp>
        <p:nvSpPr>
          <p:cNvPr id="5" name="Subtitle 4">
            <a:extLst>
              <a:ext uri="{FF2B5EF4-FFF2-40B4-BE49-F238E27FC236}">
                <a16:creationId xmlns:a16="http://schemas.microsoft.com/office/drawing/2014/main" id="{1385ACAE-330F-751D-3E88-8F9AF090D506}"/>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84564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171F-66FC-84DD-F880-56AE8299CF69}"/>
              </a:ext>
            </a:extLst>
          </p:cNvPr>
          <p:cNvSpPr>
            <a:spLocks noGrp="1"/>
          </p:cNvSpPr>
          <p:nvPr>
            <p:ph type="title"/>
          </p:nvPr>
        </p:nvSpPr>
        <p:spPr/>
        <p:txBody>
          <a:bodyPr/>
          <a:lstStyle/>
          <a:p>
            <a:r>
              <a:rPr lang="en-US" dirty="0"/>
              <a:t>Questions for Steering Committee</a:t>
            </a:r>
          </a:p>
        </p:txBody>
      </p:sp>
      <p:sp>
        <p:nvSpPr>
          <p:cNvPr id="3" name="Content Placeholder 2">
            <a:extLst>
              <a:ext uri="{FF2B5EF4-FFF2-40B4-BE49-F238E27FC236}">
                <a16:creationId xmlns:a16="http://schemas.microsoft.com/office/drawing/2014/main" id="{6321D0A3-CDE2-3376-B4D7-BAA7BA4D2888}"/>
              </a:ext>
            </a:extLst>
          </p:cNvPr>
          <p:cNvSpPr>
            <a:spLocks noGrp="1"/>
          </p:cNvSpPr>
          <p:nvPr>
            <p:ph idx="1"/>
          </p:nvPr>
        </p:nvSpPr>
        <p:spPr/>
        <p:txBody>
          <a:bodyPr/>
          <a:lstStyle/>
          <a:p>
            <a:pPr marL="457200" indent="-457200">
              <a:buFont typeface="+mj-lt"/>
              <a:buAutoNum type="arabicPeriod"/>
            </a:pPr>
            <a:r>
              <a:rPr lang="en-US" dirty="0"/>
              <a:t>Is the agriculture proposal sound?  What implementation metrics should be tracked? </a:t>
            </a:r>
          </a:p>
          <a:p>
            <a:pPr marL="457200" indent="-457200">
              <a:buFont typeface="+mj-lt"/>
              <a:buAutoNum type="arabicPeriod"/>
            </a:pPr>
            <a:endParaRPr lang="en-US" dirty="0"/>
          </a:p>
          <a:p>
            <a:pPr marL="457200" indent="-457200">
              <a:buFont typeface="+mj-lt"/>
              <a:buAutoNum type="arabicPeriod"/>
            </a:pPr>
            <a:r>
              <a:rPr lang="en-US" dirty="0"/>
              <a:t>Is the proposed buffer protection framework acceptable?</a:t>
            </a:r>
          </a:p>
          <a:p>
            <a:pPr marL="457200" indent="-457200">
              <a:buFont typeface="+mj-lt"/>
              <a:buAutoNum type="arabicPeriod"/>
            </a:pPr>
            <a:endParaRPr lang="en-US" dirty="0"/>
          </a:p>
          <a:p>
            <a:pPr marL="457200" indent="-457200">
              <a:buFont typeface="+mj-lt"/>
              <a:buAutoNum type="arabicPeriod"/>
            </a:pPr>
            <a:r>
              <a:rPr lang="en-US" dirty="0"/>
              <a:t>Are you comfortable with not proposing new regulations for septic systems, forests (excepting buffer protection), and any other excluded categories?</a:t>
            </a:r>
          </a:p>
          <a:p>
            <a:endParaRPr lang="en-US" dirty="0"/>
          </a:p>
        </p:txBody>
      </p:sp>
      <p:sp>
        <p:nvSpPr>
          <p:cNvPr id="4" name="Slide Number Placeholder 3">
            <a:extLst>
              <a:ext uri="{FF2B5EF4-FFF2-40B4-BE49-F238E27FC236}">
                <a16:creationId xmlns:a16="http://schemas.microsoft.com/office/drawing/2014/main" id="{E01C12CD-3D51-5D6A-98E9-5924D7FAA5AF}"/>
              </a:ext>
            </a:extLst>
          </p:cNvPr>
          <p:cNvSpPr>
            <a:spLocks noGrp="1"/>
          </p:cNvSpPr>
          <p:nvPr>
            <p:ph type="sldNum" sz="quarter" idx="12"/>
          </p:nvPr>
        </p:nvSpPr>
        <p:spPr/>
        <p:txBody>
          <a:bodyPr/>
          <a:lstStyle/>
          <a:p>
            <a:fld id="{11F27F3A-B3E9-41ED-AF8F-A365F10BB65F}" type="slidenum">
              <a:rPr lang="en-US" smtClean="0"/>
              <a:pPr/>
              <a:t>14</a:t>
            </a:fld>
            <a:endParaRPr lang="en-US"/>
          </a:p>
        </p:txBody>
      </p:sp>
      <p:sp>
        <p:nvSpPr>
          <p:cNvPr id="5" name="Subtitle 4">
            <a:extLst>
              <a:ext uri="{FF2B5EF4-FFF2-40B4-BE49-F238E27FC236}">
                <a16:creationId xmlns:a16="http://schemas.microsoft.com/office/drawing/2014/main" id="{3A03426D-1BEA-FD85-3CA2-81789F08E7DF}"/>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19036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7911-F74C-088E-7F41-7EF9F15A704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t>Mark your calendars! </a:t>
            </a:r>
          </a:p>
        </p:txBody>
      </p:sp>
      <p:sp>
        <p:nvSpPr>
          <p:cNvPr id="3" name="Content Placeholder 2">
            <a:extLst>
              <a:ext uri="{FF2B5EF4-FFF2-40B4-BE49-F238E27FC236}">
                <a16:creationId xmlns:a16="http://schemas.microsoft.com/office/drawing/2014/main" id="{531D49C3-EF7B-9447-6B6E-13A6B96FCE43}"/>
              </a:ext>
            </a:extLst>
          </p:cNvPr>
          <p:cNvSpPr>
            <a:spLocks noGrp="1"/>
          </p:cNvSpPr>
          <p:nvPr>
            <p:ph idx="4294967295"/>
          </p:nvPr>
        </p:nvSpPr>
        <p:spPr>
          <a:xfrm>
            <a:off x="640080" y="2680138"/>
            <a:ext cx="4243589" cy="3513429"/>
          </a:xfrm>
        </p:spPr>
        <p:txBody>
          <a:bodyPr vert="horz" lIns="91440" tIns="45720" rIns="91440" bIns="45720" rtlCol="0">
            <a:noAutofit/>
          </a:bodyPr>
          <a:lstStyle/>
          <a:p>
            <a:r>
              <a:rPr lang="en-US" sz="2500" dirty="0"/>
              <a:t>All Stakeholder gathering, </a:t>
            </a:r>
            <a:r>
              <a:rPr lang="en-US" sz="2500" b="1" dirty="0"/>
              <a:t>May 31 from 2 – 5 pm </a:t>
            </a:r>
            <a:r>
              <a:rPr lang="en-US" sz="2500" i="1" dirty="0"/>
              <a:t>in person </a:t>
            </a:r>
            <a:r>
              <a:rPr lang="en-US" sz="2500" dirty="0"/>
              <a:t>in Salisbury</a:t>
            </a:r>
            <a:endParaRPr lang="en-US" sz="2500" u="none" strike="noStrike" dirty="0">
              <a:effectLst/>
            </a:endParaRPr>
          </a:p>
          <a:p>
            <a:r>
              <a:rPr lang="en-US" sz="2500" u="none" strike="noStrike" dirty="0">
                <a:effectLst/>
              </a:rPr>
              <a:t>Steering Committee, </a:t>
            </a:r>
            <a:r>
              <a:rPr lang="en-US" sz="2500" b="1" u="none" strike="noStrike" dirty="0">
                <a:effectLst/>
              </a:rPr>
              <a:t>Wed, June 14 from 1 – 330 </a:t>
            </a:r>
            <a:r>
              <a:rPr lang="en-US" sz="2500" b="1" dirty="0"/>
              <a:t>pm </a:t>
            </a:r>
            <a:r>
              <a:rPr lang="en-US" sz="2500" i="1" u="none" strike="noStrike" dirty="0">
                <a:effectLst/>
              </a:rPr>
              <a:t>in person </a:t>
            </a:r>
            <a:r>
              <a:rPr lang="en-US" sz="2500" u="none" strike="noStrike">
                <a:effectLst/>
              </a:rPr>
              <a:t>in Winston Salem</a:t>
            </a:r>
            <a:endParaRPr lang="en-US" sz="2500" i="1" u="none" strike="noStrike" dirty="0">
              <a:effectLst/>
            </a:endParaRPr>
          </a:p>
          <a:p>
            <a:r>
              <a:rPr lang="en-US" sz="2500" cap="none" dirty="0"/>
              <a:t>Steering Committee, </a:t>
            </a:r>
            <a:r>
              <a:rPr lang="en-US" sz="2500" b="1" cap="none" dirty="0"/>
              <a:t>Fri, July 28 from 10 am - 12:30 pm </a:t>
            </a:r>
            <a:r>
              <a:rPr lang="en-US" sz="2500" i="1" cap="none" dirty="0"/>
              <a:t>virtual</a:t>
            </a:r>
            <a:r>
              <a:rPr lang="en-US" sz="2500" cap="none" dirty="0"/>
              <a:t> meeting </a:t>
            </a:r>
          </a:p>
        </p:txBody>
      </p:sp>
      <p:pic>
        <p:nvPicPr>
          <p:cNvPr id="7" name="Picture 6" descr="A body of water with trees and mountains in the background&#10;&#10;Description automatically generated with medium confidence">
            <a:extLst>
              <a:ext uri="{FF2B5EF4-FFF2-40B4-BE49-F238E27FC236}">
                <a16:creationId xmlns:a16="http://schemas.microsoft.com/office/drawing/2014/main" id="{129FC559-EC75-3365-5EFC-23AD749216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40" r="2" b="100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9603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3EED-C21A-96A1-C17F-AF3DBD6CC4A0}"/>
              </a:ext>
            </a:extLst>
          </p:cNvPr>
          <p:cNvSpPr>
            <a:spLocks noGrp="1"/>
          </p:cNvSpPr>
          <p:nvPr>
            <p:ph type="title"/>
          </p:nvPr>
        </p:nvSpPr>
        <p:spPr/>
        <p:txBody>
          <a:bodyPr/>
          <a:lstStyle/>
          <a:p>
            <a:r>
              <a:rPr lang="en-US" dirty="0"/>
              <a:t>Decision-Making Process re: consensus</a:t>
            </a:r>
          </a:p>
        </p:txBody>
      </p:sp>
      <p:sp>
        <p:nvSpPr>
          <p:cNvPr id="3" name="Content Placeholder 2">
            <a:extLst>
              <a:ext uri="{FF2B5EF4-FFF2-40B4-BE49-F238E27FC236}">
                <a16:creationId xmlns:a16="http://schemas.microsoft.com/office/drawing/2014/main" id="{79BCFD4E-5031-48D6-3ED3-3931CF3FD934}"/>
              </a:ext>
            </a:extLst>
          </p:cNvPr>
          <p:cNvSpPr>
            <a:spLocks noGrp="1"/>
          </p:cNvSpPr>
          <p:nvPr>
            <p:ph idx="1"/>
          </p:nvPr>
        </p:nvSpPr>
        <p:spPr/>
        <p:txBody>
          <a:bodyPr>
            <a:normAutofit lnSpcReduction="10000"/>
          </a:bodyPr>
          <a:lstStyle/>
          <a:p>
            <a:pPr marL="227228" marR="106782" indent="0" rtl="0">
              <a:spcBef>
                <a:spcPts val="1318"/>
              </a:spcBef>
              <a:spcAft>
                <a:spcPts val="0"/>
              </a:spcAft>
              <a:buNone/>
            </a:pPr>
            <a:r>
              <a:rPr lang="en-US" sz="2400" b="1" dirty="0">
                <a:solidFill>
                  <a:srgbClr val="000000"/>
                </a:solidFill>
                <a:latin typeface="Calibri" panose="020F0502020204030204" pitchFamily="34" charset="0"/>
              </a:rPr>
              <a:t>From High Rock Stakeholder Engagement Process Charter, p. 11</a:t>
            </a:r>
          </a:p>
          <a:p>
            <a:pPr marL="227228" marR="106782" indent="0" rtl="0">
              <a:spcBef>
                <a:spcPts val="1318"/>
              </a:spcBef>
              <a:spcAft>
                <a:spcPts val="0"/>
              </a:spcAft>
              <a:buNone/>
            </a:pPr>
            <a:r>
              <a:rPr lang="en-US" sz="3600" b="1" i="0" u="none" strike="noStrike" dirty="0">
                <a:solidFill>
                  <a:srgbClr val="000000"/>
                </a:solidFill>
                <a:effectLst/>
                <a:latin typeface="Calibri" panose="020F0502020204030204" pitchFamily="34" charset="0"/>
              </a:rPr>
              <a:t>“</a:t>
            </a:r>
            <a:r>
              <a:rPr lang="en-US" sz="2800" b="0" i="0" u="none" strike="noStrike" dirty="0">
                <a:solidFill>
                  <a:srgbClr val="000000"/>
                </a:solidFill>
                <a:effectLst/>
                <a:latin typeface="Calibri" panose="020F0502020204030204" pitchFamily="34" charset="0"/>
              </a:rPr>
              <a:t>Consensus requires the active participation of  everyone in the group and an atmosphere where disagreements are respected. When  someone disagrees, the goal of the group shall be to discover the reason for the </a:t>
            </a:r>
            <a:r>
              <a:rPr lang="en-US" sz="2800" b="0" i="0" u="none" strike="noStrike" dirty="0">
                <a:solidFill>
                  <a:srgbClr val="3C4043"/>
                </a:solidFill>
                <a:effectLst/>
                <a:latin typeface="Calibri" panose="020F0502020204030204" pitchFamily="34" charset="0"/>
              </a:rPr>
              <a:t>objection and  to find a way to work toward meeting that need in a revised agreement. </a:t>
            </a:r>
            <a:r>
              <a:rPr lang="en-US" sz="2800" b="1" i="0" u="none" strike="noStrike" dirty="0">
                <a:solidFill>
                  <a:srgbClr val="3C4043"/>
                </a:solidFill>
                <a:effectLst/>
                <a:highlight>
                  <a:srgbClr val="FFFF00"/>
                </a:highlight>
                <a:latin typeface="Calibri" panose="020F0502020204030204" pitchFamily="34" charset="0"/>
              </a:rPr>
              <a:t>Consensus is being  defined as at a minimum, “I can live with and support the decision.”  </a:t>
            </a:r>
            <a:endParaRPr lang="en-US" sz="2800" b="1" dirty="0">
              <a:highlight>
                <a:srgbClr val="FFFF00"/>
              </a:highlight>
            </a:endParaRPr>
          </a:p>
          <a:p>
            <a:pPr marL="227228" marR="106782" indent="0" rtl="0">
              <a:spcBef>
                <a:spcPts val="1318"/>
              </a:spcBef>
              <a:spcAft>
                <a:spcPts val="0"/>
              </a:spcAft>
              <a:buNone/>
            </a:pPr>
            <a:r>
              <a:rPr lang="en-US" sz="2800" b="0" i="0" u="none" strike="noStrike" dirty="0">
                <a:solidFill>
                  <a:srgbClr val="000000"/>
                </a:solidFill>
                <a:effectLst/>
                <a:latin typeface="Calibri" panose="020F0502020204030204" pitchFamily="34" charset="0"/>
              </a:rPr>
              <a:t>“Consensus agreements reached in one team meeting should not be reconsidered in a  subsequent meeting without the consent of all participants in attendance.</a:t>
            </a:r>
            <a:r>
              <a:rPr lang="en-US" sz="2800" b="1" dirty="0">
                <a:solidFill>
                  <a:srgbClr val="000000"/>
                </a:solidFill>
                <a:latin typeface="Calibri" panose="020F0502020204030204" pitchFamily="34" charset="0"/>
              </a:rPr>
              <a:t>”</a:t>
            </a:r>
            <a:endParaRPr lang="en-US" sz="2800" dirty="0"/>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50D29336-5D40-94D1-0200-35F11D8347E6}"/>
              </a:ext>
            </a:extLst>
          </p:cNvPr>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187284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171F-66FC-84DD-F880-56AE8299CF69}"/>
              </a:ext>
            </a:extLst>
          </p:cNvPr>
          <p:cNvSpPr>
            <a:spLocks noGrp="1"/>
          </p:cNvSpPr>
          <p:nvPr>
            <p:ph type="title"/>
          </p:nvPr>
        </p:nvSpPr>
        <p:spPr/>
        <p:txBody>
          <a:bodyPr/>
          <a:lstStyle/>
          <a:p>
            <a:r>
              <a:rPr lang="en-US" dirty="0"/>
              <a:t>Questions for Steering Committee</a:t>
            </a:r>
          </a:p>
        </p:txBody>
      </p:sp>
      <p:sp>
        <p:nvSpPr>
          <p:cNvPr id="3" name="Content Placeholder 2">
            <a:extLst>
              <a:ext uri="{FF2B5EF4-FFF2-40B4-BE49-F238E27FC236}">
                <a16:creationId xmlns:a16="http://schemas.microsoft.com/office/drawing/2014/main" id="{6321D0A3-CDE2-3376-B4D7-BAA7BA4D2888}"/>
              </a:ext>
            </a:extLst>
          </p:cNvPr>
          <p:cNvSpPr>
            <a:spLocks noGrp="1"/>
          </p:cNvSpPr>
          <p:nvPr>
            <p:ph idx="1"/>
          </p:nvPr>
        </p:nvSpPr>
        <p:spPr/>
        <p:txBody>
          <a:bodyPr/>
          <a:lstStyle/>
          <a:p>
            <a:pPr marL="457200" indent="-457200">
              <a:buFont typeface="+mj-lt"/>
              <a:buAutoNum type="arabicPeriod"/>
            </a:pPr>
            <a:r>
              <a:rPr lang="en-US" dirty="0"/>
              <a:t>Is the agriculture proposal sound?  What implementation metrics should be tracked? </a:t>
            </a:r>
          </a:p>
          <a:p>
            <a:pPr marL="457200" indent="-457200">
              <a:buFont typeface="+mj-lt"/>
              <a:buAutoNum type="arabicPeriod"/>
            </a:pPr>
            <a:endParaRPr lang="en-US" dirty="0"/>
          </a:p>
          <a:p>
            <a:pPr marL="457200" indent="-457200">
              <a:buFont typeface="+mj-lt"/>
              <a:buAutoNum type="arabicPeriod"/>
            </a:pPr>
            <a:r>
              <a:rPr lang="en-US" dirty="0"/>
              <a:t>Is the proposed buffer protection framework acceptable?</a:t>
            </a:r>
          </a:p>
          <a:p>
            <a:pPr marL="457200" indent="-457200">
              <a:buFont typeface="+mj-lt"/>
              <a:buAutoNum type="arabicPeriod"/>
            </a:pPr>
            <a:endParaRPr lang="en-US" dirty="0"/>
          </a:p>
          <a:p>
            <a:pPr marL="457200" indent="-457200">
              <a:buFont typeface="+mj-lt"/>
              <a:buAutoNum type="arabicPeriod"/>
            </a:pPr>
            <a:r>
              <a:rPr lang="en-US" dirty="0"/>
              <a:t>Are you comfortable with not proposing new regulations for septic systems, forests (excepting buffer protection), and any other excluded categories?</a:t>
            </a:r>
          </a:p>
          <a:p>
            <a:endParaRPr lang="en-US" dirty="0"/>
          </a:p>
        </p:txBody>
      </p:sp>
      <p:sp>
        <p:nvSpPr>
          <p:cNvPr id="4" name="Slide Number Placeholder 3">
            <a:extLst>
              <a:ext uri="{FF2B5EF4-FFF2-40B4-BE49-F238E27FC236}">
                <a16:creationId xmlns:a16="http://schemas.microsoft.com/office/drawing/2014/main" id="{E01C12CD-3D51-5D6A-98E9-5924D7FAA5AF}"/>
              </a:ext>
            </a:extLst>
          </p:cNvPr>
          <p:cNvSpPr>
            <a:spLocks noGrp="1"/>
          </p:cNvSpPr>
          <p:nvPr>
            <p:ph type="sldNum" sz="quarter" idx="12"/>
          </p:nvPr>
        </p:nvSpPr>
        <p:spPr/>
        <p:txBody>
          <a:bodyPr/>
          <a:lstStyle/>
          <a:p>
            <a:fld id="{11F27F3A-B3E9-41ED-AF8F-A365F10BB65F}" type="slidenum">
              <a:rPr lang="en-US" smtClean="0"/>
              <a:pPr/>
              <a:t>3</a:t>
            </a:fld>
            <a:endParaRPr lang="en-US"/>
          </a:p>
        </p:txBody>
      </p:sp>
      <p:sp>
        <p:nvSpPr>
          <p:cNvPr id="5" name="Subtitle 4">
            <a:extLst>
              <a:ext uri="{FF2B5EF4-FFF2-40B4-BE49-F238E27FC236}">
                <a16:creationId xmlns:a16="http://schemas.microsoft.com/office/drawing/2014/main" id="{3A03426D-1BEA-FD85-3CA2-81789F08E7DF}"/>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13191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CD98-91B7-10FA-1BC5-B99BD98C655D}"/>
              </a:ext>
            </a:extLst>
          </p:cNvPr>
          <p:cNvSpPr>
            <a:spLocks noGrp="1"/>
          </p:cNvSpPr>
          <p:nvPr>
            <p:ph type="title"/>
          </p:nvPr>
        </p:nvSpPr>
        <p:spPr/>
        <p:txBody>
          <a:bodyPr/>
          <a:lstStyle/>
          <a:p>
            <a:r>
              <a:rPr lang="en-US" dirty="0"/>
              <a:t>Agriculture TAG</a:t>
            </a:r>
          </a:p>
        </p:txBody>
      </p:sp>
      <p:sp>
        <p:nvSpPr>
          <p:cNvPr id="3" name="Content Placeholder 2">
            <a:extLst>
              <a:ext uri="{FF2B5EF4-FFF2-40B4-BE49-F238E27FC236}">
                <a16:creationId xmlns:a16="http://schemas.microsoft.com/office/drawing/2014/main" id="{7DF5852D-A345-6ACF-A73D-044B3345B4AF}"/>
              </a:ext>
            </a:extLst>
          </p:cNvPr>
          <p:cNvSpPr>
            <a:spLocks noGrp="1"/>
          </p:cNvSpPr>
          <p:nvPr>
            <p:ph idx="1"/>
          </p:nvPr>
        </p:nvSpPr>
        <p:spPr/>
        <p:txBody>
          <a:bodyPr>
            <a:normAutofit/>
          </a:bodyPr>
          <a:lstStyle/>
          <a:p>
            <a:pPr marL="0" indent="0">
              <a:buNone/>
            </a:pPr>
            <a:r>
              <a:rPr lang="en-US" b="1" dirty="0"/>
              <a:t>Preliminarily, the Agriculture TAG appears positively inclined toward the following Agriculture Rule Proposal:</a:t>
            </a:r>
          </a:p>
          <a:p>
            <a:pPr lvl="1"/>
            <a:r>
              <a:rPr lang="en-US" dirty="0"/>
              <a:t>Overall NMS percentage reduction goals will be applied</a:t>
            </a:r>
          </a:p>
          <a:p>
            <a:pPr lvl="1"/>
            <a:r>
              <a:rPr lang="en-US" dirty="0"/>
              <a:t>Agriculture representatives will submit an annual report that gauges progress toward achieving the overall goals</a:t>
            </a:r>
          </a:p>
          <a:p>
            <a:pPr lvl="1"/>
            <a:r>
              <a:rPr lang="en-US" dirty="0"/>
              <a:t>The report will track production and implementation metrics that have been determined through consultation from the Steering Committee and other stakeholders</a:t>
            </a:r>
          </a:p>
          <a:p>
            <a:pPr lvl="1"/>
            <a:r>
              <a:rPr lang="en-US" dirty="0"/>
              <a:t>No nutrient loss/loading model (i.e. NLEW) will be required to demonstrate collective compliance with the overall NMS reduction goals</a:t>
            </a:r>
          </a:p>
          <a:p>
            <a:pPr lvl="1"/>
            <a:r>
              <a:rPr lang="en-US" dirty="0"/>
              <a:t>The need for local agricultural committees to assist data collection will be determined by the TAG</a:t>
            </a:r>
          </a:p>
          <a:p>
            <a:pPr lvl="1"/>
            <a:r>
              <a:rPr lang="en-US" dirty="0"/>
              <a:t>Other potential regulatory concepts under consideration but which have not coalesced around a central recommendation include:</a:t>
            </a:r>
          </a:p>
          <a:p>
            <a:pPr lvl="2"/>
            <a:r>
              <a:rPr lang="en-US" dirty="0"/>
              <a:t>Controlling livestock access to streams</a:t>
            </a:r>
          </a:p>
          <a:p>
            <a:pPr lvl="2"/>
            <a:r>
              <a:rPr lang="en-US" dirty="0"/>
              <a:t>Phosphorus-based waste application limits</a:t>
            </a:r>
          </a:p>
          <a:p>
            <a:endParaRPr lang="en-US" dirty="0"/>
          </a:p>
        </p:txBody>
      </p:sp>
      <p:sp>
        <p:nvSpPr>
          <p:cNvPr id="4" name="Slide Number Placeholder 3">
            <a:extLst>
              <a:ext uri="{FF2B5EF4-FFF2-40B4-BE49-F238E27FC236}">
                <a16:creationId xmlns:a16="http://schemas.microsoft.com/office/drawing/2014/main" id="{C4B20EB8-5C79-FD1E-C2B2-08D379FDFC83}"/>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5" name="Subtitle 4">
            <a:extLst>
              <a:ext uri="{FF2B5EF4-FFF2-40B4-BE49-F238E27FC236}">
                <a16:creationId xmlns:a16="http://schemas.microsoft.com/office/drawing/2014/main" id="{F5040B75-41FB-FE28-42BC-D2B7567FF489}"/>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38139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7A11-50D4-4DB3-8B1C-7EC589675D65}"/>
              </a:ext>
            </a:extLst>
          </p:cNvPr>
          <p:cNvSpPr>
            <a:spLocks noGrp="1"/>
          </p:cNvSpPr>
          <p:nvPr>
            <p:ph type="title"/>
          </p:nvPr>
        </p:nvSpPr>
        <p:spPr/>
        <p:txBody>
          <a:bodyPr/>
          <a:lstStyle/>
          <a:p>
            <a:r>
              <a:rPr lang="en-US" dirty="0"/>
              <a:t>Wastewater TAG</a:t>
            </a:r>
          </a:p>
        </p:txBody>
      </p:sp>
      <p:sp>
        <p:nvSpPr>
          <p:cNvPr id="3" name="Content Placeholder 2">
            <a:extLst>
              <a:ext uri="{FF2B5EF4-FFF2-40B4-BE49-F238E27FC236}">
                <a16:creationId xmlns:a16="http://schemas.microsoft.com/office/drawing/2014/main" id="{B4B9906D-28BF-C105-B6FB-5CD9D6F72C43}"/>
              </a:ext>
            </a:extLst>
          </p:cNvPr>
          <p:cNvSpPr>
            <a:spLocks noGrp="1"/>
          </p:cNvSpPr>
          <p:nvPr>
            <p:ph idx="1"/>
          </p:nvPr>
        </p:nvSpPr>
        <p:spPr>
          <a:xfrm>
            <a:off x="838200" y="1493045"/>
            <a:ext cx="10515600" cy="4248993"/>
          </a:xfrm>
        </p:spPr>
        <p:txBody>
          <a:bodyPr/>
          <a:lstStyle/>
          <a:p>
            <a:pPr marL="0" indent="0">
              <a:buNone/>
            </a:pPr>
            <a:r>
              <a:rPr lang="en-US" b="1" dirty="0"/>
              <a:t>The Wastewater TAG has preliminarily reviewed the following Wastewater Rule Proposal:</a:t>
            </a:r>
          </a:p>
          <a:p>
            <a:r>
              <a:rPr lang="en-US" dirty="0"/>
              <a:t>Overall NMS percentage and corresponding load reduction goals will be required</a:t>
            </a:r>
          </a:p>
          <a:p>
            <a:r>
              <a:rPr lang="en-US" dirty="0"/>
              <a:t>Implementation toward achieving NMS goals will be staged</a:t>
            </a:r>
          </a:p>
          <a:p>
            <a:r>
              <a:rPr lang="en-US" dirty="0"/>
              <a:t>Early stages will require phosphorus reductions, later stages will require nitrogen reductions</a:t>
            </a:r>
          </a:p>
          <a:p>
            <a:r>
              <a:rPr lang="en-US" dirty="0"/>
              <a:t>Individual nutrient load allocations will be added to NPDES permits</a:t>
            </a:r>
          </a:p>
          <a:p>
            <a:r>
              <a:rPr lang="en-US" dirty="0"/>
              <a:t>A collective watershed loading cap will be optional</a:t>
            </a:r>
          </a:p>
        </p:txBody>
      </p:sp>
      <p:sp>
        <p:nvSpPr>
          <p:cNvPr id="4" name="Slide Number Placeholder 3">
            <a:extLst>
              <a:ext uri="{FF2B5EF4-FFF2-40B4-BE49-F238E27FC236}">
                <a16:creationId xmlns:a16="http://schemas.microsoft.com/office/drawing/2014/main" id="{E04C0EB9-336B-BB24-5171-532228896893}"/>
              </a:ext>
            </a:extLst>
          </p:cNvPr>
          <p:cNvSpPr>
            <a:spLocks noGrp="1"/>
          </p:cNvSpPr>
          <p:nvPr>
            <p:ph type="sldNum" sz="quarter" idx="12"/>
          </p:nvPr>
        </p:nvSpPr>
        <p:spPr/>
        <p:txBody>
          <a:bodyPr/>
          <a:lstStyle/>
          <a:p>
            <a:fld id="{11F27F3A-B3E9-41ED-AF8F-A365F10BB65F}" type="slidenum">
              <a:rPr lang="en-US" smtClean="0"/>
              <a:pPr/>
              <a:t>5</a:t>
            </a:fld>
            <a:endParaRPr lang="en-US"/>
          </a:p>
        </p:txBody>
      </p:sp>
      <p:sp>
        <p:nvSpPr>
          <p:cNvPr id="5" name="Subtitle 4">
            <a:extLst>
              <a:ext uri="{FF2B5EF4-FFF2-40B4-BE49-F238E27FC236}">
                <a16:creationId xmlns:a16="http://schemas.microsoft.com/office/drawing/2014/main" id="{E64ADE93-D136-6E4A-A077-75E35DD32663}"/>
              </a:ext>
            </a:extLst>
          </p:cNvPr>
          <p:cNvSpPr>
            <a:spLocks noGrp="1"/>
          </p:cNvSpPr>
          <p:nvPr>
            <p:ph type="subTitle" idx="13"/>
          </p:nvPr>
        </p:nvSpPr>
        <p:spPr/>
        <p:txBody>
          <a:bodyPr/>
          <a:lstStyle/>
          <a:p>
            <a:r>
              <a:rPr lang="en-US" dirty="0"/>
              <a:t>Proposed changes</a:t>
            </a:r>
          </a:p>
        </p:txBody>
      </p:sp>
    </p:spTree>
    <p:extLst>
      <p:ext uri="{BB962C8B-B14F-4D97-AF65-F5344CB8AC3E}">
        <p14:creationId xmlns:p14="http://schemas.microsoft.com/office/powerpoint/2010/main" val="120066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8941-9DC3-D6B0-36DC-6838C8776642}"/>
              </a:ext>
            </a:extLst>
          </p:cNvPr>
          <p:cNvSpPr>
            <a:spLocks noGrp="1"/>
          </p:cNvSpPr>
          <p:nvPr>
            <p:ph type="title"/>
          </p:nvPr>
        </p:nvSpPr>
        <p:spPr/>
        <p:txBody>
          <a:bodyPr/>
          <a:lstStyle/>
          <a:p>
            <a:r>
              <a:rPr lang="en-US" dirty="0"/>
              <a:t>Riparian Buffer TAG</a:t>
            </a:r>
          </a:p>
        </p:txBody>
      </p:sp>
      <p:sp>
        <p:nvSpPr>
          <p:cNvPr id="3" name="Content Placeholder 2">
            <a:extLst>
              <a:ext uri="{FF2B5EF4-FFF2-40B4-BE49-F238E27FC236}">
                <a16:creationId xmlns:a16="http://schemas.microsoft.com/office/drawing/2014/main" id="{FC29F339-C614-F2D8-1680-E2538B333F7C}"/>
              </a:ext>
            </a:extLst>
          </p:cNvPr>
          <p:cNvSpPr>
            <a:spLocks noGrp="1"/>
          </p:cNvSpPr>
          <p:nvPr>
            <p:ph idx="1"/>
          </p:nvPr>
        </p:nvSpPr>
        <p:spPr/>
        <p:txBody>
          <a:bodyPr/>
          <a:lstStyle/>
          <a:p>
            <a:pPr marL="0" indent="0">
              <a:buNone/>
            </a:pPr>
            <a:r>
              <a:rPr lang="en-US" b="1" dirty="0"/>
              <a:t>DWR has offered the following Buffer Rule proposal, and the Riparian Buffer TAG has raised certain concerns:</a:t>
            </a:r>
          </a:p>
          <a:p>
            <a:r>
              <a:rPr lang="en-US" dirty="0"/>
              <a:t>General DWR intent is to carry forward the same overall buffer rule design currently in place in other major nutrient watersheds, including:</a:t>
            </a:r>
          </a:p>
          <a:p>
            <a:pPr lvl="1"/>
            <a:r>
              <a:rPr lang="en-US" dirty="0"/>
              <a:t>A 50ft vegetated riparian area will be protected in Zone 1 (inner 30ft) and Zone 2 (outer 20ft)</a:t>
            </a:r>
          </a:p>
          <a:p>
            <a:pPr lvl="1"/>
            <a:r>
              <a:rPr lang="en-US" dirty="0"/>
              <a:t>Riparian areas will be protected throughout the entire watershed</a:t>
            </a:r>
          </a:p>
          <a:p>
            <a:pPr lvl="1"/>
            <a:r>
              <a:rPr lang="en-US" dirty="0"/>
              <a:t>Existing uses in the 50’ can continue, but a change of use invokes buffer protections</a:t>
            </a:r>
          </a:p>
          <a:p>
            <a:r>
              <a:rPr lang="en-US" dirty="0"/>
              <a:t>The TAG is investigating possible modifications to the forest harvesting provisions for each zone</a:t>
            </a:r>
          </a:p>
          <a:p>
            <a:r>
              <a:rPr lang="en-US" dirty="0"/>
              <a:t>The TAG is reviewing the Table of Uses for watershed-specific concerns</a:t>
            </a:r>
          </a:p>
          <a:p>
            <a:endParaRPr lang="en-US" dirty="0"/>
          </a:p>
        </p:txBody>
      </p:sp>
      <p:sp>
        <p:nvSpPr>
          <p:cNvPr id="4" name="Slide Number Placeholder 3">
            <a:extLst>
              <a:ext uri="{FF2B5EF4-FFF2-40B4-BE49-F238E27FC236}">
                <a16:creationId xmlns:a16="http://schemas.microsoft.com/office/drawing/2014/main" id="{E3E139B3-4E03-922D-72A3-2FA035CA2BBF}"/>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5" name="Subtitle 4">
            <a:extLst>
              <a:ext uri="{FF2B5EF4-FFF2-40B4-BE49-F238E27FC236}">
                <a16:creationId xmlns:a16="http://schemas.microsoft.com/office/drawing/2014/main" id="{0D9F46AB-DF0B-BD1E-9A3C-0C8F900A7025}"/>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21523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5F4E-3BA0-7B0A-F050-53177B46B990}"/>
              </a:ext>
            </a:extLst>
          </p:cNvPr>
          <p:cNvSpPr>
            <a:spLocks noGrp="1"/>
          </p:cNvSpPr>
          <p:nvPr>
            <p:ph type="title"/>
          </p:nvPr>
        </p:nvSpPr>
        <p:spPr/>
        <p:txBody>
          <a:bodyPr/>
          <a:lstStyle/>
          <a:p>
            <a:r>
              <a:rPr lang="en-US" dirty="0"/>
              <a:t>Source Categories</a:t>
            </a:r>
          </a:p>
        </p:txBody>
      </p:sp>
      <p:sp>
        <p:nvSpPr>
          <p:cNvPr id="3" name="Content Placeholder 2">
            <a:extLst>
              <a:ext uri="{FF2B5EF4-FFF2-40B4-BE49-F238E27FC236}">
                <a16:creationId xmlns:a16="http://schemas.microsoft.com/office/drawing/2014/main" id="{2C322616-0C92-2E35-A515-8E4EACB0A338}"/>
              </a:ext>
            </a:extLst>
          </p:cNvPr>
          <p:cNvSpPr>
            <a:spLocks noGrp="1"/>
          </p:cNvSpPr>
          <p:nvPr>
            <p:ph idx="1"/>
          </p:nvPr>
        </p:nvSpPr>
        <p:spPr>
          <a:xfrm>
            <a:off x="838200" y="1493045"/>
            <a:ext cx="3841955" cy="4755355"/>
          </a:xfrm>
        </p:spPr>
        <p:txBody>
          <a:bodyPr>
            <a:normAutofit fontScale="70000" lnSpcReduction="20000"/>
          </a:bodyPr>
          <a:lstStyle/>
          <a:p>
            <a:r>
              <a:rPr lang="en-US" dirty="0"/>
              <a:t>Point Source</a:t>
            </a:r>
          </a:p>
          <a:p>
            <a:pPr lvl="1"/>
            <a:r>
              <a:rPr lang="en-US" dirty="0"/>
              <a:t>Large POTW</a:t>
            </a:r>
          </a:p>
          <a:p>
            <a:pPr lvl="1"/>
            <a:r>
              <a:rPr lang="en-US" dirty="0"/>
              <a:t>Small POTW</a:t>
            </a:r>
          </a:p>
          <a:p>
            <a:pPr lvl="1"/>
            <a:r>
              <a:rPr lang="en-US" dirty="0"/>
              <a:t>Industrial</a:t>
            </a:r>
          </a:p>
          <a:p>
            <a:r>
              <a:rPr lang="en-US" dirty="0"/>
              <a:t>Septic Systems</a:t>
            </a:r>
          </a:p>
          <a:p>
            <a:r>
              <a:rPr lang="en-US" dirty="0"/>
              <a:t>Urban</a:t>
            </a:r>
          </a:p>
          <a:p>
            <a:pPr lvl="1"/>
            <a:r>
              <a:rPr lang="en-US" dirty="0"/>
              <a:t>New Residential/Commercial Development</a:t>
            </a:r>
          </a:p>
          <a:p>
            <a:pPr lvl="1"/>
            <a:r>
              <a:rPr lang="en-US" dirty="0"/>
              <a:t>Redevelopment</a:t>
            </a:r>
          </a:p>
          <a:p>
            <a:pPr lvl="1"/>
            <a:r>
              <a:rPr lang="en-US" dirty="0"/>
              <a:t>Existing Development</a:t>
            </a:r>
          </a:p>
          <a:p>
            <a:pPr lvl="1"/>
            <a:r>
              <a:rPr lang="en-US" dirty="0"/>
              <a:t>Transportation</a:t>
            </a:r>
          </a:p>
          <a:p>
            <a:pPr lvl="1"/>
            <a:r>
              <a:rPr lang="en-US" dirty="0"/>
              <a:t>State and Federal Entities</a:t>
            </a:r>
          </a:p>
          <a:p>
            <a:r>
              <a:rPr lang="en-US" dirty="0"/>
              <a:t>Pasture (Falls/Jordan)</a:t>
            </a:r>
          </a:p>
          <a:p>
            <a:r>
              <a:rPr lang="en-US" dirty="0"/>
              <a:t>Crop</a:t>
            </a:r>
          </a:p>
          <a:p>
            <a:pPr lvl="1"/>
            <a:r>
              <a:rPr lang="en-US" dirty="0"/>
              <a:t>Animal Feeding Operations</a:t>
            </a:r>
          </a:p>
          <a:p>
            <a:r>
              <a:rPr lang="en-US" dirty="0"/>
              <a:t>Forest</a:t>
            </a:r>
          </a:p>
          <a:p>
            <a:pPr lvl="1"/>
            <a:r>
              <a:rPr lang="en-US" dirty="0"/>
              <a:t>Managed</a:t>
            </a:r>
          </a:p>
          <a:p>
            <a:pPr lvl="1"/>
            <a:r>
              <a:rPr lang="en-US" dirty="0"/>
              <a:t>Unmanaged</a:t>
            </a:r>
          </a:p>
          <a:p>
            <a:r>
              <a:rPr lang="en-US" dirty="0"/>
              <a:t>NC DOT</a:t>
            </a:r>
          </a:p>
          <a:p>
            <a:r>
              <a:rPr lang="en-US" dirty="0"/>
              <a:t>Buffer Protection</a:t>
            </a:r>
          </a:p>
          <a:p>
            <a:endParaRPr lang="en-US" dirty="0"/>
          </a:p>
        </p:txBody>
      </p:sp>
      <p:sp>
        <p:nvSpPr>
          <p:cNvPr id="4" name="Slide Number Placeholder 3">
            <a:extLst>
              <a:ext uri="{FF2B5EF4-FFF2-40B4-BE49-F238E27FC236}">
                <a16:creationId xmlns:a16="http://schemas.microsoft.com/office/drawing/2014/main" id="{835D3A36-69B7-FA84-678A-F79A63D6F413}"/>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5" name="Subtitle 4">
            <a:extLst>
              <a:ext uri="{FF2B5EF4-FFF2-40B4-BE49-F238E27FC236}">
                <a16:creationId xmlns:a16="http://schemas.microsoft.com/office/drawing/2014/main" id="{202291A2-87D1-0558-3581-7D8BD9B562B1}"/>
              </a:ext>
            </a:extLst>
          </p:cNvPr>
          <p:cNvSpPr>
            <a:spLocks noGrp="1"/>
          </p:cNvSpPr>
          <p:nvPr>
            <p:ph type="subTitle" idx="13"/>
          </p:nvPr>
        </p:nvSpPr>
        <p:spPr/>
        <p:txBody>
          <a:bodyPr/>
          <a:lstStyle/>
          <a:p>
            <a:endParaRPr lang="en-US"/>
          </a:p>
        </p:txBody>
      </p:sp>
      <p:pic>
        <p:nvPicPr>
          <p:cNvPr id="9" name="Picture 8" descr="Chart, pie chart&#10;&#10;Description automatically generated">
            <a:extLst>
              <a:ext uri="{FF2B5EF4-FFF2-40B4-BE49-F238E27FC236}">
                <a16:creationId xmlns:a16="http://schemas.microsoft.com/office/drawing/2014/main" id="{87CD2616-CD2F-0480-1AB5-522AB540C038}"/>
              </a:ext>
            </a:extLst>
          </p:cNvPr>
          <p:cNvPicPr>
            <a:picLocks noChangeAspect="1"/>
          </p:cNvPicPr>
          <p:nvPr/>
        </p:nvPicPr>
        <p:blipFill>
          <a:blip r:embed="rId2">
            <a:alphaModFix/>
          </a:blip>
          <a:stretch>
            <a:fillRect/>
          </a:stretch>
        </p:blipFill>
        <p:spPr>
          <a:xfrm>
            <a:off x="6654752" y="1464572"/>
            <a:ext cx="4220892" cy="2301183"/>
          </a:xfrm>
          <a:prstGeom prst="rect">
            <a:avLst/>
          </a:prstGeom>
        </p:spPr>
      </p:pic>
      <p:pic>
        <p:nvPicPr>
          <p:cNvPr id="10" name="Picture 9" descr="Chart, pie chart&#10;&#10;Description automatically generated">
            <a:extLst>
              <a:ext uri="{FF2B5EF4-FFF2-40B4-BE49-F238E27FC236}">
                <a16:creationId xmlns:a16="http://schemas.microsoft.com/office/drawing/2014/main" id="{D2645E61-194C-7B19-57A8-E5B08FB368D1}"/>
              </a:ext>
            </a:extLst>
          </p:cNvPr>
          <p:cNvPicPr>
            <a:picLocks noChangeAspect="1"/>
          </p:cNvPicPr>
          <p:nvPr/>
        </p:nvPicPr>
        <p:blipFill>
          <a:blip r:embed="rId3"/>
          <a:stretch>
            <a:fillRect/>
          </a:stretch>
        </p:blipFill>
        <p:spPr>
          <a:xfrm>
            <a:off x="5090956" y="3765755"/>
            <a:ext cx="4243872" cy="2301183"/>
          </a:xfrm>
          <a:prstGeom prst="rect">
            <a:avLst/>
          </a:prstGeom>
        </p:spPr>
      </p:pic>
    </p:spTree>
    <p:extLst>
      <p:ext uri="{BB962C8B-B14F-4D97-AF65-F5344CB8AC3E}">
        <p14:creationId xmlns:p14="http://schemas.microsoft.com/office/powerpoint/2010/main" val="8224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5F4E-3BA0-7B0A-F050-53177B46B990}"/>
              </a:ext>
            </a:extLst>
          </p:cNvPr>
          <p:cNvSpPr>
            <a:spLocks noGrp="1"/>
          </p:cNvSpPr>
          <p:nvPr>
            <p:ph type="title"/>
          </p:nvPr>
        </p:nvSpPr>
        <p:spPr/>
        <p:txBody>
          <a:bodyPr/>
          <a:lstStyle/>
          <a:p>
            <a:r>
              <a:rPr lang="en-US" dirty="0"/>
              <a:t>Source Categories</a:t>
            </a:r>
          </a:p>
        </p:txBody>
      </p:sp>
      <p:sp>
        <p:nvSpPr>
          <p:cNvPr id="3" name="Content Placeholder 2">
            <a:extLst>
              <a:ext uri="{FF2B5EF4-FFF2-40B4-BE49-F238E27FC236}">
                <a16:creationId xmlns:a16="http://schemas.microsoft.com/office/drawing/2014/main" id="{2C322616-0C92-2E35-A515-8E4EACB0A338}"/>
              </a:ext>
            </a:extLst>
          </p:cNvPr>
          <p:cNvSpPr>
            <a:spLocks noGrp="1"/>
          </p:cNvSpPr>
          <p:nvPr>
            <p:ph idx="1"/>
          </p:nvPr>
        </p:nvSpPr>
        <p:spPr>
          <a:xfrm>
            <a:off x="838200" y="1493045"/>
            <a:ext cx="3841955" cy="4755355"/>
          </a:xfrm>
        </p:spPr>
        <p:txBody>
          <a:bodyPr>
            <a:normAutofit fontScale="70000" lnSpcReduction="20000"/>
          </a:bodyPr>
          <a:lstStyle/>
          <a:p>
            <a:r>
              <a:rPr lang="en-US" dirty="0"/>
              <a:t>Point Source</a:t>
            </a:r>
          </a:p>
          <a:p>
            <a:pPr lvl="1"/>
            <a:r>
              <a:rPr lang="en-US" dirty="0">
                <a:highlight>
                  <a:srgbClr val="FFFF00"/>
                </a:highlight>
              </a:rPr>
              <a:t>Large POTW</a:t>
            </a:r>
          </a:p>
          <a:p>
            <a:pPr lvl="1"/>
            <a:r>
              <a:rPr lang="en-US" dirty="0"/>
              <a:t>Small POTW</a:t>
            </a:r>
          </a:p>
          <a:p>
            <a:pPr lvl="1"/>
            <a:r>
              <a:rPr lang="en-US" dirty="0">
                <a:highlight>
                  <a:srgbClr val="FFFF00"/>
                </a:highlight>
              </a:rPr>
              <a:t>Industrial</a:t>
            </a:r>
          </a:p>
          <a:p>
            <a:r>
              <a:rPr lang="en-US" dirty="0"/>
              <a:t>Septic Systems</a:t>
            </a:r>
          </a:p>
          <a:p>
            <a:r>
              <a:rPr lang="en-US" dirty="0"/>
              <a:t>Urban</a:t>
            </a:r>
          </a:p>
          <a:p>
            <a:pPr lvl="1"/>
            <a:r>
              <a:rPr lang="en-US" dirty="0">
                <a:highlight>
                  <a:srgbClr val="FFFF00"/>
                </a:highlight>
              </a:rPr>
              <a:t>New Residential/Commercial Development</a:t>
            </a:r>
          </a:p>
          <a:p>
            <a:pPr lvl="1"/>
            <a:r>
              <a:rPr lang="en-US" dirty="0">
                <a:highlight>
                  <a:srgbClr val="FFFF00"/>
                </a:highlight>
              </a:rPr>
              <a:t>Redevelopment</a:t>
            </a:r>
          </a:p>
          <a:p>
            <a:pPr lvl="1"/>
            <a:r>
              <a:rPr lang="en-US" dirty="0">
                <a:highlight>
                  <a:srgbClr val="FFFF00"/>
                </a:highlight>
              </a:rPr>
              <a:t>Existing Development</a:t>
            </a:r>
          </a:p>
          <a:p>
            <a:pPr lvl="1"/>
            <a:r>
              <a:rPr lang="en-US" dirty="0">
                <a:highlight>
                  <a:srgbClr val="FFFF00"/>
                </a:highlight>
              </a:rPr>
              <a:t>Transportation</a:t>
            </a:r>
          </a:p>
          <a:p>
            <a:pPr lvl="1"/>
            <a:r>
              <a:rPr lang="en-US" dirty="0">
                <a:highlight>
                  <a:srgbClr val="FFFF00"/>
                </a:highlight>
              </a:rPr>
              <a:t>State and Federal Entities</a:t>
            </a:r>
          </a:p>
          <a:p>
            <a:r>
              <a:rPr lang="en-US" dirty="0">
                <a:highlight>
                  <a:srgbClr val="FFFF00"/>
                </a:highlight>
              </a:rPr>
              <a:t>Pasture (Falls/Jordan)</a:t>
            </a:r>
          </a:p>
          <a:p>
            <a:r>
              <a:rPr lang="en-US" dirty="0">
                <a:highlight>
                  <a:srgbClr val="FFFF00"/>
                </a:highlight>
              </a:rPr>
              <a:t>Crop</a:t>
            </a:r>
          </a:p>
          <a:p>
            <a:pPr lvl="1"/>
            <a:r>
              <a:rPr lang="en-US" dirty="0"/>
              <a:t>Animal Feeding Operations</a:t>
            </a:r>
          </a:p>
          <a:p>
            <a:r>
              <a:rPr lang="en-US" dirty="0"/>
              <a:t>Forest</a:t>
            </a:r>
          </a:p>
          <a:p>
            <a:pPr lvl="1"/>
            <a:r>
              <a:rPr lang="en-US" dirty="0">
                <a:highlight>
                  <a:srgbClr val="FFFF00"/>
                </a:highlight>
              </a:rPr>
              <a:t>Managed (within buffer)</a:t>
            </a:r>
          </a:p>
          <a:p>
            <a:pPr lvl="1"/>
            <a:r>
              <a:rPr lang="en-US" dirty="0"/>
              <a:t>Unmanaged</a:t>
            </a:r>
          </a:p>
          <a:p>
            <a:r>
              <a:rPr lang="en-US" dirty="0">
                <a:highlight>
                  <a:srgbClr val="FFFF00"/>
                </a:highlight>
              </a:rPr>
              <a:t>NC DOT</a:t>
            </a:r>
          </a:p>
          <a:p>
            <a:r>
              <a:rPr lang="en-US" dirty="0">
                <a:highlight>
                  <a:srgbClr val="FFFF00"/>
                </a:highlight>
              </a:rPr>
              <a:t>Buffer Protection</a:t>
            </a:r>
          </a:p>
          <a:p>
            <a:endParaRPr lang="en-US" dirty="0"/>
          </a:p>
        </p:txBody>
      </p:sp>
      <p:sp>
        <p:nvSpPr>
          <p:cNvPr id="4" name="Slide Number Placeholder 3">
            <a:extLst>
              <a:ext uri="{FF2B5EF4-FFF2-40B4-BE49-F238E27FC236}">
                <a16:creationId xmlns:a16="http://schemas.microsoft.com/office/drawing/2014/main" id="{835D3A36-69B7-FA84-678A-F79A63D6F413}"/>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5" name="Subtitle 4">
            <a:extLst>
              <a:ext uri="{FF2B5EF4-FFF2-40B4-BE49-F238E27FC236}">
                <a16:creationId xmlns:a16="http://schemas.microsoft.com/office/drawing/2014/main" id="{202291A2-87D1-0558-3581-7D8BD9B562B1}"/>
              </a:ext>
            </a:extLst>
          </p:cNvPr>
          <p:cNvSpPr>
            <a:spLocks noGrp="1"/>
          </p:cNvSpPr>
          <p:nvPr>
            <p:ph type="subTitle" idx="13"/>
          </p:nvPr>
        </p:nvSpPr>
        <p:spPr/>
        <p:txBody>
          <a:bodyPr/>
          <a:lstStyle/>
          <a:p>
            <a:endParaRPr lang="en-US"/>
          </a:p>
        </p:txBody>
      </p:sp>
      <p:pic>
        <p:nvPicPr>
          <p:cNvPr id="9" name="Picture 8" descr="Chart, pie chart&#10;&#10;Description automatically generated">
            <a:extLst>
              <a:ext uri="{FF2B5EF4-FFF2-40B4-BE49-F238E27FC236}">
                <a16:creationId xmlns:a16="http://schemas.microsoft.com/office/drawing/2014/main" id="{87CD2616-CD2F-0480-1AB5-522AB540C038}"/>
              </a:ext>
            </a:extLst>
          </p:cNvPr>
          <p:cNvPicPr>
            <a:picLocks noChangeAspect="1"/>
          </p:cNvPicPr>
          <p:nvPr/>
        </p:nvPicPr>
        <p:blipFill>
          <a:blip r:embed="rId2">
            <a:alphaModFix/>
          </a:blip>
          <a:stretch>
            <a:fillRect/>
          </a:stretch>
        </p:blipFill>
        <p:spPr>
          <a:xfrm>
            <a:off x="6654752" y="1464572"/>
            <a:ext cx="4220892" cy="2301183"/>
          </a:xfrm>
          <a:prstGeom prst="rect">
            <a:avLst/>
          </a:prstGeom>
        </p:spPr>
      </p:pic>
      <p:pic>
        <p:nvPicPr>
          <p:cNvPr id="10" name="Picture 9" descr="Chart, pie chart&#10;&#10;Description automatically generated">
            <a:extLst>
              <a:ext uri="{FF2B5EF4-FFF2-40B4-BE49-F238E27FC236}">
                <a16:creationId xmlns:a16="http://schemas.microsoft.com/office/drawing/2014/main" id="{D2645E61-194C-7B19-57A8-E5B08FB368D1}"/>
              </a:ext>
            </a:extLst>
          </p:cNvPr>
          <p:cNvPicPr>
            <a:picLocks noChangeAspect="1"/>
          </p:cNvPicPr>
          <p:nvPr/>
        </p:nvPicPr>
        <p:blipFill>
          <a:blip r:embed="rId3"/>
          <a:stretch>
            <a:fillRect/>
          </a:stretch>
        </p:blipFill>
        <p:spPr>
          <a:xfrm>
            <a:off x="5090956" y="3765755"/>
            <a:ext cx="4243872" cy="2301183"/>
          </a:xfrm>
          <a:prstGeom prst="rect">
            <a:avLst/>
          </a:prstGeom>
        </p:spPr>
      </p:pic>
      <p:sp>
        <p:nvSpPr>
          <p:cNvPr id="6" name="TextBox 5">
            <a:extLst>
              <a:ext uri="{FF2B5EF4-FFF2-40B4-BE49-F238E27FC236}">
                <a16:creationId xmlns:a16="http://schemas.microsoft.com/office/drawing/2014/main" id="{C41AE09C-0289-F02A-1053-4571CD9CB476}"/>
              </a:ext>
            </a:extLst>
          </p:cNvPr>
          <p:cNvSpPr txBox="1"/>
          <p:nvPr/>
        </p:nvSpPr>
        <p:spPr>
          <a:xfrm>
            <a:off x="3598223" y="1414834"/>
            <a:ext cx="2274631" cy="307777"/>
          </a:xfrm>
          <a:prstGeom prst="rect">
            <a:avLst/>
          </a:prstGeom>
          <a:noFill/>
        </p:spPr>
        <p:txBody>
          <a:bodyPr wrap="square" rtlCol="0">
            <a:spAutoFit/>
          </a:bodyPr>
          <a:lstStyle/>
          <a:p>
            <a:r>
              <a:rPr lang="en-US" sz="1400" dirty="0">
                <a:highlight>
                  <a:srgbClr val="FFFF00"/>
                </a:highlight>
                <a:latin typeface="Arial" panose="020B0604020202020204" pitchFamily="34" charset="0"/>
                <a:cs typeface="Arial" panose="020B0604020202020204" pitchFamily="34" charset="0"/>
              </a:rPr>
              <a:t>Regulated by NMS rules</a:t>
            </a:r>
          </a:p>
        </p:txBody>
      </p:sp>
    </p:spTree>
    <p:extLst>
      <p:ext uri="{BB962C8B-B14F-4D97-AF65-F5344CB8AC3E}">
        <p14:creationId xmlns:p14="http://schemas.microsoft.com/office/powerpoint/2010/main" val="148211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5F4E-3BA0-7B0A-F050-53177B46B990}"/>
              </a:ext>
            </a:extLst>
          </p:cNvPr>
          <p:cNvSpPr>
            <a:spLocks noGrp="1"/>
          </p:cNvSpPr>
          <p:nvPr>
            <p:ph type="title"/>
          </p:nvPr>
        </p:nvSpPr>
        <p:spPr/>
        <p:txBody>
          <a:bodyPr/>
          <a:lstStyle/>
          <a:p>
            <a:r>
              <a:rPr lang="en-US" dirty="0"/>
              <a:t>Source Categories</a:t>
            </a:r>
          </a:p>
        </p:txBody>
      </p:sp>
      <p:sp>
        <p:nvSpPr>
          <p:cNvPr id="3" name="Content Placeholder 2">
            <a:extLst>
              <a:ext uri="{FF2B5EF4-FFF2-40B4-BE49-F238E27FC236}">
                <a16:creationId xmlns:a16="http://schemas.microsoft.com/office/drawing/2014/main" id="{2C322616-0C92-2E35-A515-8E4EACB0A338}"/>
              </a:ext>
            </a:extLst>
          </p:cNvPr>
          <p:cNvSpPr>
            <a:spLocks noGrp="1"/>
          </p:cNvSpPr>
          <p:nvPr>
            <p:ph idx="1"/>
          </p:nvPr>
        </p:nvSpPr>
        <p:spPr>
          <a:xfrm>
            <a:off x="838200" y="1493045"/>
            <a:ext cx="3841955" cy="4755355"/>
          </a:xfrm>
        </p:spPr>
        <p:txBody>
          <a:bodyPr>
            <a:normAutofit fontScale="70000" lnSpcReduction="20000"/>
          </a:bodyPr>
          <a:lstStyle/>
          <a:p>
            <a:r>
              <a:rPr lang="en-US" dirty="0"/>
              <a:t>Point Source</a:t>
            </a:r>
          </a:p>
          <a:p>
            <a:pPr lvl="1"/>
            <a:r>
              <a:rPr lang="en-US" dirty="0">
                <a:highlight>
                  <a:srgbClr val="FFFF00"/>
                </a:highlight>
              </a:rPr>
              <a:t>Large POTW</a:t>
            </a:r>
          </a:p>
          <a:p>
            <a:pPr lvl="1"/>
            <a:r>
              <a:rPr lang="en-US" dirty="0"/>
              <a:t>Small POTW</a:t>
            </a:r>
          </a:p>
          <a:p>
            <a:pPr lvl="1"/>
            <a:r>
              <a:rPr lang="en-US" dirty="0">
                <a:highlight>
                  <a:srgbClr val="FFFF00"/>
                </a:highlight>
              </a:rPr>
              <a:t>Industrial</a:t>
            </a:r>
          </a:p>
          <a:p>
            <a:r>
              <a:rPr lang="en-US" dirty="0">
                <a:highlight>
                  <a:srgbClr val="00FFFF"/>
                </a:highlight>
              </a:rPr>
              <a:t>Septic Systems</a:t>
            </a:r>
          </a:p>
          <a:p>
            <a:r>
              <a:rPr lang="en-US" dirty="0"/>
              <a:t>Urban</a:t>
            </a:r>
          </a:p>
          <a:p>
            <a:pPr lvl="1"/>
            <a:r>
              <a:rPr lang="en-US" dirty="0">
                <a:highlight>
                  <a:srgbClr val="FFFF00"/>
                </a:highlight>
              </a:rPr>
              <a:t>New Residential/Commercial Development</a:t>
            </a:r>
          </a:p>
          <a:p>
            <a:pPr lvl="1"/>
            <a:r>
              <a:rPr lang="en-US" dirty="0">
                <a:highlight>
                  <a:srgbClr val="FFFF00"/>
                </a:highlight>
              </a:rPr>
              <a:t>Redevelopment</a:t>
            </a:r>
          </a:p>
          <a:p>
            <a:pPr lvl="1"/>
            <a:r>
              <a:rPr lang="en-US" dirty="0">
                <a:highlight>
                  <a:srgbClr val="FFFF00"/>
                </a:highlight>
              </a:rPr>
              <a:t>Existing Development</a:t>
            </a:r>
          </a:p>
          <a:p>
            <a:pPr lvl="1"/>
            <a:r>
              <a:rPr lang="en-US" dirty="0">
                <a:highlight>
                  <a:srgbClr val="FFFF00"/>
                </a:highlight>
              </a:rPr>
              <a:t>Transportation</a:t>
            </a:r>
          </a:p>
          <a:p>
            <a:pPr lvl="1"/>
            <a:r>
              <a:rPr lang="en-US" dirty="0">
                <a:highlight>
                  <a:srgbClr val="FFFF00"/>
                </a:highlight>
              </a:rPr>
              <a:t>State and Federal Entities</a:t>
            </a:r>
          </a:p>
          <a:p>
            <a:r>
              <a:rPr lang="en-US" dirty="0">
                <a:highlight>
                  <a:srgbClr val="FFFF00"/>
                </a:highlight>
              </a:rPr>
              <a:t>Pasture (Falls/Jordan)</a:t>
            </a:r>
          </a:p>
          <a:p>
            <a:r>
              <a:rPr lang="en-US" dirty="0">
                <a:highlight>
                  <a:srgbClr val="FFFF00"/>
                </a:highlight>
              </a:rPr>
              <a:t>Crop</a:t>
            </a:r>
          </a:p>
          <a:p>
            <a:pPr lvl="1"/>
            <a:r>
              <a:rPr lang="en-US" dirty="0">
                <a:highlight>
                  <a:srgbClr val="00FFFF"/>
                </a:highlight>
              </a:rPr>
              <a:t>Animal Feeding Operations</a:t>
            </a:r>
          </a:p>
          <a:p>
            <a:r>
              <a:rPr lang="en-US" dirty="0">
                <a:highlight>
                  <a:srgbClr val="00FFFF"/>
                </a:highlight>
              </a:rPr>
              <a:t>Forest</a:t>
            </a:r>
          </a:p>
          <a:p>
            <a:pPr lvl="1"/>
            <a:r>
              <a:rPr lang="en-US" dirty="0">
                <a:highlight>
                  <a:srgbClr val="FFFF00"/>
                </a:highlight>
              </a:rPr>
              <a:t>Managed (within buffer)</a:t>
            </a:r>
          </a:p>
          <a:p>
            <a:pPr lvl="1"/>
            <a:r>
              <a:rPr lang="en-US" dirty="0"/>
              <a:t>Unmanaged</a:t>
            </a:r>
          </a:p>
          <a:p>
            <a:r>
              <a:rPr lang="en-US" dirty="0">
                <a:highlight>
                  <a:srgbClr val="FFFF00"/>
                </a:highlight>
              </a:rPr>
              <a:t>NC DOT</a:t>
            </a:r>
          </a:p>
          <a:p>
            <a:r>
              <a:rPr lang="en-US" dirty="0">
                <a:highlight>
                  <a:srgbClr val="FFFF00"/>
                </a:highlight>
              </a:rPr>
              <a:t>Buffer Protection</a:t>
            </a:r>
          </a:p>
          <a:p>
            <a:endParaRPr lang="en-US" dirty="0"/>
          </a:p>
        </p:txBody>
      </p:sp>
      <p:sp>
        <p:nvSpPr>
          <p:cNvPr id="4" name="Slide Number Placeholder 3">
            <a:extLst>
              <a:ext uri="{FF2B5EF4-FFF2-40B4-BE49-F238E27FC236}">
                <a16:creationId xmlns:a16="http://schemas.microsoft.com/office/drawing/2014/main" id="{835D3A36-69B7-FA84-678A-F79A63D6F413}"/>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202291A2-87D1-0558-3581-7D8BD9B562B1}"/>
              </a:ext>
            </a:extLst>
          </p:cNvPr>
          <p:cNvSpPr>
            <a:spLocks noGrp="1"/>
          </p:cNvSpPr>
          <p:nvPr>
            <p:ph type="subTitle" idx="13"/>
          </p:nvPr>
        </p:nvSpPr>
        <p:spPr/>
        <p:txBody>
          <a:bodyPr/>
          <a:lstStyle/>
          <a:p>
            <a:endParaRPr lang="en-US"/>
          </a:p>
        </p:txBody>
      </p:sp>
      <p:pic>
        <p:nvPicPr>
          <p:cNvPr id="9" name="Picture 8" descr="Chart, pie chart&#10;&#10;Description automatically generated">
            <a:extLst>
              <a:ext uri="{FF2B5EF4-FFF2-40B4-BE49-F238E27FC236}">
                <a16:creationId xmlns:a16="http://schemas.microsoft.com/office/drawing/2014/main" id="{87CD2616-CD2F-0480-1AB5-522AB540C038}"/>
              </a:ext>
            </a:extLst>
          </p:cNvPr>
          <p:cNvPicPr>
            <a:picLocks noChangeAspect="1"/>
          </p:cNvPicPr>
          <p:nvPr/>
        </p:nvPicPr>
        <p:blipFill>
          <a:blip r:embed="rId2">
            <a:alphaModFix/>
          </a:blip>
          <a:stretch>
            <a:fillRect/>
          </a:stretch>
        </p:blipFill>
        <p:spPr>
          <a:xfrm>
            <a:off x="6654752" y="1464572"/>
            <a:ext cx="4220892" cy="2301183"/>
          </a:xfrm>
          <a:prstGeom prst="rect">
            <a:avLst/>
          </a:prstGeom>
        </p:spPr>
      </p:pic>
      <p:pic>
        <p:nvPicPr>
          <p:cNvPr id="10" name="Picture 9" descr="Chart, pie chart&#10;&#10;Description automatically generated">
            <a:extLst>
              <a:ext uri="{FF2B5EF4-FFF2-40B4-BE49-F238E27FC236}">
                <a16:creationId xmlns:a16="http://schemas.microsoft.com/office/drawing/2014/main" id="{D2645E61-194C-7B19-57A8-E5B08FB368D1}"/>
              </a:ext>
            </a:extLst>
          </p:cNvPr>
          <p:cNvPicPr>
            <a:picLocks noChangeAspect="1"/>
          </p:cNvPicPr>
          <p:nvPr/>
        </p:nvPicPr>
        <p:blipFill>
          <a:blip r:embed="rId3"/>
          <a:stretch>
            <a:fillRect/>
          </a:stretch>
        </p:blipFill>
        <p:spPr>
          <a:xfrm>
            <a:off x="5090956" y="3765755"/>
            <a:ext cx="4243872" cy="2301183"/>
          </a:xfrm>
          <a:prstGeom prst="rect">
            <a:avLst/>
          </a:prstGeom>
        </p:spPr>
      </p:pic>
      <p:sp>
        <p:nvSpPr>
          <p:cNvPr id="6" name="TextBox 5">
            <a:extLst>
              <a:ext uri="{FF2B5EF4-FFF2-40B4-BE49-F238E27FC236}">
                <a16:creationId xmlns:a16="http://schemas.microsoft.com/office/drawing/2014/main" id="{C41AE09C-0289-F02A-1053-4571CD9CB476}"/>
              </a:ext>
            </a:extLst>
          </p:cNvPr>
          <p:cNvSpPr txBox="1"/>
          <p:nvPr/>
        </p:nvSpPr>
        <p:spPr>
          <a:xfrm>
            <a:off x="3598223" y="1414834"/>
            <a:ext cx="2274631" cy="523220"/>
          </a:xfrm>
          <a:prstGeom prst="rect">
            <a:avLst/>
          </a:prstGeom>
          <a:noFill/>
        </p:spPr>
        <p:txBody>
          <a:bodyPr wrap="square" rtlCol="0">
            <a:spAutoFit/>
          </a:bodyPr>
          <a:lstStyle/>
          <a:p>
            <a:r>
              <a:rPr lang="en-US" sz="1400" dirty="0">
                <a:highlight>
                  <a:srgbClr val="FFFF00"/>
                </a:highlight>
                <a:latin typeface="Arial" panose="020B0604020202020204" pitchFamily="34" charset="0"/>
                <a:cs typeface="Arial" panose="020B0604020202020204" pitchFamily="34" charset="0"/>
              </a:rPr>
              <a:t>Regulated by NMS rules</a:t>
            </a:r>
          </a:p>
          <a:p>
            <a:r>
              <a:rPr lang="en-US" sz="1400" dirty="0">
                <a:highlight>
                  <a:srgbClr val="00FFFF"/>
                </a:highlight>
                <a:latin typeface="Arial" panose="020B0604020202020204" pitchFamily="34" charset="0"/>
                <a:cs typeface="Arial" panose="020B0604020202020204" pitchFamily="34" charset="0"/>
              </a:rPr>
              <a:t>Regulated by Statute</a:t>
            </a:r>
          </a:p>
        </p:txBody>
      </p:sp>
    </p:spTree>
    <p:extLst>
      <p:ext uri="{BB962C8B-B14F-4D97-AF65-F5344CB8AC3E}">
        <p14:creationId xmlns:p14="http://schemas.microsoft.com/office/powerpoint/2010/main" val="2145414051"/>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12259</TotalTime>
  <Words>1030</Words>
  <Application>Microsoft Office PowerPoint</Application>
  <PresentationFormat>Widescreen</PresentationFormat>
  <Paragraphs>177</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2_Office Theme</vt:lpstr>
      <vt:lpstr>Office Theme</vt:lpstr>
      <vt:lpstr>Department of Environmental Quality</vt:lpstr>
      <vt:lpstr>Decision-Making Process re: consensus</vt:lpstr>
      <vt:lpstr>Questions for Steering Committee</vt:lpstr>
      <vt:lpstr>Agriculture TAG</vt:lpstr>
      <vt:lpstr>Wastewater TAG</vt:lpstr>
      <vt:lpstr>Riparian Buffer TAG</vt:lpstr>
      <vt:lpstr>Source Categories</vt:lpstr>
      <vt:lpstr>Source Categories</vt:lpstr>
      <vt:lpstr>Source Categories</vt:lpstr>
      <vt:lpstr>Septic Systems</vt:lpstr>
      <vt:lpstr>Point Source Discharger Size</vt:lpstr>
      <vt:lpstr>Forestry Operations</vt:lpstr>
      <vt:lpstr>Others</vt:lpstr>
      <vt:lpstr>Questions for Steering Committee</vt:lpstr>
      <vt:lpstr>Mark your calendars!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Hester, Joey</cp:lastModifiedBy>
  <cp:revision>69</cp:revision>
  <cp:lastPrinted>2022-09-29T12:35:38Z</cp:lastPrinted>
  <dcterms:created xsi:type="dcterms:W3CDTF">2015-06-24T15:01:50Z</dcterms:created>
  <dcterms:modified xsi:type="dcterms:W3CDTF">2023-04-26T21:09:31Z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