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4"/>
    <p:sldMasterId id="2147483699" r:id="rId5"/>
  </p:sldMasterIdLst>
  <p:notesMasterIdLst>
    <p:notesMasterId r:id="rId21"/>
  </p:notesMasterIdLst>
  <p:sldIdLst>
    <p:sldId id="428" r:id="rId6"/>
    <p:sldId id="467" r:id="rId7"/>
    <p:sldId id="468" r:id="rId8"/>
    <p:sldId id="469" r:id="rId9"/>
    <p:sldId id="471" r:id="rId10"/>
    <p:sldId id="456" r:id="rId11"/>
    <p:sldId id="458" r:id="rId12"/>
    <p:sldId id="473" r:id="rId13"/>
    <p:sldId id="474" r:id="rId14"/>
    <p:sldId id="472" r:id="rId15"/>
    <p:sldId id="476" r:id="rId16"/>
    <p:sldId id="477" r:id="rId17"/>
    <p:sldId id="479" r:id="rId18"/>
    <p:sldId id="475" r:id="rId19"/>
    <p:sldId id="268" r:id="rId20"/>
  </p:sldIdLst>
  <p:sldSz cx="12192000" cy="6858000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CAF0"/>
    <a:srgbClr val="548235"/>
    <a:srgbClr val="4472C4"/>
    <a:srgbClr val="728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17" autoAdjust="0"/>
    <p:restoredTop sz="91422" autoAdjust="0"/>
  </p:normalViewPr>
  <p:slideViewPr>
    <p:cSldViewPr snapToGrid="0">
      <p:cViewPr varScale="1">
        <p:scale>
          <a:sx n="78" d="100"/>
          <a:sy n="78" d="100"/>
        </p:scale>
        <p:origin x="70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1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C586D9D0-2E9B-4F2F-924A-B3B3E9CFCAEC}" type="datetimeFigureOut">
              <a:rPr lang="en-US" smtClean="0"/>
              <a:t>2/24/2023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892"/>
            <a:ext cx="5505450" cy="3660459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456C487D-E38B-444A-A8D9-A385380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872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998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4458">
              <a:defRPr/>
            </a:pPr>
            <a:fld id="{456C487D-E38B-444A-A8D9-A3853809DE05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24458">
                <a:defRPr/>
              </a:pPr>
              <a:t>6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806807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9787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2445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6C487D-E38B-444A-A8D9-A3853809DE05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2445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39834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428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3" y="3235764"/>
            <a:ext cx="5865181" cy="713497"/>
          </a:xfrm>
        </p:spPr>
        <p:txBody>
          <a:bodyPr anchor="ctr">
            <a:normAutofit/>
          </a:bodyPr>
          <a:lstStyle>
            <a:lvl1pPr algn="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10492" y="2928374"/>
            <a:ext cx="4489142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Master subtitle style (date)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EE5989-A237-44ED-9A46-F3D25882883F}"/>
              </a:ext>
            </a:extLst>
          </p:cNvPr>
          <p:cNvSpPr/>
          <p:nvPr userDrawn="1"/>
        </p:nvSpPr>
        <p:spPr>
          <a:xfrm>
            <a:off x="383177" y="2473234"/>
            <a:ext cx="3553097" cy="20029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54721FC-AE4F-47E8-AF8D-F2ABF799D3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401" y="5331820"/>
            <a:ext cx="3676650" cy="131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87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346" y="159510"/>
            <a:ext cx="7181469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633346" y="517741"/>
            <a:ext cx="7181469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8080EEC0-8F06-4C02-AFF7-E86E2E0594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9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FF078F1F-003F-4D18-8150-5C6E4C0814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42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4EA28A69-0CF2-4EB4-A15C-B526D23FCD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564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6"/>
            <a:ext cx="105156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E0B4E534-5AC3-45F1-82DE-75EF5CA097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67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5550"/>
            <a:ext cx="105156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47C3337-32D4-4B55-AC32-EEEC9AF47F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01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8725"/>
            <a:ext cx="105156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3B68D82E-C6BB-490E-B359-B8BFE22281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15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7"/>
            <a:ext cx="10515600" cy="4174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8AAC2A07-D2B6-402A-A29D-3F0F24B0F6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170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86523" y="1775339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39666" y="1281613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9E4304EF-BBE9-4AC9-9D15-EA2DD76BFA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34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76990" y="1896631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60900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B29E7BF0-E323-44E1-85A4-893F4FC60A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50270092-A1BE-4459-879D-2641BABAF6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6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A071A617-FAF4-4AE3-B69C-134347C535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2620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08718" y="1290869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70990" y="1290987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DFD6FD7A-8297-4AC3-83A8-06C00B36C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0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7035646" y="1311318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11318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781F9065-5FEC-4FE3-9D8A-330CE9DB31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41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04775" y="6650830"/>
            <a:ext cx="2743200" cy="138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1BB4DF0E-D8B2-43C0-80CD-7C5F581349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519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69E6E0FD-A059-46B5-8E97-756E86E813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00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5058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B5FC3-2B4F-E06F-6A70-65A82EAA7A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A0C42E-7ED9-6FFF-3758-A27C423CAE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9E3ACC-FA81-6822-AAAF-672E3555F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51B1FE-4FCC-C5A6-ACBF-3805E8DA7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A63029-85DB-7435-A77D-32DF90D93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040824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2471A-C9AA-E2C6-2E9E-50399F760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DE0EE-2C34-396A-B1DE-8B23125B9C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6F864-B554-1CC3-9410-A6D5D4E54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B596A7-1310-27CF-469D-7FA6405F7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15DC3C-F515-E84D-FE24-9AE459F5A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901920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E6DEE-B7B3-9AD9-69F3-D3E2DE72C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9BEC01-C24D-FECA-F230-2C6EB5034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C838EE-EB92-FD6B-DB65-04D30DF04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6FFCF-4686-684D-EB1D-4C41017E5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58F38A-37A5-200D-2AE0-FC0A7DCE9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679275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A2293-A2D0-1EB5-36CC-2C69CBF97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86BEEB-666E-5C77-E0EB-1C0108CBEF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D0772F-89C3-3DF9-297F-7ED100DC6B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72E2EF-0BCA-7D29-E618-4C8FAA7F6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68DBAC-D0C9-C27A-525D-78E84BBC3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F0F2C2-49B7-34C4-1250-3F389BE05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816452"/>
      </p:ext>
    </p:extLst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9C477-BAC8-1ED2-6477-17C73A532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A6A1E3-5AC3-1DCA-B34C-7ACC2A6297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570A9C-8B60-6A33-74BD-4C628C5297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8387C7-44A7-6114-A4CC-569AC047D3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000A15-57A4-0F99-592D-97988AF96C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687853-17CF-006D-F1DD-E6ABEF261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879E59-18DD-8E31-C265-5994BEE43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D1DD2C-076A-647A-3849-6D028BA65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13683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2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0" y="229933"/>
            <a:ext cx="73723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38250" y="577599"/>
            <a:ext cx="73723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Content Placeholder 6">
            <a:extLst>
              <a:ext uri="{FF2B5EF4-FFF2-40B4-BE49-F238E27FC236}">
                <a16:creationId xmlns:a16="http://schemas.microsoft.com/office/drawing/2014/main" id="{1C54A845-0B0C-407F-9ECC-AF75B7B9D5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9386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0C54B-0CBF-791D-9CDE-0016A5D9D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485EEA-A2AD-E856-0BD9-B18194D94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E26EF6-1AA3-8F72-36C7-2843E320A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1A47EA-07B4-3F39-5382-58D498261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120284"/>
      </p:ext>
    </p:extLst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1EF139-0483-CA83-4252-C63EC0A2F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329F26-7249-2B29-840F-496D578AF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D3C651-49FA-CF3F-A107-DAC311DAA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740768"/>
      </p:ext>
    </p:extLst>
  </p:cSld>
  <p:clrMapOvr>
    <a:masterClrMapping/>
  </p:clrMapOvr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66B3B-1DA4-27A1-BE1F-504ADADBC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C0E7F-D6E3-13B8-D1E6-F6ECE14E38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7E8D05-98C0-678C-FDC6-BE15C29632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AB7149-2DE0-4D08-A4B3-FB1F46765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1EFF47-24BA-83F5-3A3B-EF54D9C6B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346D9F-DCB8-600A-4E18-8FF8F46AF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143608"/>
      </p:ext>
    </p:extLst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BD875-E80D-CF5A-E69F-EA91F9F70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CC1B5C-BBF5-0BA5-6765-8C694A79E0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29E288-5E65-EA1B-73C5-894EEF1DFF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50737B-4683-6E40-B8B7-C7D6B872D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587C00-C09A-DF24-41EC-B3C5E4BA1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5F9674-2744-8E06-3DC8-C2F48A549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582100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E3E17-E914-D928-D150-397BC5017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3FE7B7-3E48-4542-6D7E-EE88DC49A2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A88BB4-5F3E-7EDC-2682-1180B2BE2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BCCE5B-B4F2-DBC5-9D44-3D34590CE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1E630-AC83-59A3-4F46-636888279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895717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ACD8DE-ACD7-5CBC-E5B2-D3204032E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12ABF5-C3B9-6EB3-E890-CD48F234CB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9320F-42C7-A6C1-F1A2-3ACB3BA41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3AB9CB-8850-C5A3-20A2-3223AC003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15BF4-4A5B-B949-6EE9-A75724DAD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41004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545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DD08425C-57D8-4808-9CF0-226279E52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702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5" y="201358"/>
            <a:ext cx="70675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5" y="549024"/>
            <a:ext cx="70675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4A4B1867-30C5-42EA-8C67-EF3037147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35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DD08425C-57D8-4808-9CF0-226279E52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79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81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323" y="205230"/>
            <a:ext cx="619577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199323" y="563461"/>
            <a:ext cx="619577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A7C37735-4226-42C3-94CC-25BEB31BC5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89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2674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2674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2E4C30BD-13EE-44A0-BA1B-4719408705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40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4" y="205230"/>
            <a:ext cx="7323245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4" y="563461"/>
            <a:ext cx="732324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CF5D5B17-164A-4AD7-B23D-9DFBCBBD61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42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867" y="205230"/>
            <a:ext cx="64499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21867" y="563461"/>
            <a:ext cx="64499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9B5D2C21-24F8-476D-A65E-BD841626C8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1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6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90" r:id="rId4"/>
    <p:sldLayoutId id="2147483678" r:id="rId5"/>
    <p:sldLayoutId id="2147483691" r:id="rId6"/>
    <p:sldLayoutId id="2147483679" r:id="rId7"/>
    <p:sldLayoutId id="2147483692" r:id="rId8"/>
    <p:sldLayoutId id="2147483693" r:id="rId9"/>
    <p:sldLayoutId id="2147483694" r:id="rId10"/>
    <p:sldLayoutId id="2147483680" r:id="rId11"/>
    <p:sldLayoutId id="2147483681" r:id="rId12"/>
    <p:sldLayoutId id="2147483682" r:id="rId13"/>
    <p:sldLayoutId id="2147483688" r:id="rId14"/>
    <p:sldLayoutId id="2147483689" r:id="rId15"/>
    <p:sldLayoutId id="2147483683" r:id="rId16"/>
    <p:sldLayoutId id="2147483695" r:id="rId17"/>
    <p:sldLayoutId id="2147483696" r:id="rId18"/>
    <p:sldLayoutId id="2147483684" r:id="rId19"/>
    <p:sldLayoutId id="2147483697" r:id="rId20"/>
    <p:sldLayoutId id="2147483698" r:id="rId21"/>
    <p:sldLayoutId id="2147483685" r:id="rId22"/>
    <p:sldLayoutId id="2147483686" r:id="rId23"/>
    <p:sldLayoutId id="2147483687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501FBC-3BAE-8CEF-1E51-9C791154F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86CD17-89F5-CC28-8206-697492CF37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8F668A-1675-3AF2-4D01-8F6D6B66C3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FEFEF1-36C7-9A7B-B5AD-1CED3CCBF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7A4837-2F84-D956-5CFB-4F622D06EF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361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4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Relationship Id="rId4" Type="http://schemas.openxmlformats.org/officeDocument/2006/relationships/hyperlink" Target="mailto:Joey.hester@ncdenr.gov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2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Department of Environmental Quality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February 28, 2023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0C5B1B-CCC7-6B89-2B21-D21D7613C367}"/>
              </a:ext>
            </a:extLst>
          </p:cNvPr>
          <p:cNvSpPr txBox="1"/>
          <p:nvPr/>
        </p:nvSpPr>
        <p:spPr>
          <a:xfrm>
            <a:off x="255017" y="2564266"/>
            <a:ext cx="419537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>
                <a:latin typeface="+mj-lt"/>
              </a:rPr>
              <a:t>High Rock Lake</a:t>
            </a:r>
          </a:p>
          <a:p>
            <a:r>
              <a:rPr lang="en-US" sz="3200" b="1" i="1" dirty="0">
                <a:latin typeface="+mj-lt"/>
              </a:rPr>
              <a:t>Nutrient Management </a:t>
            </a:r>
          </a:p>
          <a:p>
            <a:r>
              <a:rPr lang="en-US" sz="3200" b="1" i="1" dirty="0">
                <a:latin typeface="+mj-lt"/>
              </a:rPr>
              <a:t>Steering Committee</a:t>
            </a:r>
          </a:p>
        </p:txBody>
      </p:sp>
    </p:spTree>
    <p:extLst>
      <p:ext uri="{BB962C8B-B14F-4D97-AF65-F5344CB8AC3E}">
        <p14:creationId xmlns:p14="http://schemas.microsoft.com/office/powerpoint/2010/main" val="2863659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CFE5E-85A8-418C-C53D-A26CC4563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Stormwater Updates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448F00A4-AFB3-7E82-A40A-C0D20D7686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5409699"/>
              </p:ext>
            </p:extLst>
          </p:nvPr>
        </p:nvGraphicFramePr>
        <p:xfrm>
          <a:off x="1602658" y="1327355"/>
          <a:ext cx="7472516" cy="42824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29009">
                  <a:extLst>
                    <a:ext uri="{9D8B030D-6E8A-4147-A177-3AD203B41FA5}">
                      <a16:colId xmlns:a16="http://schemas.microsoft.com/office/drawing/2014/main" val="4082389001"/>
                    </a:ext>
                  </a:extLst>
                </a:gridCol>
                <a:gridCol w="2190298">
                  <a:extLst>
                    <a:ext uri="{9D8B030D-6E8A-4147-A177-3AD203B41FA5}">
                      <a16:colId xmlns:a16="http://schemas.microsoft.com/office/drawing/2014/main" val="4179938916"/>
                    </a:ext>
                  </a:extLst>
                </a:gridCol>
                <a:gridCol w="2953209">
                  <a:extLst>
                    <a:ext uri="{9D8B030D-6E8A-4147-A177-3AD203B41FA5}">
                      <a16:colId xmlns:a16="http://schemas.microsoft.com/office/drawing/2014/main" val="2878085657"/>
                    </a:ext>
                  </a:extLst>
                </a:gridCol>
              </a:tblGrid>
              <a:tr h="230631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MS4s in Upper Yadkin River Basin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918050869"/>
                  </a:ext>
                </a:extLst>
              </a:tr>
              <a:tr h="4228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Permittee Name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Permit Number 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Initial Permit Year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061828705"/>
                  </a:ext>
                </a:extLst>
              </a:tr>
              <a:tr h="23063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Winston Salem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NCS000247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12/30/1994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614401597"/>
                  </a:ext>
                </a:extLst>
              </a:tr>
              <a:tr h="23063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Kernersville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NCS000483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9/9/2005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611928625"/>
                  </a:ext>
                </a:extLst>
              </a:tr>
              <a:tr h="23063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Lewisville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NCS000494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11/21/2005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600646335"/>
                  </a:ext>
                </a:extLst>
              </a:tr>
              <a:tr h="23063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Clemmons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NCS000410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7/15/2005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297770495"/>
                  </a:ext>
                </a:extLst>
              </a:tr>
              <a:tr h="23063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Statesville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NCS000587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11/1/2016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665944081"/>
                  </a:ext>
                </a:extLst>
              </a:tr>
              <a:tr h="23063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Salisbury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NCS000484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11/1/2005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659745401"/>
                  </a:ext>
                </a:extLst>
              </a:tr>
              <a:tr h="23063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Lexington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NCS000584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11/1/2016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847855035"/>
                  </a:ext>
                </a:extLst>
              </a:tr>
              <a:tr h="23063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Thomasville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NCS000436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10/1/2005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348420682"/>
                  </a:ext>
                </a:extLst>
              </a:tr>
              <a:tr h="24024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High Point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NCS000421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7/1/2005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515532024"/>
                  </a:ext>
                </a:extLst>
              </a:tr>
              <a:tr h="240241">
                <a:tc>
                  <a:txBody>
                    <a:bodyPr/>
                    <a:lstStyle/>
                    <a:p>
                      <a:endParaRPr lang="en-US" sz="11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en-US" sz="11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en-US" sz="1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001190381"/>
                  </a:ext>
                </a:extLst>
              </a:tr>
              <a:tr h="230631"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Municipalities not designated as MS4s that implement WSW Protection Programs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0777318"/>
                  </a:ext>
                </a:extLst>
              </a:tr>
              <a:tr h="23063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Tobaccoville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endParaRPr lang="en-US" sz="11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332818672"/>
                  </a:ext>
                </a:extLst>
              </a:tr>
              <a:tr h="24024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King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373340979"/>
                  </a:ext>
                </a:extLst>
              </a:tr>
              <a:tr h="24024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Walkertown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606342873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F4B3C8-DA47-7FF6-B9CA-57E7CE960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FFE61B3-14AA-A4B4-CCFF-4B714D404161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MS4 Program History</a:t>
            </a:r>
          </a:p>
        </p:txBody>
      </p:sp>
    </p:spTree>
    <p:extLst>
      <p:ext uri="{BB962C8B-B14F-4D97-AF65-F5344CB8AC3E}">
        <p14:creationId xmlns:p14="http://schemas.microsoft.com/office/powerpoint/2010/main" val="2559231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A5F4E-3BA0-7B0A-F050-53177B46B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Source Categories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322616-0C92-2E35-A515-8E4EACB0A3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3045"/>
            <a:ext cx="3841955" cy="4755355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Point Source</a:t>
            </a:r>
          </a:p>
          <a:p>
            <a:pPr lvl="1"/>
            <a:r>
              <a:rPr lang="en-US" dirty="0"/>
              <a:t>POTW</a:t>
            </a:r>
          </a:p>
          <a:p>
            <a:pPr lvl="1"/>
            <a:r>
              <a:rPr lang="en-US" dirty="0"/>
              <a:t>Industrial</a:t>
            </a:r>
          </a:p>
          <a:p>
            <a:r>
              <a:rPr lang="en-US" dirty="0"/>
              <a:t>Septic Systems</a:t>
            </a:r>
          </a:p>
          <a:p>
            <a:r>
              <a:rPr lang="en-US" dirty="0"/>
              <a:t>Urban</a:t>
            </a:r>
          </a:p>
          <a:p>
            <a:pPr lvl="1"/>
            <a:r>
              <a:rPr lang="en-US" dirty="0"/>
              <a:t>New Development</a:t>
            </a:r>
          </a:p>
          <a:p>
            <a:pPr lvl="1"/>
            <a:r>
              <a:rPr lang="en-US" dirty="0"/>
              <a:t>Redevelopment</a:t>
            </a:r>
          </a:p>
          <a:p>
            <a:pPr lvl="1"/>
            <a:r>
              <a:rPr lang="en-US" dirty="0"/>
              <a:t>Existing Development</a:t>
            </a:r>
          </a:p>
          <a:p>
            <a:pPr lvl="1"/>
            <a:r>
              <a:rPr lang="en-US" dirty="0"/>
              <a:t>Residential</a:t>
            </a:r>
          </a:p>
          <a:p>
            <a:pPr lvl="1"/>
            <a:r>
              <a:rPr lang="en-US" dirty="0"/>
              <a:t>Commercial</a:t>
            </a:r>
          </a:p>
          <a:p>
            <a:pPr lvl="1"/>
            <a:r>
              <a:rPr lang="en-US" dirty="0"/>
              <a:t>Transportation</a:t>
            </a:r>
          </a:p>
          <a:p>
            <a:pPr lvl="1"/>
            <a:r>
              <a:rPr lang="en-US" dirty="0"/>
              <a:t>State and Federal Entities</a:t>
            </a:r>
          </a:p>
          <a:p>
            <a:r>
              <a:rPr lang="en-US" dirty="0"/>
              <a:t>Pasture</a:t>
            </a:r>
          </a:p>
          <a:p>
            <a:r>
              <a:rPr lang="en-US" dirty="0"/>
              <a:t>Crop</a:t>
            </a:r>
          </a:p>
          <a:p>
            <a:pPr lvl="1"/>
            <a:r>
              <a:rPr lang="en-US" dirty="0"/>
              <a:t>Animal Feeding Operations</a:t>
            </a:r>
          </a:p>
          <a:p>
            <a:r>
              <a:rPr lang="en-US" dirty="0"/>
              <a:t>Forest</a:t>
            </a:r>
          </a:p>
          <a:p>
            <a:pPr lvl="1"/>
            <a:r>
              <a:rPr lang="en-US" dirty="0"/>
              <a:t>Managed</a:t>
            </a:r>
          </a:p>
          <a:p>
            <a:pPr lvl="1"/>
            <a:r>
              <a:rPr lang="en-US" dirty="0"/>
              <a:t>Unmanaged</a:t>
            </a:r>
          </a:p>
          <a:p>
            <a:r>
              <a:rPr lang="en-US" dirty="0"/>
              <a:t>NC DOT</a:t>
            </a:r>
          </a:p>
          <a:p>
            <a:r>
              <a:rPr lang="en-US" dirty="0"/>
              <a:t>Buffer Protection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5D3A36-69B7-FA84-678A-F79A63D6F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02291A2-87D1-0558-3581-7D8BD9B562B1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 descr="Chart, pie chart&#10;&#10;Description automatically generated">
            <a:extLst>
              <a:ext uri="{FF2B5EF4-FFF2-40B4-BE49-F238E27FC236}">
                <a16:creationId xmlns:a16="http://schemas.microsoft.com/office/drawing/2014/main" id="{87CD2616-CD2F-0480-1AB5-522AB540C03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408457" y="1464572"/>
            <a:ext cx="4220892" cy="2301183"/>
          </a:xfrm>
          <a:prstGeom prst="rect">
            <a:avLst/>
          </a:prstGeom>
        </p:spPr>
      </p:pic>
      <p:pic>
        <p:nvPicPr>
          <p:cNvPr id="10" name="Picture 9" descr="Chart, pie chart&#10;&#10;Description automatically generated">
            <a:extLst>
              <a:ext uri="{FF2B5EF4-FFF2-40B4-BE49-F238E27FC236}">
                <a16:creationId xmlns:a16="http://schemas.microsoft.com/office/drawing/2014/main" id="{D2645E61-194C-7B19-57A8-E5B08FB368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2816" y="3765755"/>
            <a:ext cx="4243872" cy="2301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1181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DAC60-49E2-8B22-43C2-3B0228E23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Existing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CA5994-6D11-2BC7-4678-7004F24F0C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Think “existing uses”</a:t>
            </a:r>
          </a:p>
          <a:p>
            <a:pPr lvl="1"/>
            <a:r>
              <a:rPr lang="en-US" dirty="0"/>
              <a:t>Buffer rule triggered on change of use</a:t>
            </a:r>
          </a:p>
          <a:p>
            <a:pPr lvl="1"/>
            <a:r>
              <a:rPr lang="en-US" dirty="0"/>
              <a:t>New Development triggered on change of use</a:t>
            </a:r>
          </a:p>
          <a:p>
            <a:pPr lvl="1"/>
            <a:r>
              <a:rPr lang="en-US" dirty="0"/>
              <a:t>Ag rule existing uses</a:t>
            </a:r>
          </a:p>
          <a:p>
            <a:r>
              <a:rPr lang="en-US" dirty="0"/>
              <a:t>Retrofits significantly more expensive than initially planned SCMs</a:t>
            </a:r>
          </a:p>
          <a:p>
            <a:pPr lvl="1"/>
            <a:r>
              <a:rPr lang="en-US" dirty="0"/>
              <a:t>Space constraints, utilities make some areas impossible to treat</a:t>
            </a:r>
          </a:p>
          <a:p>
            <a:r>
              <a:rPr lang="en-US" dirty="0"/>
              <a:t>Regulatory authority can be challenging</a:t>
            </a:r>
          </a:p>
          <a:p>
            <a:r>
              <a:rPr lang="en-US" dirty="0"/>
              <a:t>Existing uses are the only possible nonpoint source load reductions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2551E0-E033-AD7B-2AD7-8FCD54355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5D8EB24-8E24-4372-F581-CDFCF74DDE8C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4721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38941-9DC3-D6B0-36DC-6838C8776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HRL Riparian Buffer Proposal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29F339-C614-F2D8-1680-E2538B333F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50ft riparian buffer protection</a:t>
            </a:r>
          </a:p>
          <a:p>
            <a:pPr lvl="1"/>
            <a:r>
              <a:rPr lang="en-US" dirty="0"/>
              <a:t>Zone 1: Inner 30ft</a:t>
            </a:r>
          </a:p>
          <a:p>
            <a:pPr lvl="1"/>
            <a:r>
              <a:rPr lang="en-US" dirty="0"/>
              <a:t>Zone 2: Outer 20ft</a:t>
            </a:r>
          </a:p>
          <a:p>
            <a:r>
              <a:rPr lang="en-US" dirty="0"/>
              <a:t>Applies to all surface waters in watershed</a:t>
            </a:r>
          </a:p>
          <a:p>
            <a:pPr lvl="1"/>
            <a:r>
              <a:rPr lang="en-US" dirty="0"/>
              <a:t>Perennial</a:t>
            </a:r>
          </a:p>
          <a:p>
            <a:pPr lvl="1"/>
            <a:r>
              <a:rPr lang="en-US" dirty="0"/>
              <a:t>Intermittent</a:t>
            </a:r>
          </a:p>
          <a:p>
            <a:pPr lvl="1"/>
            <a:r>
              <a:rPr lang="en-US" dirty="0"/>
              <a:t>Hydrologically connected ponds</a:t>
            </a:r>
          </a:p>
          <a:p>
            <a:pPr lvl="1"/>
            <a:r>
              <a:rPr lang="en-US" dirty="0"/>
              <a:t>Lakes and Reservoirs</a:t>
            </a:r>
          </a:p>
          <a:p>
            <a:r>
              <a:rPr lang="en-US" dirty="0"/>
              <a:t>Existing and ongoing uses protected as of rule effective date (same footprint)</a:t>
            </a:r>
          </a:p>
          <a:p>
            <a:r>
              <a:rPr lang="en-US" dirty="0"/>
              <a:t>Forest harvest allowable in zone 2 w/ ground cover reestablishment, select harvest allowable in zone 1</a:t>
            </a:r>
          </a:p>
          <a:p>
            <a:r>
              <a:rPr lang="en-US" dirty="0"/>
              <a:t>SCM stormwater conveyances allowed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E139B3-4E03-922D-72A3-2FA035CA2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D9F46AB-DF0B-BD1E-9A3C-0C8F900A7025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2386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88DC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Department of Environmental Quality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342D4484-1AD9-FDD5-071A-51BFC2336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A4C69C-35C1-7855-6B5F-198F079CE4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9" y="0"/>
            <a:ext cx="12174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46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Goal Setting Q&amp;A</a:t>
            </a:r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77" b="26177"/>
          <a:stretch>
            <a:fillRect/>
          </a:stretch>
        </p:blipFill>
        <p:spPr/>
      </p:pic>
      <p:sp>
        <p:nvSpPr>
          <p:cNvPr id="5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745CB9-3DF0-499D-839E-9B24C24549AE}"/>
              </a:ext>
            </a:extLst>
          </p:cNvPr>
          <p:cNvSpPr txBox="1"/>
          <p:nvPr/>
        </p:nvSpPr>
        <p:spPr>
          <a:xfrm>
            <a:off x="7627455" y="3568823"/>
            <a:ext cx="43740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Joey Hester</a:t>
            </a:r>
          </a:p>
          <a:p>
            <a:r>
              <a:rPr lang="en-US" sz="2400" dirty="0">
                <a:solidFill>
                  <a:schemeClr val="bg1"/>
                </a:solidFill>
                <a:hlinkClick r:id="rId4"/>
              </a:rPr>
              <a:t>Joey.hester@ncdenr.gov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O: 919-707-3675</a:t>
            </a:r>
          </a:p>
          <a:p>
            <a:r>
              <a:rPr lang="en-US" sz="2400" dirty="0">
                <a:solidFill>
                  <a:schemeClr val="bg1"/>
                </a:solidFill>
              </a:rPr>
              <a:t>C: 919-418-5712</a:t>
            </a:r>
          </a:p>
        </p:txBody>
      </p:sp>
    </p:spTree>
    <p:extLst>
      <p:ext uri="{BB962C8B-B14F-4D97-AF65-F5344CB8AC3E}">
        <p14:creationId xmlns:p14="http://schemas.microsoft.com/office/powerpoint/2010/main" val="3265762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8665A-198D-E2A3-3EEC-6B9C51A89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FBD14A-9115-E1FE-E8A6-D01FE3F9BE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Process Road Map</a:t>
            </a:r>
          </a:p>
          <a:p>
            <a:r>
              <a:rPr lang="en-US" dirty="0"/>
              <a:t>EPA approval of site-specific </a:t>
            </a:r>
            <a:r>
              <a:rPr lang="en-US" dirty="0" err="1"/>
              <a:t>chl</a:t>
            </a:r>
            <a:r>
              <a:rPr lang="en-US" dirty="0"/>
              <a:t>-a standard</a:t>
            </a:r>
          </a:p>
          <a:p>
            <a:r>
              <a:rPr lang="en-US" dirty="0"/>
              <a:t>Curve memo update schedule</a:t>
            </a:r>
          </a:p>
          <a:p>
            <a:r>
              <a:rPr lang="en-US" dirty="0"/>
              <a:t>Steering Committee Charge revision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79E8E5-80E4-2CCF-FBF6-520815493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732A921-6654-686F-F1CC-0E686165546A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106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47A11-50D4-4DB3-8B1C-7EC589675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Steering Committee Charge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B9906D-28BF-C105-B6FB-5CD9D6F72C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3046"/>
            <a:ext cx="10515600" cy="360006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DWR asks the Steering Committee to provide written recommendations on the following:</a:t>
            </a:r>
          </a:p>
          <a:p>
            <a:r>
              <a:rPr lang="en-US" dirty="0"/>
              <a:t>Lake N and P % reduction goals – an overall pair and potentially tailored by source</a:t>
            </a:r>
          </a:p>
          <a:p>
            <a:pPr lvl="1"/>
            <a:r>
              <a:rPr lang="en-US" dirty="0"/>
              <a:t>Redistribute “uncontrollable” loads, increase controllable reduction %’s accordingly</a:t>
            </a:r>
          </a:p>
          <a:p>
            <a:r>
              <a:rPr lang="en-US" dirty="0"/>
              <a:t>Agree on sources the state should regulate, and any useful non-regulatory actions on other sources or additionally on regulated ones</a:t>
            </a:r>
          </a:p>
          <a:p>
            <a:r>
              <a:rPr lang="en-US" dirty="0"/>
              <a:t>Coarse implementation timeframes by source, including phasing or adaptive action</a:t>
            </a:r>
          </a:p>
          <a:p>
            <a:r>
              <a:rPr lang="en-US" dirty="0"/>
              <a:t>Whether to include the </a:t>
            </a:r>
            <a:r>
              <a:rPr lang="en-US" dirty="0" err="1"/>
              <a:t>subwatershed</a:t>
            </a:r>
            <a:r>
              <a:rPr lang="en-US" dirty="0"/>
              <a:t> above W. Kerr Scott Reservoir in management mandates, and any appropriate modifications to regulatory mandates for that </a:t>
            </a:r>
            <a:r>
              <a:rPr lang="en-US" dirty="0" err="1"/>
              <a:t>subwatershed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4C0EB9-336B-BB24-5171-53222889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64ADE93-D136-6E4A-A077-75E35DD32663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Current version</a:t>
            </a:r>
          </a:p>
        </p:txBody>
      </p:sp>
    </p:spTree>
    <p:extLst>
      <p:ext uri="{BB962C8B-B14F-4D97-AF65-F5344CB8AC3E}">
        <p14:creationId xmlns:p14="http://schemas.microsoft.com/office/powerpoint/2010/main" val="4110701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47A11-50D4-4DB3-8B1C-7EC589675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Steering Committee Charge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B9906D-28BF-C105-B6FB-5CD9D6F72C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3045"/>
            <a:ext cx="10515600" cy="424899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DWR asks the Steering Committee to provide written recommendations on the following: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A: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Propose lake N and P % reduction goals – an overall pair and potentially tailored by source, redistribute “uncontrollable” loads and increase controllable reduction %’s accordingly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B: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Agree on sources the state should regulate, and any useful non-regulatory actions on other sources or additionally on regulated ones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C: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Propose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coarse implementation timeframes by sources identified in Task B, including phasing or adaptive action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D: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Determine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whether to include the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subwatershed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above W. Kerr Scott Reservoir in management mandates, and any appropriate modifications to regulatory mandates for that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subwatershed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E: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Propose rule concepts to guide compliance and implementation for the major source categories identified in Task B</a:t>
            </a:r>
            <a:endParaRPr lang="en-US" sz="1800" dirty="0">
              <a:effectLst/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4C0EB9-336B-BB24-5171-53222889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64ADE93-D136-6E4A-A077-75E35DD32663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Proposed changes</a:t>
            </a:r>
          </a:p>
        </p:txBody>
      </p:sp>
    </p:spTree>
    <p:extLst>
      <p:ext uri="{BB962C8B-B14F-4D97-AF65-F5344CB8AC3E}">
        <p14:creationId xmlns:p14="http://schemas.microsoft.com/office/powerpoint/2010/main" val="1200668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4CD98-91B7-10FA-1BC5-B99BD98C6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Recent Watershed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F5852D-A345-6ACF-A73D-044B3345B4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B20EB8-5C79-FD1E-C2B2-08D379FDF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5040B75-41FB-FE28-42BC-D2B7567FF489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390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88DC2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Department of Environmental Quality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342D4484-1AD9-FDD5-071A-51BFC2336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BCDC1332-56CC-81CE-5882-E82F2FFE27E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2976924"/>
              </p:ext>
            </p:extLst>
          </p:nvPr>
        </p:nvGraphicFramePr>
        <p:xfrm>
          <a:off x="1658608" y="0"/>
          <a:ext cx="8874784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6035040" imgH="4663299" progId="AcroExch.Document.DC">
                  <p:embed/>
                </p:oleObj>
              </mc:Choice>
              <mc:Fallback>
                <p:oleObj name="Acrobat Document" r:id="rId3" imgW="6035040" imgH="4663299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58608" y="0"/>
                        <a:ext cx="8874784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96790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F62D818C-C4FF-56F4-1EF8-54C4A82622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3416703"/>
              </p:ext>
            </p:extLst>
          </p:nvPr>
        </p:nvGraphicFramePr>
        <p:xfrm>
          <a:off x="838200" y="1493838"/>
          <a:ext cx="1051560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6484">
                  <a:extLst>
                    <a:ext uri="{9D8B030D-6E8A-4147-A177-3AD203B41FA5}">
                      <a16:colId xmlns:a16="http://schemas.microsoft.com/office/drawing/2014/main" val="67193815"/>
                    </a:ext>
                  </a:extLst>
                </a:gridCol>
                <a:gridCol w="2192593">
                  <a:extLst>
                    <a:ext uri="{9D8B030D-6E8A-4147-A177-3AD203B41FA5}">
                      <a16:colId xmlns:a16="http://schemas.microsoft.com/office/drawing/2014/main" val="2523535342"/>
                    </a:ext>
                  </a:extLst>
                </a:gridCol>
                <a:gridCol w="835742">
                  <a:extLst>
                    <a:ext uri="{9D8B030D-6E8A-4147-A177-3AD203B41FA5}">
                      <a16:colId xmlns:a16="http://schemas.microsoft.com/office/drawing/2014/main" val="3897334757"/>
                    </a:ext>
                  </a:extLst>
                </a:gridCol>
                <a:gridCol w="1651820">
                  <a:extLst>
                    <a:ext uri="{9D8B030D-6E8A-4147-A177-3AD203B41FA5}">
                      <a16:colId xmlns:a16="http://schemas.microsoft.com/office/drawing/2014/main" val="1478157041"/>
                    </a:ext>
                  </a:extLst>
                </a:gridCol>
                <a:gridCol w="2258961">
                  <a:extLst>
                    <a:ext uri="{9D8B030D-6E8A-4147-A177-3AD203B41FA5}">
                      <a16:colId xmlns:a16="http://schemas.microsoft.com/office/drawing/2014/main" val="27252976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HUC8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Permit Type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Permits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Allowable Count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Allowable Live Weight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1265987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03040101: Yadkin River Headwaters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Animal Individual State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231,000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214671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03040101: Yadkin River Headwaters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Cattle State COC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7211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8481650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5312681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03040101: Yadkin River Headwaters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Swine State COC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26370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3468750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674633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03040102: South Yadkin River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Animal Individual State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381000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8060788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03040102: South Yadkin River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Cattle NPDES COC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1015000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918452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03040102: South Yadkin River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Cattle State COC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28,444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33952100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869537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03040103: Yadkin River*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Cattle State COC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5321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6276550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268509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03040103: Yadkin River*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Swine State COC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4265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1186461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165887537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3ADECD8-2527-C4C9-937C-71FC45E2F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Animal Feeding Operations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589F6D-16FD-4A00-F31F-95067821A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0694961-E1B8-8098-EDE1-2D0E68930AEF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Permitted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4B9B0D-AD32-9B6D-6285-4685561B745A}"/>
              </a:ext>
            </a:extLst>
          </p:cNvPr>
          <p:cNvSpPr txBox="1"/>
          <p:nvPr/>
        </p:nvSpPr>
        <p:spPr>
          <a:xfrm>
            <a:off x="838200" y="5053781"/>
            <a:ext cx="5735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 HUC 03040103 extends beyond the High Rock Lake Dam</a:t>
            </a:r>
          </a:p>
        </p:txBody>
      </p:sp>
    </p:spTree>
    <p:extLst>
      <p:ext uri="{BB962C8B-B14F-4D97-AF65-F5344CB8AC3E}">
        <p14:creationId xmlns:p14="http://schemas.microsoft.com/office/powerpoint/2010/main" val="3586341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76A73-DE0C-726F-9FEE-25DC9BE3D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HRL Ag TAG 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2BEA2C-255F-83D9-DCC8-CF3317C294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Many farmers are already using precision nutrient management</a:t>
            </a:r>
          </a:p>
          <a:p>
            <a:pPr lvl="1"/>
            <a:r>
              <a:rPr lang="en-US" dirty="0"/>
              <a:t>Smaller producers generally cannot afford the time/resources/energy required</a:t>
            </a:r>
          </a:p>
          <a:p>
            <a:r>
              <a:rPr lang="en-US" dirty="0"/>
              <a:t>Poultry industry has undergone significant changes</a:t>
            </a:r>
          </a:p>
          <a:p>
            <a:pPr lvl="1"/>
            <a:r>
              <a:rPr lang="en-US" dirty="0"/>
              <a:t>Slight overall increase in production (trend in point-in-time inventory unclear)</a:t>
            </a:r>
          </a:p>
          <a:p>
            <a:pPr lvl="1"/>
            <a:r>
              <a:rPr lang="en-US" dirty="0"/>
              <a:t>Litter being applied across the watershed</a:t>
            </a:r>
          </a:p>
          <a:p>
            <a:r>
              <a:rPr lang="en-US" dirty="0"/>
              <a:t>Local conservation staffing capacity is an ongoing limitation</a:t>
            </a:r>
          </a:p>
          <a:p>
            <a:r>
              <a:rPr lang="en-US" dirty="0"/>
              <a:t>TAG members highlight need for better education, outreach, and training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269538-3200-AABC-C4D1-89201A3FE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A7BDBB1-0587-4BD7-7BF4-27D92223A988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Highlights</a:t>
            </a:r>
          </a:p>
        </p:txBody>
      </p:sp>
    </p:spTree>
    <p:extLst>
      <p:ext uri="{BB962C8B-B14F-4D97-AF65-F5344CB8AC3E}">
        <p14:creationId xmlns:p14="http://schemas.microsoft.com/office/powerpoint/2010/main" val="318670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C83C4-551D-8F16-2EAB-6479DFE45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HRL Wastewater TAG 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4C1FA7-B3DA-CF94-143A-0CBD55F5A1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Daily phosphorus loading has fallen considerably since baseline</a:t>
            </a:r>
          </a:p>
          <a:p>
            <a:r>
              <a:rPr lang="en-US" dirty="0"/>
              <a:t>Daily nitrogen loading has remained stable since baseline</a:t>
            </a:r>
          </a:p>
          <a:p>
            <a:r>
              <a:rPr lang="en-US" dirty="0"/>
              <a:t>Annual loading trends are facility specific</a:t>
            </a:r>
          </a:p>
          <a:p>
            <a:r>
              <a:rPr lang="en-US" dirty="0"/>
              <a:t>Cub Creek WWTP (Wilkesboro) is undergoing a major capacity and treatment upgrade</a:t>
            </a:r>
          </a:p>
          <a:p>
            <a:r>
              <a:rPr lang="en-US" dirty="0"/>
              <a:t>Almost no upgrades planned</a:t>
            </a:r>
          </a:p>
          <a:p>
            <a:r>
              <a:rPr lang="en-US" dirty="0"/>
              <a:t>Significant declines in industrial flow have been realized across the watershed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51B7B1-E697-3A20-FE68-5685E822A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503C28F-5951-5BA3-5615-9BAE673715CE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904325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6F39DD86CFD645B6289C544AF4971D" ma:contentTypeVersion="5" ma:contentTypeDescription="Create a new document." ma:contentTypeScope="" ma:versionID="f80f43af3ef898e757b316399db2687c">
  <xsd:schema xmlns:xsd="http://www.w3.org/2001/XMLSchema" xmlns:xs="http://www.w3.org/2001/XMLSchema" xmlns:p="http://schemas.microsoft.com/office/2006/metadata/properties" xmlns:ns2="2893163c-4790-4570-a539-5f3cb3bacbe3" xmlns:ns3="97c26e27-a340-4306-98a7-c36055956ab5" targetNamespace="http://schemas.microsoft.com/office/2006/metadata/properties" ma:root="true" ma:fieldsID="db3e8ed8175837ec6c81d668dc52b713" ns2:_="" ns3:_="">
    <xsd:import namespace="2893163c-4790-4570-a539-5f3cb3bacbe3"/>
    <xsd:import namespace="97c26e27-a340-4306-98a7-c36055956ab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93163c-4790-4570-a539-5f3cb3bacb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26e27-a340-4306-98a7-c36055956ab5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03B6959-932C-4C27-B01D-BF04511889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93163c-4790-4570-a539-5f3cb3bacbe3"/>
    <ds:schemaRef ds:uri="97c26e27-a340-4306-98a7-c36055956a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C8C5C5C-2F8D-41D4-BA2B-05974C42375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3E347C4-91BB-4D61-9F37-5A6885E29480}">
  <ds:schemaRefs>
    <ds:schemaRef ds:uri="http://purl.org/dc/elements/1.1/"/>
    <ds:schemaRef ds:uri="http://schemas.microsoft.com/office/2006/metadata/properties"/>
    <ds:schemaRef ds:uri="97c26e27-a340-4306-98a7-c36055956ab5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2893163c-4790-4570-a539-5f3cb3bacbe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11826</TotalTime>
  <Words>793</Words>
  <Application>Microsoft Office PowerPoint</Application>
  <PresentationFormat>Widescreen</PresentationFormat>
  <Paragraphs>207</Paragraphs>
  <Slides>15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2_Office Theme</vt:lpstr>
      <vt:lpstr>Office Theme</vt:lpstr>
      <vt:lpstr>Adobe Acrobat Document</vt:lpstr>
      <vt:lpstr>Department of Environmental Quality</vt:lpstr>
      <vt:lpstr>Updates</vt:lpstr>
      <vt:lpstr>Steering Committee Charge</vt:lpstr>
      <vt:lpstr>Steering Committee Charge</vt:lpstr>
      <vt:lpstr>Recent Watershed Changes</vt:lpstr>
      <vt:lpstr>PowerPoint Presentation</vt:lpstr>
      <vt:lpstr>Animal Feeding Operations</vt:lpstr>
      <vt:lpstr>HRL Ag TAG Report</vt:lpstr>
      <vt:lpstr>HRL Wastewater TAG Report</vt:lpstr>
      <vt:lpstr>Stormwater Updates</vt:lpstr>
      <vt:lpstr>Source Categories</vt:lpstr>
      <vt:lpstr>Existing Development</vt:lpstr>
      <vt:lpstr>HRL Riparian Buffer Proposal</vt:lpstr>
      <vt:lpstr>PowerPoint Presentation</vt:lpstr>
      <vt:lpstr>Goal Setting Q&amp;A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Hester, Joey</cp:lastModifiedBy>
  <cp:revision>67</cp:revision>
  <cp:lastPrinted>2022-09-29T12:35:38Z</cp:lastPrinted>
  <dcterms:created xsi:type="dcterms:W3CDTF">2015-06-24T15:01:50Z</dcterms:created>
  <dcterms:modified xsi:type="dcterms:W3CDTF">2023-02-24T22:03:43Z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0x010100236F39DD86CFD645B6289C544AF4971D</vt:lpwstr>
  </property>
</Properties>
</file>