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99" r:id="rId5"/>
    <p:sldMasterId id="2147483716" r:id="rId6"/>
  </p:sldMasterIdLst>
  <p:notesMasterIdLst>
    <p:notesMasterId r:id="rId23"/>
  </p:notesMasterIdLst>
  <p:sldIdLst>
    <p:sldId id="256" r:id="rId7"/>
    <p:sldId id="257" r:id="rId8"/>
    <p:sldId id="259" r:id="rId9"/>
    <p:sldId id="258" r:id="rId10"/>
    <p:sldId id="506" r:id="rId11"/>
    <p:sldId id="509" r:id="rId12"/>
    <p:sldId id="510" r:id="rId13"/>
    <p:sldId id="469" r:id="rId14"/>
    <p:sldId id="511" r:id="rId15"/>
    <p:sldId id="479" r:id="rId16"/>
    <p:sldId id="503" r:id="rId17"/>
    <p:sldId id="507" r:id="rId18"/>
    <p:sldId id="508" r:id="rId19"/>
    <p:sldId id="512" r:id="rId20"/>
    <p:sldId id="513" r:id="rId21"/>
    <p:sldId id="495" r:id="rId22"/>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AF0"/>
    <a:srgbClr val="548235"/>
    <a:srgbClr val="4472C4"/>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1422" autoAdjust="0"/>
  </p:normalViewPr>
  <p:slideViewPr>
    <p:cSldViewPr snapToGrid="0">
      <p:cViewPr varScale="1">
        <p:scale>
          <a:sx n="78" d="100"/>
          <a:sy n="78" d="100"/>
        </p:scale>
        <p:origin x="69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744B76-59BE-473D-9F6B-975EDA39C0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B4D22BA-93F5-41D3-B3B5-CB9A52493EF7}">
      <dgm:prSet/>
      <dgm:spPr/>
      <dgm:t>
        <a:bodyPr/>
        <a:lstStyle/>
        <a:p>
          <a:r>
            <a:rPr lang="en-US"/>
            <a:t>Ground Rules </a:t>
          </a:r>
        </a:p>
      </dgm:t>
    </dgm:pt>
    <dgm:pt modelId="{A2DC9F10-A6B6-4A32-83CC-F3EC7B1A0E0D}" type="parTrans" cxnId="{9804B547-3857-41EC-A5B4-1A315ECAF67F}">
      <dgm:prSet/>
      <dgm:spPr/>
      <dgm:t>
        <a:bodyPr/>
        <a:lstStyle/>
        <a:p>
          <a:endParaRPr lang="en-US"/>
        </a:p>
      </dgm:t>
    </dgm:pt>
    <dgm:pt modelId="{2F4397C0-AF02-4E4B-9D51-3D4897E704A0}" type="sibTrans" cxnId="{9804B547-3857-41EC-A5B4-1A315ECAF67F}">
      <dgm:prSet/>
      <dgm:spPr/>
      <dgm:t>
        <a:bodyPr/>
        <a:lstStyle/>
        <a:p>
          <a:endParaRPr lang="en-US"/>
        </a:p>
      </dgm:t>
    </dgm:pt>
    <dgm:pt modelId="{E3AD0073-6A05-4093-805D-F95ECF917976}">
      <dgm:prSet/>
      <dgm:spPr/>
      <dgm:t>
        <a:bodyPr/>
        <a:lstStyle/>
        <a:p>
          <a:r>
            <a:rPr lang="en-US"/>
            <a:t>Stick to the tasks and topics on the agenda and keep discussion focused; one subject at a time. </a:t>
          </a:r>
        </a:p>
      </dgm:t>
    </dgm:pt>
    <dgm:pt modelId="{3E772DFC-22BB-47B4-A48E-04A7C5930DDB}" type="parTrans" cxnId="{2A31C263-5F32-49AA-8A2E-E698A68549B7}">
      <dgm:prSet/>
      <dgm:spPr/>
      <dgm:t>
        <a:bodyPr/>
        <a:lstStyle/>
        <a:p>
          <a:endParaRPr lang="en-US"/>
        </a:p>
      </dgm:t>
    </dgm:pt>
    <dgm:pt modelId="{0E142038-D518-404D-9C1C-40AC0B69F25B}" type="sibTrans" cxnId="{2A31C263-5F32-49AA-8A2E-E698A68549B7}">
      <dgm:prSet/>
      <dgm:spPr/>
      <dgm:t>
        <a:bodyPr/>
        <a:lstStyle/>
        <a:p>
          <a:endParaRPr lang="en-US"/>
        </a:p>
      </dgm:t>
    </dgm:pt>
    <dgm:pt modelId="{1D0F0A2C-8894-4872-848E-8D7C0C7E17E6}">
      <dgm:prSet/>
      <dgm:spPr/>
      <dgm:t>
        <a:bodyPr/>
        <a:lstStyle/>
        <a:p>
          <a:r>
            <a:rPr lang="en-US"/>
            <a:t>Discuss all relevant information and issues, even difficult ones. </a:t>
          </a:r>
        </a:p>
      </dgm:t>
    </dgm:pt>
    <dgm:pt modelId="{840F612B-0E07-4F6D-B5BD-7255292CF8D0}" type="parTrans" cxnId="{DDF70108-8FC0-4FB3-8BF4-755A7127B5D8}">
      <dgm:prSet/>
      <dgm:spPr/>
      <dgm:t>
        <a:bodyPr/>
        <a:lstStyle/>
        <a:p>
          <a:endParaRPr lang="en-US"/>
        </a:p>
      </dgm:t>
    </dgm:pt>
    <dgm:pt modelId="{15466722-3F57-4067-A1FF-C0BD16CF0324}" type="sibTrans" cxnId="{DDF70108-8FC0-4FB3-8BF4-755A7127B5D8}">
      <dgm:prSet/>
      <dgm:spPr/>
      <dgm:t>
        <a:bodyPr/>
        <a:lstStyle/>
        <a:p>
          <a:endParaRPr lang="en-US"/>
        </a:p>
      </dgm:t>
    </dgm:pt>
    <dgm:pt modelId="{3C953FBC-EA73-4E00-9407-538C80D1E29F}">
      <dgm:prSet/>
      <dgm:spPr/>
      <dgm:t>
        <a:bodyPr/>
        <a:lstStyle/>
        <a:p>
          <a:r>
            <a:rPr lang="en-US"/>
            <a:t>Keep discussion open and balanced. </a:t>
          </a:r>
        </a:p>
      </dgm:t>
    </dgm:pt>
    <dgm:pt modelId="{3E7BFA83-6328-4480-8BA6-D3FD6427C54E}" type="parTrans" cxnId="{D58C87BA-8B05-49B9-8428-7C8EF11F595A}">
      <dgm:prSet/>
      <dgm:spPr/>
      <dgm:t>
        <a:bodyPr/>
        <a:lstStyle/>
        <a:p>
          <a:endParaRPr lang="en-US"/>
        </a:p>
      </dgm:t>
    </dgm:pt>
    <dgm:pt modelId="{597FC523-5F03-4051-8DD5-2C4118AC1770}" type="sibTrans" cxnId="{D58C87BA-8B05-49B9-8428-7C8EF11F595A}">
      <dgm:prSet/>
      <dgm:spPr/>
      <dgm:t>
        <a:bodyPr/>
        <a:lstStyle/>
        <a:p>
          <a:endParaRPr lang="en-US"/>
        </a:p>
      </dgm:t>
    </dgm:pt>
    <dgm:pt modelId="{1483C217-7360-418E-B68A-4586EAAAAEA6}">
      <dgm:prSet/>
      <dgm:spPr/>
      <dgm:t>
        <a:bodyPr/>
        <a:lstStyle/>
        <a:p>
          <a:r>
            <a:rPr lang="en-US"/>
            <a:t>Participate, show up, share your thinking as much as you can. </a:t>
          </a:r>
        </a:p>
      </dgm:t>
    </dgm:pt>
    <dgm:pt modelId="{2638BFBD-5A94-46EA-8232-7BB683407825}" type="parTrans" cxnId="{278E8223-2778-465D-90F0-A47874855DCA}">
      <dgm:prSet/>
      <dgm:spPr/>
      <dgm:t>
        <a:bodyPr/>
        <a:lstStyle/>
        <a:p>
          <a:endParaRPr lang="en-US"/>
        </a:p>
      </dgm:t>
    </dgm:pt>
    <dgm:pt modelId="{6646DDD4-0E63-477D-AD6A-B0D75B8C9271}" type="sibTrans" cxnId="{278E8223-2778-465D-90F0-A47874855DCA}">
      <dgm:prSet/>
      <dgm:spPr/>
      <dgm:t>
        <a:bodyPr/>
        <a:lstStyle/>
        <a:p>
          <a:endParaRPr lang="en-US"/>
        </a:p>
      </dgm:t>
    </dgm:pt>
    <dgm:pt modelId="{FCA95327-8101-4A4A-A1BB-48D09A62122A}">
      <dgm:prSet/>
      <dgm:spPr/>
      <dgm:t>
        <a:bodyPr/>
        <a:lstStyle/>
        <a:p>
          <a:r>
            <a:rPr lang="en-US"/>
            <a:t>Strive to make decisions by consensus. </a:t>
          </a:r>
        </a:p>
      </dgm:t>
    </dgm:pt>
    <dgm:pt modelId="{A8AFFBC2-3112-4389-AE5C-074B03BB7A13}" type="parTrans" cxnId="{10D2D738-8E54-4129-87DE-100D6A5E9E98}">
      <dgm:prSet/>
      <dgm:spPr/>
      <dgm:t>
        <a:bodyPr/>
        <a:lstStyle/>
        <a:p>
          <a:endParaRPr lang="en-US"/>
        </a:p>
      </dgm:t>
    </dgm:pt>
    <dgm:pt modelId="{157EE079-C45C-45AC-B2CC-F86A3661ACB8}" type="sibTrans" cxnId="{10D2D738-8E54-4129-87DE-100D6A5E9E98}">
      <dgm:prSet/>
      <dgm:spPr/>
      <dgm:t>
        <a:bodyPr/>
        <a:lstStyle/>
        <a:p>
          <a:endParaRPr lang="en-US"/>
        </a:p>
      </dgm:t>
    </dgm:pt>
    <dgm:pt modelId="{FC7F1757-1709-404A-9F97-9A4ED99DD23E}">
      <dgm:prSet/>
      <dgm:spPr/>
      <dgm:t>
        <a:bodyPr/>
        <a:lstStyle/>
        <a:p>
          <a:r>
            <a:rPr lang="en-US"/>
            <a:t>Look beyond positions to interests. </a:t>
          </a:r>
        </a:p>
      </dgm:t>
    </dgm:pt>
    <dgm:pt modelId="{A0BF7B92-7235-4ECA-BF24-17F85B939A2E}" type="parTrans" cxnId="{D4D91B5C-7415-4CD9-824B-922450F14AD4}">
      <dgm:prSet/>
      <dgm:spPr/>
      <dgm:t>
        <a:bodyPr/>
        <a:lstStyle/>
        <a:p>
          <a:endParaRPr lang="en-US"/>
        </a:p>
      </dgm:t>
    </dgm:pt>
    <dgm:pt modelId="{5AC9464D-8EA5-496F-9EB0-595A2E54C654}" type="sibTrans" cxnId="{D4D91B5C-7415-4CD9-824B-922450F14AD4}">
      <dgm:prSet/>
      <dgm:spPr/>
      <dgm:t>
        <a:bodyPr/>
        <a:lstStyle/>
        <a:p>
          <a:endParaRPr lang="en-US"/>
        </a:p>
      </dgm:t>
    </dgm:pt>
    <dgm:pt modelId="{D0EE61E8-D4D5-4C84-86C9-F1DC5C54D963}">
      <dgm:prSet/>
      <dgm:spPr/>
      <dgm:t>
        <a:bodyPr/>
        <a:lstStyle/>
        <a:p>
          <a:r>
            <a:rPr lang="en-US"/>
            <a:t>Disagree openly and respectfully. </a:t>
          </a:r>
        </a:p>
      </dgm:t>
    </dgm:pt>
    <dgm:pt modelId="{5350E6F0-6641-491A-BD28-F262A9252B02}" type="parTrans" cxnId="{323C6B4A-9775-4BBE-9A0E-310FBF8290AB}">
      <dgm:prSet/>
      <dgm:spPr/>
      <dgm:t>
        <a:bodyPr/>
        <a:lstStyle/>
        <a:p>
          <a:endParaRPr lang="en-US"/>
        </a:p>
      </dgm:t>
    </dgm:pt>
    <dgm:pt modelId="{9CE9DB7F-132C-413A-BCF6-111ED9750429}" type="sibTrans" cxnId="{323C6B4A-9775-4BBE-9A0E-310FBF8290AB}">
      <dgm:prSet/>
      <dgm:spPr/>
      <dgm:t>
        <a:bodyPr/>
        <a:lstStyle/>
        <a:p>
          <a:endParaRPr lang="en-US"/>
        </a:p>
      </dgm:t>
    </dgm:pt>
    <dgm:pt modelId="{102AD28D-A891-4B3E-9EAB-0A1B6A0A44E4}">
      <dgm:prSet/>
      <dgm:spPr/>
      <dgm:t>
        <a:bodyPr/>
        <a:lstStyle/>
        <a:p>
          <a:r>
            <a:rPr lang="en-US"/>
            <a:t>Put personal differences aside in the interests of a successful team. </a:t>
          </a:r>
        </a:p>
      </dgm:t>
    </dgm:pt>
    <dgm:pt modelId="{5A4D3959-0E5E-4E31-BBD2-BB1C05D2AE4A}" type="parTrans" cxnId="{83DFE58E-8594-4F63-BC8C-3E6316104923}">
      <dgm:prSet/>
      <dgm:spPr/>
      <dgm:t>
        <a:bodyPr/>
        <a:lstStyle/>
        <a:p>
          <a:endParaRPr lang="en-US"/>
        </a:p>
      </dgm:t>
    </dgm:pt>
    <dgm:pt modelId="{1655E9BC-8A7B-45F3-9EF5-6E55F2655D18}" type="sibTrans" cxnId="{83DFE58E-8594-4F63-BC8C-3E6316104923}">
      <dgm:prSet/>
      <dgm:spPr/>
      <dgm:t>
        <a:bodyPr/>
        <a:lstStyle/>
        <a:p>
          <a:endParaRPr lang="en-US"/>
        </a:p>
      </dgm:t>
    </dgm:pt>
    <dgm:pt modelId="{4672E954-1E9E-4F61-A30E-C59B70339F64}">
      <dgm:prSet/>
      <dgm:spPr/>
      <dgm:t>
        <a:bodyPr/>
        <a:lstStyle/>
        <a:p>
          <a:r>
            <a:rPr lang="en-US"/>
            <a:t>Jointly design ways of testing disagreements and look for mutually beneficial solutions. </a:t>
          </a:r>
        </a:p>
      </dgm:t>
    </dgm:pt>
    <dgm:pt modelId="{3792E8F7-9487-4865-BA38-20A4F301F5C2}" type="parTrans" cxnId="{9F0D26B6-EE19-4BEF-BE20-EF6B7CB42BC3}">
      <dgm:prSet/>
      <dgm:spPr/>
      <dgm:t>
        <a:bodyPr/>
        <a:lstStyle/>
        <a:p>
          <a:endParaRPr lang="en-US"/>
        </a:p>
      </dgm:t>
    </dgm:pt>
    <dgm:pt modelId="{FDC05B94-7138-4290-B3D0-91FF88220FCF}" type="sibTrans" cxnId="{9F0D26B6-EE19-4BEF-BE20-EF6B7CB42BC3}">
      <dgm:prSet/>
      <dgm:spPr/>
      <dgm:t>
        <a:bodyPr/>
        <a:lstStyle/>
        <a:p>
          <a:endParaRPr lang="en-US"/>
        </a:p>
      </dgm:t>
    </dgm:pt>
    <dgm:pt modelId="{98E71CE0-48CA-4B68-BD2D-74FF58B19519}">
      <dgm:prSet/>
      <dgm:spPr/>
      <dgm:t>
        <a:bodyPr/>
        <a:lstStyle/>
        <a:p>
          <a:r>
            <a:rPr lang="en-US"/>
            <a:t>Follow through on commitments. </a:t>
          </a:r>
        </a:p>
      </dgm:t>
    </dgm:pt>
    <dgm:pt modelId="{4367464B-1F1B-43C8-8CD5-345E4E736237}" type="parTrans" cxnId="{16C3C7CE-BD4B-4C25-BED9-67DBCC0F85AF}">
      <dgm:prSet/>
      <dgm:spPr/>
      <dgm:t>
        <a:bodyPr/>
        <a:lstStyle/>
        <a:p>
          <a:endParaRPr lang="en-US"/>
        </a:p>
      </dgm:t>
    </dgm:pt>
    <dgm:pt modelId="{817980E4-5188-46C3-A268-AF3D3AF37FF1}" type="sibTrans" cxnId="{16C3C7CE-BD4B-4C25-BED9-67DBCC0F85AF}">
      <dgm:prSet/>
      <dgm:spPr/>
      <dgm:t>
        <a:bodyPr/>
        <a:lstStyle/>
        <a:p>
          <a:endParaRPr lang="en-US"/>
        </a:p>
      </dgm:t>
    </dgm:pt>
    <dgm:pt modelId="{A2BE421F-9156-4BBE-A202-1FC1E873EC47}">
      <dgm:prSet/>
      <dgm:spPr/>
      <dgm:t>
        <a:bodyPr/>
        <a:lstStyle/>
        <a:p>
          <a:r>
            <a:rPr lang="en-US"/>
            <a:t>Share information discussed in team meetings with your organization and reflect its position back to the team. </a:t>
          </a:r>
        </a:p>
      </dgm:t>
    </dgm:pt>
    <dgm:pt modelId="{40D6142A-1388-4E72-AD14-29B4CC0C2DC2}" type="parTrans" cxnId="{10C35623-DD8C-4623-9976-B4869722B508}">
      <dgm:prSet/>
      <dgm:spPr/>
      <dgm:t>
        <a:bodyPr/>
        <a:lstStyle/>
        <a:p>
          <a:endParaRPr lang="en-US"/>
        </a:p>
      </dgm:t>
    </dgm:pt>
    <dgm:pt modelId="{3FA36FF6-CDFB-4E7E-A440-D63974173A4D}" type="sibTrans" cxnId="{10C35623-DD8C-4623-9976-B4869722B508}">
      <dgm:prSet/>
      <dgm:spPr/>
      <dgm:t>
        <a:bodyPr/>
        <a:lstStyle/>
        <a:p>
          <a:endParaRPr lang="en-US"/>
        </a:p>
      </dgm:t>
    </dgm:pt>
    <dgm:pt modelId="{9B32904D-5F83-4172-90E5-0FA72C41F22C}">
      <dgm:prSet/>
      <dgm:spPr/>
      <dgm:t>
        <a:bodyPr/>
        <a:lstStyle/>
        <a:p>
          <a:r>
            <a:rPr lang="en-US"/>
            <a:t>While participants are free to discuss the process outside of official meetings, decisions will be made during meetings themselves.</a:t>
          </a:r>
        </a:p>
      </dgm:t>
    </dgm:pt>
    <dgm:pt modelId="{895D6CD0-285A-44FA-A9BD-551355F00494}" type="parTrans" cxnId="{34CCB2F6-9FAC-41CC-BC09-8D637F7D6184}">
      <dgm:prSet/>
      <dgm:spPr/>
      <dgm:t>
        <a:bodyPr/>
        <a:lstStyle/>
        <a:p>
          <a:endParaRPr lang="en-US"/>
        </a:p>
      </dgm:t>
    </dgm:pt>
    <dgm:pt modelId="{5629EC04-2018-4DB4-96EB-EE5134F4EA21}" type="sibTrans" cxnId="{34CCB2F6-9FAC-41CC-BC09-8D637F7D6184}">
      <dgm:prSet/>
      <dgm:spPr/>
      <dgm:t>
        <a:bodyPr/>
        <a:lstStyle/>
        <a:p>
          <a:endParaRPr lang="en-US"/>
        </a:p>
      </dgm:t>
    </dgm:pt>
    <dgm:pt modelId="{9449B0F5-1D1B-9244-8459-325A6B9B0E9A}" type="pres">
      <dgm:prSet presAssocID="{EA744B76-59BE-473D-9F6B-975EDA39C0D4}" presName="linear" presStyleCnt="0">
        <dgm:presLayoutVars>
          <dgm:animLvl val="lvl"/>
          <dgm:resizeHandles val="exact"/>
        </dgm:presLayoutVars>
      </dgm:prSet>
      <dgm:spPr/>
    </dgm:pt>
    <dgm:pt modelId="{48A11563-C22F-2B4A-951D-09D52EC91E54}" type="pres">
      <dgm:prSet presAssocID="{2B4D22BA-93F5-41D3-B3B5-CB9A52493EF7}" presName="parentText" presStyleLbl="node1" presStyleIdx="0" presStyleCnt="1">
        <dgm:presLayoutVars>
          <dgm:chMax val="0"/>
          <dgm:bulletEnabled val="1"/>
        </dgm:presLayoutVars>
      </dgm:prSet>
      <dgm:spPr/>
    </dgm:pt>
    <dgm:pt modelId="{5B78B36E-FA59-9F41-899D-976AF5AA42DB}" type="pres">
      <dgm:prSet presAssocID="{2B4D22BA-93F5-41D3-B3B5-CB9A52493EF7}" presName="childText" presStyleLbl="revTx" presStyleIdx="0" presStyleCnt="1">
        <dgm:presLayoutVars>
          <dgm:bulletEnabled val="1"/>
        </dgm:presLayoutVars>
      </dgm:prSet>
      <dgm:spPr/>
    </dgm:pt>
  </dgm:ptLst>
  <dgm:cxnLst>
    <dgm:cxn modelId="{DDF70108-8FC0-4FB3-8BF4-755A7127B5D8}" srcId="{2B4D22BA-93F5-41D3-B3B5-CB9A52493EF7}" destId="{1D0F0A2C-8894-4872-848E-8D7C0C7E17E6}" srcOrd="1" destOrd="0" parTransId="{840F612B-0E07-4F6D-B5BD-7255292CF8D0}" sibTransId="{15466722-3F57-4067-A1FF-C0BD16CF0324}"/>
    <dgm:cxn modelId="{D59D350E-25B1-724A-BB54-F49B441DED46}" type="presOf" srcId="{FCA95327-8101-4A4A-A1BB-48D09A62122A}" destId="{5B78B36E-FA59-9F41-899D-976AF5AA42DB}" srcOrd="0" destOrd="4" presId="urn:microsoft.com/office/officeart/2005/8/layout/vList2"/>
    <dgm:cxn modelId="{10C35623-DD8C-4623-9976-B4869722B508}" srcId="{2B4D22BA-93F5-41D3-B3B5-CB9A52493EF7}" destId="{A2BE421F-9156-4BBE-A202-1FC1E873EC47}" srcOrd="10" destOrd="0" parTransId="{40D6142A-1388-4E72-AD14-29B4CC0C2DC2}" sibTransId="{3FA36FF6-CDFB-4E7E-A440-D63974173A4D}"/>
    <dgm:cxn modelId="{278E8223-2778-465D-90F0-A47874855DCA}" srcId="{2B4D22BA-93F5-41D3-B3B5-CB9A52493EF7}" destId="{1483C217-7360-418E-B68A-4586EAAAAEA6}" srcOrd="3" destOrd="0" parTransId="{2638BFBD-5A94-46EA-8232-7BB683407825}" sibTransId="{6646DDD4-0E63-477D-AD6A-B0D75B8C9271}"/>
    <dgm:cxn modelId="{0548F92C-6A29-7B41-87EB-1278074FA29F}" type="presOf" srcId="{FC7F1757-1709-404A-9F97-9A4ED99DD23E}" destId="{5B78B36E-FA59-9F41-899D-976AF5AA42DB}" srcOrd="0" destOrd="5" presId="urn:microsoft.com/office/officeart/2005/8/layout/vList2"/>
    <dgm:cxn modelId="{BEA89A2E-87BD-1043-ACC7-AD876DE0FEA4}" type="presOf" srcId="{2B4D22BA-93F5-41D3-B3B5-CB9A52493EF7}" destId="{48A11563-C22F-2B4A-951D-09D52EC91E54}" srcOrd="0" destOrd="0" presId="urn:microsoft.com/office/officeart/2005/8/layout/vList2"/>
    <dgm:cxn modelId="{F2D1BE35-A214-DA47-8F99-A3DE46B1DA4A}" type="presOf" srcId="{D0EE61E8-D4D5-4C84-86C9-F1DC5C54D963}" destId="{5B78B36E-FA59-9F41-899D-976AF5AA42DB}" srcOrd="0" destOrd="6" presId="urn:microsoft.com/office/officeart/2005/8/layout/vList2"/>
    <dgm:cxn modelId="{10D2D738-8E54-4129-87DE-100D6A5E9E98}" srcId="{2B4D22BA-93F5-41D3-B3B5-CB9A52493EF7}" destId="{FCA95327-8101-4A4A-A1BB-48D09A62122A}" srcOrd="4" destOrd="0" parTransId="{A8AFFBC2-3112-4389-AE5C-074B03BB7A13}" sibTransId="{157EE079-C45C-45AC-B2CC-F86A3661ACB8}"/>
    <dgm:cxn modelId="{B2CC315B-48CF-E941-BD4A-BDE1C4F76D5C}" type="presOf" srcId="{EA744B76-59BE-473D-9F6B-975EDA39C0D4}" destId="{9449B0F5-1D1B-9244-8459-325A6B9B0E9A}" srcOrd="0" destOrd="0" presId="urn:microsoft.com/office/officeart/2005/8/layout/vList2"/>
    <dgm:cxn modelId="{D4D91B5C-7415-4CD9-824B-922450F14AD4}" srcId="{2B4D22BA-93F5-41D3-B3B5-CB9A52493EF7}" destId="{FC7F1757-1709-404A-9F97-9A4ED99DD23E}" srcOrd="5" destOrd="0" parTransId="{A0BF7B92-7235-4ECA-BF24-17F85B939A2E}" sibTransId="{5AC9464D-8EA5-496F-9EB0-595A2E54C654}"/>
    <dgm:cxn modelId="{E6077E5C-466F-1543-AA4A-37464449D3A0}" type="presOf" srcId="{A2BE421F-9156-4BBE-A202-1FC1E873EC47}" destId="{5B78B36E-FA59-9F41-899D-976AF5AA42DB}" srcOrd="0" destOrd="10" presId="urn:microsoft.com/office/officeart/2005/8/layout/vList2"/>
    <dgm:cxn modelId="{2A31C263-5F32-49AA-8A2E-E698A68549B7}" srcId="{2B4D22BA-93F5-41D3-B3B5-CB9A52493EF7}" destId="{E3AD0073-6A05-4093-805D-F95ECF917976}" srcOrd="0" destOrd="0" parTransId="{3E772DFC-22BB-47B4-A48E-04A7C5930DDB}" sibTransId="{0E142038-D518-404D-9C1C-40AC0B69F25B}"/>
    <dgm:cxn modelId="{9804B547-3857-41EC-A5B4-1A315ECAF67F}" srcId="{EA744B76-59BE-473D-9F6B-975EDA39C0D4}" destId="{2B4D22BA-93F5-41D3-B3B5-CB9A52493EF7}" srcOrd="0" destOrd="0" parTransId="{A2DC9F10-A6B6-4A32-83CC-F3EC7B1A0E0D}" sibTransId="{2F4397C0-AF02-4E4B-9D51-3D4897E704A0}"/>
    <dgm:cxn modelId="{323C6B4A-9775-4BBE-9A0E-310FBF8290AB}" srcId="{2B4D22BA-93F5-41D3-B3B5-CB9A52493EF7}" destId="{D0EE61E8-D4D5-4C84-86C9-F1DC5C54D963}" srcOrd="6" destOrd="0" parTransId="{5350E6F0-6641-491A-BD28-F262A9252B02}" sibTransId="{9CE9DB7F-132C-413A-BCF6-111ED9750429}"/>
    <dgm:cxn modelId="{B05D6E6D-F748-4849-9ED6-D9180D705F9C}" type="presOf" srcId="{1483C217-7360-418E-B68A-4586EAAAAEA6}" destId="{5B78B36E-FA59-9F41-899D-976AF5AA42DB}" srcOrd="0" destOrd="3" presId="urn:microsoft.com/office/officeart/2005/8/layout/vList2"/>
    <dgm:cxn modelId="{55DB6A6E-C7E1-F74E-8253-BD74AFE6F0A4}" type="presOf" srcId="{E3AD0073-6A05-4093-805D-F95ECF917976}" destId="{5B78B36E-FA59-9F41-899D-976AF5AA42DB}" srcOrd="0" destOrd="0" presId="urn:microsoft.com/office/officeart/2005/8/layout/vList2"/>
    <dgm:cxn modelId="{56C7994F-076B-884F-ACB1-4BCDC2D78747}" type="presOf" srcId="{3C953FBC-EA73-4E00-9407-538C80D1E29F}" destId="{5B78B36E-FA59-9F41-899D-976AF5AA42DB}" srcOrd="0" destOrd="2" presId="urn:microsoft.com/office/officeart/2005/8/layout/vList2"/>
    <dgm:cxn modelId="{84160275-1B77-614E-9F00-EDAB8654FD00}" type="presOf" srcId="{4672E954-1E9E-4F61-A30E-C59B70339F64}" destId="{5B78B36E-FA59-9F41-899D-976AF5AA42DB}" srcOrd="0" destOrd="8" presId="urn:microsoft.com/office/officeart/2005/8/layout/vList2"/>
    <dgm:cxn modelId="{B2603F7B-923C-AB49-BD7A-4AF294129586}" type="presOf" srcId="{102AD28D-A891-4B3E-9EAB-0A1B6A0A44E4}" destId="{5B78B36E-FA59-9F41-899D-976AF5AA42DB}" srcOrd="0" destOrd="7" presId="urn:microsoft.com/office/officeart/2005/8/layout/vList2"/>
    <dgm:cxn modelId="{83DFE58E-8594-4F63-BC8C-3E6316104923}" srcId="{2B4D22BA-93F5-41D3-B3B5-CB9A52493EF7}" destId="{102AD28D-A891-4B3E-9EAB-0A1B6A0A44E4}" srcOrd="7" destOrd="0" parTransId="{5A4D3959-0E5E-4E31-BBD2-BB1C05D2AE4A}" sibTransId="{1655E9BC-8A7B-45F3-9EF5-6E55F2655D18}"/>
    <dgm:cxn modelId="{657B81B0-5290-1A4D-BF07-F9CEB34D05A8}" type="presOf" srcId="{9B32904D-5F83-4172-90E5-0FA72C41F22C}" destId="{5B78B36E-FA59-9F41-899D-976AF5AA42DB}" srcOrd="0" destOrd="11" presId="urn:microsoft.com/office/officeart/2005/8/layout/vList2"/>
    <dgm:cxn modelId="{9F0D26B6-EE19-4BEF-BE20-EF6B7CB42BC3}" srcId="{2B4D22BA-93F5-41D3-B3B5-CB9A52493EF7}" destId="{4672E954-1E9E-4F61-A30E-C59B70339F64}" srcOrd="8" destOrd="0" parTransId="{3792E8F7-9487-4865-BA38-20A4F301F5C2}" sibTransId="{FDC05B94-7138-4290-B3D0-91FF88220FCF}"/>
    <dgm:cxn modelId="{D58C87BA-8B05-49B9-8428-7C8EF11F595A}" srcId="{2B4D22BA-93F5-41D3-B3B5-CB9A52493EF7}" destId="{3C953FBC-EA73-4E00-9407-538C80D1E29F}" srcOrd="2" destOrd="0" parTransId="{3E7BFA83-6328-4480-8BA6-D3FD6427C54E}" sibTransId="{597FC523-5F03-4051-8DD5-2C4118AC1770}"/>
    <dgm:cxn modelId="{FC6F1ECC-BB87-2D4A-8519-971856A5C485}" type="presOf" srcId="{98E71CE0-48CA-4B68-BD2D-74FF58B19519}" destId="{5B78B36E-FA59-9F41-899D-976AF5AA42DB}" srcOrd="0" destOrd="9" presId="urn:microsoft.com/office/officeart/2005/8/layout/vList2"/>
    <dgm:cxn modelId="{16C3C7CE-BD4B-4C25-BED9-67DBCC0F85AF}" srcId="{2B4D22BA-93F5-41D3-B3B5-CB9A52493EF7}" destId="{98E71CE0-48CA-4B68-BD2D-74FF58B19519}" srcOrd="9" destOrd="0" parTransId="{4367464B-1F1B-43C8-8CD5-345E4E736237}" sibTransId="{817980E4-5188-46C3-A268-AF3D3AF37FF1}"/>
    <dgm:cxn modelId="{E02208E1-849C-0E45-AC38-F1DC386224AD}" type="presOf" srcId="{1D0F0A2C-8894-4872-848E-8D7C0C7E17E6}" destId="{5B78B36E-FA59-9F41-899D-976AF5AA42DB}" srcOrd="0" destOrd="1" presId="urn:microsoft.com/office/officeart/2005/8/layout/vList2"/>
    <dgm:cxn modelId="{34CCB2F6-9FAC-41CC-BC09-8D637F7D6184}" srcId="{2B4D22BA-93F5-41D3-B3B5-CB9A52493EF7}" destId="{9B32904D-5F83-4172-90E5-0FA72C41F22C}" srcOrd="11" destOrd="0" parTransId="{895D6CD0-285A-44FA-A9BD-551355F00494}" sibTransId="{5629EC04-2018-4DB4-96EB-EE5134F4EA21}"/>
    <dgm:cxn modelId="{4EB39767-0E0D-6041-B8C5-9FF0CB53D37C}" type="presParOf" srcId="{9449B0F5-1D1B-9244-8459-325A6B9B0E9A}" destId="{48A11563-C22F-2B4A-951D-09D52EC91E54}" srcOrd="0" destOrd="0" presId="urn:microsoft.com/office/officeart/2005/8/layout/vList2"/>
    <dgm:cxn modelId="{E2D12661-2A85-E14F-86DD-1B3D48287128}" type="presParOf" srcId="{9449B0F5-1D1B-9244-8459-325A6B9B0E9A}" destId="{5B78B36E-FA59-9F41-899D-976AF5AA42D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11563-C22F-2B4A-951D-09D52EC91E54}">
      <dsp:nvSpPr>
        <dsp:cNvPr id="0" name=""/>
        <dsp:cNvSpPr/>
      </dsp:nvSpPr>
      <dsp:spPr>
        <a:xfrm>
          <a:off x="0" y="109884"/>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Ground Rules </a:t>
          </a:r>
        </a:p>
      </dsp:txBody>
      <dsp:txXfrm>
        <a:off x="25130" y="135014"/>
        <a:ext cx="10465340" cy="464540"/>
      </dsp:txXfrm>
    </dsp:sp>
    <dsp:sp modelId="{5B78B36E-FA59-9F41-899D-976AF5AA42DB}">
      <dsp:nvSpPr>
        <dsp:cNvPr id="0" name=""/>
        <dsp:cNvSpPr/>
      </dsp:nvSpPr>
      <dsp:spPr>
        <a:xfrm>
          <a:off x="0" y="624684"/>
          <a:ext cx="10515600" cy="373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Stick to the tasks and topics on the agenda and keep discussion focused; one subject at a time. </a:t>
          </a:r>
        </a:p>
        <a:p>
          <a:pPr marL="171450" lvl="1" indent="-171450" algn="l" defTabSz="755650">
            <a:lnSpc>
              <a:spcPct val="90000"/>
            </a:lnSpc>
            <a:spcBef>
              <a:spcPct val="0"/>
            </a:spcBef>
            <a:spcAft>
              <a:spcPct val="20000"/>
            </a:spcAft>
            <a:buChar char="•"/>
          </a:pPr>
          <a:r>
            <a:rPr lang="en-US" sz="1700" kern="1200"/>
            <a:t>Discuss all relevant information and issues, even difficult ones. </a:t>
          </a:r>
        </a:p>
        <a:p>
          <a:pPr marL="171450" lvl="1" indent="-171450" algn="l" defTabSz="755650">
            <a:lnSpc>
              <a:spcPct val="90000"/>
            </a:lnSpc>
            <a:spcBef>
              <a:spcPct val="0"/>
            </a:spcBef>
            <a:spcAft>
              <a:spcPct val="20000"/>
            </a:spcAft>
            <a:buChar char="•"/>
          </a:pPr>
          <a:r>
            <a:rPr lang="en-US" sz="1700" kern="1200"/>
            <a:t>Keep discussion open and balanced. </a:t>
          </a:r>
        </a:p>
        <a:p>
          <a:pPr marL="171450" lvl="1" indent="-171450" algn="l" defTabSz="755650">
            <a:lnSpc>
              <a:spcPct val="90000"/>
            </a:lnSpc>
            <a:spcBef>
              <a:spcPct val="0"/>
            </a:spcBef>
            <a:spcAft>
              <a:spcPct val="20000"/>
            </a:spcAft>
            <a:buChar char="•"/>
          </a:pPr>
          <a:r>
            <a:rPr lang="en-US" sz="1700" kern="1200"/>
            <a:t>Participate, show up, share your thinking as much as you can. </a:t>
          </a:r>
        </a:p>
        <a:p>
          <a:pPr marL="171450" lvl="1" indent="-171450" algn="l" defTabSz="755650">
            <a:lnSpc>
              <a:spcPct val="90000"/>
            </a:lnSpc>
            <a:spcBef>
              <a:spcPct val="0"/>
            </a:spcBef>
            <a:spcAft>
              <a:spcPct val="20000"/>
            </a:spcAft>
            <a:buChar char="•"/>
          </a:pPr>
          <a:r>
            <a:rPr lang="en-US" sz="1700" kern="1200"/>
            <a:t>Strive to make decisions by consensus. </a:t>
          </a:r>
        </a:p>
        <a:p>
          <a:pPr marL="171450" lvl="1" indent="-171450" algn="l" defTabSz="755650">
            <a:lnSpc>
              <a:spcPct val="90000"/>
            </a:lnSpc>
            <a:spcBef>
              <a:spcPct val="0"/>
            </a:spcBef>
            <a:spcAft>
              <a:spcPct val="20000"/>
            </a:spcAft>
            <a:buChar char="•"/>
          </a:pPr>
          <a:r>
            <a:rPr lang="en-US" sz="1700" kern="1200"/>
            <a:t>Look beyond positions to interests. </a:t>
          </a:r>
        </a:p>
        <a:p>
          <a:pPr marL="171450" lvl="1" indent="-171450" algn="l" defTabSz="755650">
            <a:lnSpc>
              <a:spcPct val="90000"/>
            </a:lnSpc>
            <a:spcBef>
              <a:spcPct val="0"/>
            </a:spcBef>
            <a:spcAft>
              <a:spcPct val="20000"/>
            </a:spcAft>
            <a:buChar char="•"/>
          </a:pPr>
          <a:r>
            <a:rPr lang="en-US" sz="1700" kern="1200"/>
            <a:t>Disagree openly and respectfully. </a:t>
          </a:r>
        </a:p>
        <a:p>
          <a:pPr marL="171450" lvl="1" indent="-171450" algn="l" defTabSz="755650">
            <a:lnSpc>
              <a:spcPct val="90000"/>
            </a:lnSpc>
            <a:spcBef>
              <a:spcPct val="0"/>
            </a:spcBef>
            <a:spcAft>
              <a:spcPct val="20000"/>
            </a:spcAft>
            <a:buChar char="•"/>
          </a:pPr>
          <a:r>
            <a:rPr lang="en-US" sz="1700" kern="1200"/>
            <a:t>Put personal differences aside in the interests of a successful team. </a:t>
          </a:r>
        </a:p>
        <a:p>
          <a:pPr marL="171450" lvl="1" indent="-171450" algn="l" defTabSz="755650">
            <a:lnSpc>
              <a:spcPct val="90000"/>
            </a:lnSpc>
            <a:spcBef>
              <a:spcPct val="0"/>
            </a:spcBef>
            <a:spcAft>
              <a:spcPct val="20000"/>
            </a:spcAft>
            <a:buChar char="•"/>
          </a:pPr>
          <a:r>
            <a:rPr lang="en-US" sz="1700" kern="1200"/>
            <a:t>Jointly design ways of testing disagreements and look for mutually beneficial solutions. </a:t>
          </a:r>
        </a:p>
        <a:p>
          <a:pPr marL="171450" lvl="1" indent="-171450" algn="l" defTabSz="755650">
            <a:lnSpc>
              <a:spcPct val="90000"/>
            </a:lnSpc>
            <a:spcBef>
              <a:spcPct val="0"/>
            </a:spcBef>
            <a:spcAft>
              <a:spcPct val="20000"/>
            </a:spcAft>
            <a:buChar char="•"/>
          </a:pPr>
          <a:r>
            <a:rPr lang="en-US" sz="1700" kern="1200"/>
            <a:t>Follow through on commitments. </a:t>
          </a:r>
        </a:p>
        <a:p>
          <a:pPr marL="171450" lvl="1" indent="-171450" algn="l" defTabSz="755650">
            <a:lnSpc>
              <a:spcPct val="90000"/>
            </a:lnSpc>
            <a:spcBef>
              <a:spcPct val="0"/>
            </a:spcBef>
            <a:spcAft>
              <a:spcPct val="20000"/>
            </a:spcAft>
            <a:buChar char="•"/>
          </a:pPr>
          <a:r>
            <a:rPr lang="en-US" sz="1700" kern="1200"/>
            <a:t>Share information discussed in team meetings with your organization and reflect its position back to the team. </a:t>
          </a:r>
        </a:p>
        <a:p>
          <a:pPr marL="171450" lvl="1" indent="-171450" algn="l" defTabSz="755650">
            <a:lnSpc>
              <a:spcPct val="90000"/>
            </a:lnSpc>
            <a:spcBef>
              <a:spcPct val="0"/>
            </a:spcBef>
            <a:spcAft>
              <a:spcPct val="20000"/>
            </a:spcAft>
            <a:buChar char="•"/>
          </a:pPr>
          <a:r>
            <a:rPr lang="en-US" sz="1700" kern="1200"/>
            <a:t>While participants are free to discuss the process outside of official meetings, decisions will be made during meetings themselves.</a:t>
          </a:r>
        </a:p>
      </dsp:txBody>
      <dsp:txXfrm>
        <a:off x="0" y="624684"/>
        <a:ext cx="10515600" cy="3734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6434"/>
          </a:xfrm>
          <a:prstGeom prst="rect">
            <a:avLst/>
          </a:prstGeom>
        </p:spPr>
        <p:txBody>
          <a:bodyPr vert="horz" lIns="92446" tIns="46223" rIns="92446" bIns="46223" rtlCol="0"/>
          <a:lstStyle>
            <a:lvl1pPr algn="r">
              <a:defRPr sz="1200"/>
            </a:lvl1pPr>
          </a:lstStyle>
          <a:p>
            <a:fld id="{C586D9D0-2E9B-4F2F-924A-B3B3E9CFCAEC}" type="datetimeFigureOut">
              <a:rPr lang="en-US" smtClean="0"/>
              <a:t>9/28/2023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5FC3-2B4F-E06F-6A70-65A82EAA7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0C42E-7ED9-6FFF-3758-A27C423CA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E3ACC-FA81-6822-AAAF-672E3555FB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51B1FE-4FCC-C5A6-ACBF-3805E8DA7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63029-85DB-7435-A77D-32DF90D93B8C}"/>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49204082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1A-C9AA-E2C6-2E9E-50399F760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DE0EE-2C34-396A-B1DE-8B23125B9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6F864-B554-1CC3-9410-A6D5D4E547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B596A7-1310-27CF-469D-7FA6405F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DC3C-F515-E84D-FE24-9AE459F5A1E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85090192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6DEE-B7B3-9AD9-69F3-D3E2DE72C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EC01-C24D-FECA-F230-2C6EB5034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838EE-EB92-FD6B-DB65-04D30DF044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56FFCF-4686-684D-EB1D-4C41017E5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8F38A-37A5-200D-2AE0-FC0A7DCE98A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6526792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2293-A2D0-1EB5-36CC-2C69CBF97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6BEEB-666E-5C77-E0EB-1C0108CBE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0772F-89C3-3DF9-297F-7ED100DC6B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2E2EF-0BCA-7D29-E618-4C8FAA7F6C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68DBAC-D0C9-C27A-525D-78E84BBC3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0F2C2-49B7-34C4-1250-3F389BE05977}"/>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48781645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C477-BAC8-1ED2-6477-17C73A532D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6A1E3-5AC3-1DCA-B34C-7ACC2A629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70A9C-8B60-6A33-74BD-4C628C529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387C7-44A7-6114-A4CC-569AC047D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00A15-57A4-0F99-592D-97988AF96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687853-17CF-006D-F1DD-E6ABEF26110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879E59-18DD-8E31-C265-5994BEE43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1DD2C-076A-647A-3849-6D028BA65551}"/>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575136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C54B-0CBF-791D-9CDE-0016A5D9D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85EEA-A2AD-E856-0BD9-B18194D9419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CE26EF6-1AA3-8F72-36C7-2843E320A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A47EA-07B4-3F39-5382-58D498261AB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2012028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EF139-0483-CA83-4252-C63EC0A2F52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1329F26-7249-2B29-840F-496D578AF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D3C651-49FA-CF3F-A107-DAC311DAA576}"/>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41774076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6B3B-1DA4-27A1-BE1F-504ADADB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C0E7F-D6E3-13B8-D1E6-F6ECE14E3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7E8D05-98C0-678C-FDC6-BE15C2963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B7149-2DE0-4D08-A4B3-FB1F46765F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1EFF47-24BA-83F5-3A3B-EF54D9C6B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46D9F-DCB8-600A-4E18-8FF8F46AF0DE}"/>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231714360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D875-E80D-CF5A-E69F-EA91F9F70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C1B5C-BBF5-0BA5-6765-8C694A79E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29E288-5E65-EA1B-73C5-894EEF1DF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0737B-4683-6E40-B8B7-C7D6B872DA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587C00-C09A-DF24-41EC-B3C5E4BA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F9674-2744-8E06-3DC8-C2F48A549762}"/>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15358210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3E17-E914-D928-D150-397BC5017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FE7B7-3E48-4542-6D7E-EE88DC49A2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8BB4-5F3E-7EDC-2682-1180B2BE2E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BCCE5B-B4F2-DBC5-9D44-3D34590C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1E630-AC83-59A3-4F46-6368882795F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988957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CD8DE-ACD7-5CBC-E5B2-D3204032E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2ABF5-C3B9-6EB3-E890-CD48F234C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9320F-42C7-A6C1-F1A2-3ACB3BA411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3AB9CB-8850-C5A3-20A2-3223AC003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15BF4-4A5B-B949-6EE9-A75724DADBB9}"/>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83541004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7702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9235-6C74-DA8D-B39F-D8C5250AF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D97678-A57F-A7C2-B8A4-3B91DDF033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27263-8340-2C28-DEF3-A753786F055A}"/>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5" name="Footer Placeholder 4">
            <a:extLst>
              <a:ext uri="{FF2B5EF4-FFF2-40B4-BE49-F238E27FC236}">
                <a16:creationId xmlns:a16="http://schemas.microsoft.com/office/drawing/2014/main" id="{4DB11857-52F5-21E1-79F2-B4EC96C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C02B6-D66C-D44B-EF9F-2A2990E3FF84}"/>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4011502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6AC1-FC06-4227-2E49-C29322128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6936E1-7B9D-58C7-EC32-A25816430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0FE31-8287-9025-1A00-7176596D1765}"/>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5" name="Footer Placeholder 4">
            <a:extLst>
              <a:ext uri="{FF2B5EF4-FFF2-40B4-BE49-F238E27FC236}">
                <a16:creationId xmlns:a16="http://schemas.microsoft.com/office/drawing/2014/main" id="{7A1FE9EF-E028-5ACF-929C-07EA029D9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B867E-B04C-A66E-3CEC-067CCA4022AC}"/>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336887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EB90-C5D1-437E-8A11-7021A6F4A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DD2DF0-C97F-B404-573C-A7A77B550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CE923-37D0-2F85-9D8A-A83FB9322838}"/>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5" name="Footer Placeholder 4">
            <a:extLst>
              <a:ext uri="{FF2B5EF4-FFF2-40B4-BE49-F238E27FC236}">
                <a16:creationId xmlns:a16="http://schemas.microsoft.com/office/drawing/2014/main" id="{66F85C0F-7612-F532-B5D5-460AFE7BB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D9B2-F1E0-1600-6B8F-87E1F6A0FED3}"/>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208480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D772-05A7-9147-34E3-A00B40D4E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EFFC2-3A66-1EC3-955F-B6D73BDBAE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05882-CCCB-6CB6-A92B-10FAE713B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BE5A0F-DDB9-372F-979E-D659E4F8EDB5}"/>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6" name="Footer Placeholder 5">
            <a:extLst>
              <a:ext uri="{FF2B5EF4-FFF2-40B4-BE49-F238E27FC236}">
                <a16:creationId xmlns:a16="http://schemas.microsoft.com/office/drawing/2014/main" id="{15CAE99E-9DF4-1809-7088-792A9503D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685CD-C76C-4A69-2BB2-6D60CF6B30FA}"/>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661591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E7F6-C034-8948-F156-71B83349A2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B710AD-953A-1B5B-3ACD-0ECB94CE7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EC5C8-9296-A3EB-B528-459B50B037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04715-49D2-8BFD-D3EB-D9C790463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2E0316-28BC-2280-CBA4-D30782BD89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95D55-E303-0C86-4690-E15F6DE4F361}"/>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8" name="Footer Placeholder 7">
            <a:extLst>
              <a:ext uri="{FF2B5EF4-FFF2-40B4-BE49-F238E27FC236}">
                <a16:creationId xmlns:a16="http://schemas.microsoft.com/office/drawing/2014/main" id="{C4535CAB-BB77-4820-8A12-55CD41F0B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533C05-7F5D-D894-446A-4BABA4A4B06F}"/>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320589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E36D-AE51-F82F-C706-D7692E71D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AB2367-AF90-1373-38A3-4732E928059D}"/>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4" name="Footer Placeholder 3">
            <a:extLst>
              <a:ext uri="{FF2B5EF4-FFF2-40B4-BE49-F238E27FC236}">
                <a16:creationId xmlns:a16="http://schemas.microsoft.com/office/drawing/2014/main" id="{B5CB0015-6E03-2B8A-E443-BE71DA657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DE43A-417C-D725-F742-F0A7F83B53C0}"/>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22250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A1F799-603D-36EA-2835-4847137679AA}"/>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3" name="Footer Placeholder 2">
            <a:extLst>
              <a:ext uri="{FF2B5EF4-FFF2-40B4-BE49-F238E27FC236}">
                <a16:creationId xmlns:a16="http://schemas.microsoft.com/office/drawing/2014/main" id="{88E42F2A-34CA-E838-18A2-8791D217F1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5B4310-3DF1-198D-773B-F7761AD7F7A6}"/>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063398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0F4B-8164-B777-15BE-21198335B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495B32-1769-D5ED-6C1C-82B6E865F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2CFADC-0DEF-DDC6-ED3C-0CDE5A16E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46180-A696-9F05-8954-9B465CCFB9C3}"/>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6" name="Footer Placeholder 5">
            <a:extLst>
              <a:ext uri="{FF2B5EF4-FFF2-40B4-BE49-F238E27FC236}">
                <a16:creationId xmlns:a16="http://schemas.microsoft.com/office/drawing/2014/main" id="{ADD61969-EFB7-ED1F-1D44-FE5DB863D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E4AEA-6844-BCBD-55DC-F83A88F5367C}"/>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938755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E630-C66B-3A33-3621-CF5D68153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F374D-BBD1-5DFF-1465-A88DCBE05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964FD4-9262-1E53-D359-368201B1D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497D1-2CD4-8388-9EEA-A114A87506F5}"/>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6" name="Footer Placeholder 5">
            <a:extLst>
              <a:ext uri="{FF2B5EF4-FFF2-40B4-BE49-F238E27FC236}">
                <a16:creationId xmlns:a16="http://schemas.microsoft.com/office/drawing/2014/main" id="{E28E9834-4089-5EDE-DE8F-09D1DCA9A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FD6DA-1CB6-0085-E268-B7639299F948}"/>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2174851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A00B2-F0EB-559A-DA1A-820DDB822A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5BF47-7F65-F284-63E2-585A63C83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66689-08CE-112F-D9E1-116294891FE5}"/>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5" name="Footer Placeholder 4">
            <a:extLst>
              <a:ext uri="{FF2B5EF4-FFF2-40B4-BE49-F238E27FC236}">
                <a16:creationId xmlns:a16="http://schemas.microsoft.com/office/drawing/2014/main" id="{4ECFDC73-23A0-B435-0AB7-1694E51FD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DB348-2AB8-3DC6-8824-1058DE9CE1EE}"/>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722932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F43989-10B9-CCEF-C27E-2149DD392F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C99D14-85E4-A3F1-74AD-8E3D80644B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F8B01-E0A0-A1A1-8314-9FD3CC679F07}"/>
              </a:ext>
            </a:extLst>
          </p:cNvPr>
          <p:cNvSpPr>
            <a:spLocks noGrp="1"/>
          </p:cNvSpPr>
          <p:nvPr>
            <p:ph type="dt" sz="half" idx="10"/>
          </p:nvPr>
        </p:nvSpPr>
        <p:spPr/>
        <p:txBody>
          <a:bodyPr/>
          <a:lstStyle/>
          <a:p>
            <a:fld id="{600D2E8E-C6B2-2447-A1A5-464D5E20B36A}" type="datetimeFigureOut">
              <a:rPr lang="en-US" smtClean="0"/>
              <a:t>9/28/2023</a:t>
            </a:fld>
            <a:endParaRPr lang="en-US"/>
          </a:p>
        </p:txBody>
      </p:sp>
      <p:sp>
        <p:nvSpPr>
          <p:cNvPr id="5" name="Footer Placeholder 4">
            <a:extLst>
              <a:ext uri="{FF2B5EF4-FFF2-40B4-BE49-F238E27FC236}">
                <a16:creationId xmlns:a16="http://schemas.microsoft.com/office/drawing/2014/main" id="{401F1D0B-B666-9804-AB26-88DA912EC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8DE40-0F36-5469-9446-D0A939664DAE}"/>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730963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01FBC-3BAE-8CEF-1E51-9C791154F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6CD17-89F5-CC28-8206-697492CF3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F668A-1675-3AF2-4D01-8F6D6B66C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3FEFEF1-36C7-9A7B-B5AD-1CED3CCBF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7A4837-2F84-D956-5CFB-4F622D06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3023361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68A36A-6840-8002-56F9-EC9B026AE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B07067-3C93-A466-3F38-F9E732862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4CA2-89D4-83B6-D320-764406C49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D2E8E-C6B2-2447-A1A5-464D5E20B36A}" type="datetimeFigureOut">
              <a:rPr lang="en-US" smtClean="0"/>
              <a:t>9/28/2023</a:t>
            </a:fld>
            <a:endParaRPr lang="en-US"/>
          </a:p>
        </p:txBody>
      </p:sp>
      <p:sp>
        <p:nvSpPr>
          <p:cNvPr id="5" name="Footer Placeholder 4">
            <a:extLst>
              <a:ext uri="{FF2B5EF4-FFF2-40B4-BE49-F238E27FC236}">
                <a16:creationId xmlns:a16="http://schemas.microsoft.com/office/drawing/2014/main" id="{A36206FA-21A3-3D66-EAF6-B66467A8D5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DE5A8-772F-9BF6-ECA3-FDE4B87F9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C8D1C-509C-7641-9B87-114F4A8252C0}" type="slidenum">
              <a:rPr lang="en-US" smtClean="0"/>
              <a:t>‹#›</a:t>
            </a:fld>
            <a:endParaRPr lang="en-US"/>
          </a:p>
        </p:txBody>
      </p:sp>
    </p:spTree>
    <p:extLst>
      <p:ext uri="{BB962C8B-B14F-4D97-AF65-F5344CB8AC3E}">
        <p14:creationId xmlns:p14="http://schemas.microsoft.com/office/powerpoint/2010/main" val="145428842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Triangle 1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3AEC3D-BB39-B68D-5731-574944F31170}"/>
              </a:ext>
            </a:extLst>
          </p:cNvPr>
          <p:cNvSpPr>
            <a:spLocks noGrp="1"/>
          </p:cNvSpPr>
          <p:nvPr>
            <p:ph type="ctrTitle"/>
          </p:nvPr>
        </p:nvSpPr>
        <p:spPr>
          <a:xfrm>
            <a:off x="965200" y="1383528"/>
            <a:ext cx="5925989" cy="3167510"/>
          </a:xfrm>
        </p:spPr>
        <p:txBody>
          <a:bodyPr anchor="b">
            <a:normAutofit/>
          </a:bodyPr>
          <a:lstStyle/>
          <a:p>
            <a:pPr algn="r"/>
            <a:r>
              <a:rPr lang="en-US" sz="3800" dirty="0"/>
              <a:t>High Rock Lake Nutrient Rules Engagement Process </a:t>
            </a:r>
            <a:br>
              <a:rPr lang="en-US" sz="3800" dirty="0"/>
            </a:br>
            <a:r>
              <a:rPr lang="en-US" sz="3800" dirty="0"/>
              <a:t>Steering Committee Meeting #6</a:t>
            </a:r>
          </a:p>
        </p:txBody>
      </p:sp>
      <p:sp>
        <p:nvSpPr>
          <p:cNvPr id="3" name="Subtitle 2">
            <a:extLst>
              <a:ext uri="{FF2B5EF4-FFF2-40B4-BE49-F238E27FC236}">
                <a16:creationId xmlns:a16="http://schemas.microsoft.com/office/drawing/2014/main" id="{6A97923A-6115-7176-7F56-96E4E59A7637}"/>
              </a:ext>
            </a:extLst>
          </p:cNvPr>
          <p:cNvSpPr>
            <a:spLocks noGrp="1"/>
          </p:cNvSpPr>
          <p:nvPr>
            <p:ph type="subTitle" idx="1"/>
          </p:nvPr>
        </p:nvSpPr>
        <p:spPr>
          <a:xfrm>
            <a:off x="965201" y="4582814"/>
            <a:ext cx="5925987" cy="1312657"/>
          </a:xfrm>
        </p:spPr>
        <p:txBody>
          <a:bodyPr anchor="t">
            <a:normAutofit/>
          </a:bodyPr>
          <a:lstStyle/>
          <a:p>
            <a:pPr algn="r"/>
            <a:r>
              <a:rPr lang="en-US" sz="2200" i="1" dirty="0"/>
              <a:t>Wednesday, September 27, 2023</a:t>
            </a:r>
          </a:p>
          <a:p>
            <a:pPr algn="r"/>
            <a:r>
              <a:rPr lang="en-US" sz="2200" i="1" dirty="0"/>
              <a:t>10 am – 12:30pm</a:t>
            </a:r>
          </a:p>
          <a:p>
            <a:pPr algn="r"/>
            <a:r>
              <a:rPr lang="en-US" sz="2200" i="1" dirty="0"/>
              <a:t>1398 Carrolton Crossing Dr Kernersville, NC 27284</a:t>
            </a:r>
          </a:p>
        </p:txBody>
      </p:sp>
      <p:pic>
        <p:nvPicPr>
          <p:cNvPr id="63" name="Graphic 62" descr="Meeting">
            <a:extLst>
              <a:ext uri="{FF2B5EF4-FFF2-40B4-BE49-F238E27FC236}">
                <a16:creationId xmlns:a16="http://schemas.microsoft.com/office/drawing/2014/main" id="{8D99B7A2-9E30-192B-8C24-072E80B528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280069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8941-9DC3-D6B0-36DC-6838C8776642}"/>
              </a:ext>
            </a:extLst>
          </p:cNvPr>
          <p:cNvSpPr>
            <a:spLocks noGrp="1"/>
          </p:cNvSpPr>
          <p:nvPr>
            <p:ph type="title"/>
          </p:nvPr>
        </p:nvSpPr>
        <p:spPr/>
        <p:txBody>
          <a:bodyPr/>
          <a:lstStyle/>
          <a:p>
            <a:r>
              <a:rPr lang="en-US" dirty="0"/>
              <a:t>Wastewater TAG Final Report</a:t>
            </a:r>
          </a:p>
        </p:txBody>
      </p:sp>
      <p:sp>
        <p:nvSpPr>
          <p:cNvPr id="3" name="Content Placeholder 2">
            <a:extLst>
              <a:ext uri="{FF2B5EF4-FFF2-40B4-BE49-F238E27FC236}">
                <a16:creationId xmlns:a16="http://schemas.microsoft.com/office/drawing/2014/main" id="{FC29F339-C614-F2D8-1680-E2538B333F7C}"/>
              </a:ext>
            </a:extLst>
          </p:cNvPr>
          <p:cNvSpPr>
            <a:spLocks noGrp="1"/>
          </p:cNvSpPr>
          <p:nvPr>
            <p:ph idx="1"/>
          </p:nvPr>
        </p:nvSpPr>
        <p:spPr/>
        <p:txBody>
          <a:bodyPr>
            <a:normAutofit/>
          </a:bodyPr>
          <a:lstStyle/>
          <a:p>
            <a:pPr marL="0" indent="0">
              <a:buNone/>
            </a:pPr>
            <a:r>
              <a:rPr lang="en-US" b="1" dirty="0"/>
              <a:t>At 1st permit renewal after rule effective date</a:t>
            </a:r>
            <a:r>
              <a:rPr lang="en-US" dirty="0"/>
              <a:t>:</a:t>
            </a:r>
          </a:p>
          <a:p>
            <a:r>
              <a:rPr lang="en-US" sz="1900" dirty="0"/>
              <a:t>0.75mg/L phosphorus limit at permitted flow for facilities larger than 0.99 MGD</a:t>
            </a:r>
          </a:p>
          <a:p>
            <a:r>
              <a:rPr lang="en-US" sz="1900" dirty="0"/>
              <a:t>1mg/L phosphorus limit at permitted flow for facilities larger than 0.1 MGD but smaller than 0.99 MGD</a:t>
            </a:r>
          </a:p>
          <a:p>
            <a:pPr marL="0" indent="0">
              <a:buNone/>
            </a:pPr>
            <a:r>
              <a:rPr lang="en-US" b="1" dirty="0"/>
              <a:t>At 2nd permit renewal after rule effective date</a:t>
            </a:r>
            <a:r>
              <a:rPr lang="en-US" dirty="0"/>
              <a:t>:</a:t>
            </a:r>
          </a:p>
          <a:p>
            <a:r>
              <a:rPr lang="en-US" sz="1900" dirty="0"/>
              <a:t>6 mg/l nitrogen limit at permitted flow for facilities larger than 4.99 MGD</a:t>
            </a:r>
          </a:p>
          <a:p>
            <a:r>
              <a:rPr lang="en-US" sz="1900" dirty="0"/>
              <a:t>10 mg/l nitrogen limit at permitted flow for facilities larger than 0.09 MGD but smaller than 4.99 MGD</a:t>
            </a:r>
          </a:p>
          <a:p>
            <a:endParaRPr lang="en-US" sz="1900" dirty="0"/>
          </a:p>
          <a:p>
            <a:endParaRPr lang="en-US" dirty="0"/>
          </a:p>
        </p:txBody>
      </p:sp>
      <p:sp>
        <p:nvSpPr>
          <p:cNvPr id="4" name="Slide Number Placeholder 3">
            <a:extLst>
              <a:ext uri="{FF2B5EF4-FFF2-40B4-BE49-F238E27FC236}">
                <a16:creationId xmlns:a16="http://schemas.microsoft.com/office/drawing/2014/main" id="{E3E139B3-4E03-922D-72A3-2FA035CA2BBF}"/>
              </a:ext>
            </a:extLst>
          </p:cNvPr>
          <p:cNvSpPr>
            <a:spLocks noGrp="1"/>
          </p:cNvSpPr>
          <p:nvPr>
            <p:ph type="sldNum" sz="quarter" idx="12"/>
          </p:nvPr>
        </p:nvSpPr>
        <p:spPr/>
        <p:txBody>
          <a:bodyPr/>
          <a:lstStyle/>
          <a:p>
            <a:fld id="{11F27F3A-B3E9-41ED-AF8F-A365F10BB65F}" type="slidenum">
              <a:rPr lang="en-US" smtClean="0"/>
              <a:pPr/>
              <a:t>10</a:t>
            </a:fld>
            <a:endParaRPr lang="en-US"/>
          </a:p>
        </p:txBody>
      </p:sp>
      <p:sp>
        <p:nvSpPr>
          <p:cNvPr id="5" name="Subtitle 4">
            <a:extLst>
              <a:ext uri="{FF2B5EF4-FFF2-40B4-BE49-F238E27FC236}">
                <a16:creationId xmlns:a16="http://schemas.microsoft.com/office/drawing/2014/main" id="{0D9F46AB-DF0B-BD1E-9A3C-0C8F900A7025}"/>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21523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269F-017A-BB63-3F1F-74420C97E493}"/>
              </a:ext>
            </a:extLst>
          </p:cNvPr>
          <p:cNvSpPr>
            <a:spLocks noGrp="1"/>
          </p:cNvSpPr>
          <p:nvPr>
            <p:ph type="title"/>
          </p:nvPr>
        </p:nvSpPr>
        <p:spPr/>
        <p:txBody>
          <a:bodyPr>
            <a:normAutofit fontScale="90000"/>
          </a:bodyPr>
          <a:lstStyle/>
          <a:p>
            <a:r>
              <a:rPr lang="en-US" dirty="0"/>
              <a:t>DWR Point Source Recommendation</a:t>
            </a:r>
          </a:p>
        </p:txBody>
      </p:sp>
      <p:sp>
        <p:nvSpPr>
          <p:cNvPr id="3" name="Content Placeholder 2">
            <a:extLst>
              <a:ext uri="{FF2B5EF4-FFF2-40B4-BE49-F238E27FC236}">
                <a16:creationId xmlns:a16="http://schemas.microsoft.com/office/drawing/2014/main" id="{166E8F24-194C-D0E1-B940-48873C5129D6}"/>
              </a:ext>
            </a:extLst>
          </p:cNvPr>
          <p:cNvSpPr>
            <a:spLocks noGrp="1"/>
          </p:cNvSpPr>
          <p:nvPr>
            <p:ph idx="1"/>
          </p:nvPr>
        </p:nvSpPr>
        <p:spPr/>
        <p:txBody>
          <a:bodyPr/>
          <a:lstStyle/>
          <a:p>
            <a:pPr marL="0" indent="0">
              <a:buNone/>
            </a:pPr>
            <a:r>
              <a:rPr lang="en-US" b="1" dirty="0"/>
              <a:t>At 1st permit renewal after rule effective date:</a:t>
            </a:r>
          </a:p>
          <a:p>
            <a:r>
              <a:rPr lang="en-US" dirty="0"/>
              <a:t>0.5mg/L phosphorus limit at permitted flow for facilities larger than 7.99 MGD</a:t>
            </a:r>
          </a:p>
          <a:p>
            <a:endParaRPr lang="en-US" dirty="0"/>
          </a:p>
          <a:p>
            <a:endParaRPr lang="en-US" dirty="0"/>
          </a:p>
          <a:p>
            <a:r>
              <a:rPr lang="en-US" dirty="0"/>
              <a:t>Includes Winston-Salem (2 facilities), Statesville, Salisbury, High Point, and Wilkesboro </a:t>
            </a:r>
          </a:p>
          <a:p>
            <a:r>
              <a:rPr lang="en-US" i="1" dirty="0"/>
              <a:t>Not approved by WW TAG members</a:t>
            </a:r>
          </a:p>
        </p:txBody>
      </p:sp>
      <p:sp>
        <p:nvSpPr>
          <p:cNvPr id="4" name="Slide Number Placeholder 3">
            <a:extLst>
              <a:ext uri="{FF2B5EF4-FFF2-40B4-BE49-F238E27FC236}">
                <a16:creationId xmlns:a16="http://schemas.microsoft.com/office/drawing/2014/main" id="{50B88E65-418D-CB75-5A34-CDCBD2F81BFF}"/>
              </a:ext>
            </a:extLst>
          </p:cNvPr>
          <p:cNvSpPr>
            <a:spLocks noGrp="1"/>
          </p:cNvSpPr>
          <p:nvPr>
            <p:ph type="sldNum" sz="quarter" idx="12"/>
          </p:nvPr>
        </p:nvSpPr>
        <p:spPr/>
        <p:txBody>
          <a:bodyPr/>
          <a:lstStyle/>
          <a:p>
            <a:fld id="{11F27F3A-B3E9-41ED-AF8F-A365F10BB65F}" type="slidenum">
              <a:rPr lang="en-US" smtClean="0"/>
              <a:pPr/>
              <a:t>11</a:t>
            </a:fld>
            <a:endParaRPr lang="en-US"/>
          </a:p>
        </p:txBody>
      </p:sp>
      <p:sp>
        <p:nvSpPr>
          <p:cNvPr id="5" name="Subtitle 4">
            <a:extLst>
              <a:ext uri="{FF2B5EF4-FFF2-40B4-BE49-F238E27FC236}">
                <a16:creationId xmlns:a16="http://schemas.microsoft.com/office/drawing/2014/main" id="{415BBA0B-CD64-E7AC-55D2-EC970113B395}"/>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76924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2269-6684-AC0C-F2E9-42FC267D182F}"/>
              </a:ext>
            </a:extLst>
          </p:cNvPr>
          <p:cNvSpPr>
            <a:spLocks noGrp="1"/>
          </p:cNvSpPr>
          <p:nvPr>
            <p:ph type="title"/>
          </p:nvPr>
        </p:nvSpPr>
        <p:spPr/>
        <p:txBody>
          <a:bodyPr/>
          <a:lstStyle/>
          <a:p>
            <a:r>
              <a:rPr lang="en-US" dirty="0"/>
              <a:t>Overall N/P Reduction Goals</a:t>
            </a:r>
          </a:p>
        </p:txBody>
      </p:sp>
      <p:sp>
        <p:nvSpPr>
          <p:cNvPr id="4" name="Slide Number Placeholder 3">
            <a:extLst>
              <a:ext uri="{FF2B5EF4-FFF2-40B4-BE49-F238E27FC236}">
                <a16:creationId xmlns:a16="http://schemas.microsoft.com/office/drawing/2014/main" id="{F2CC2B2F-2EB5-D355-7777-11690CFE3D11}"/>
              </a:ext>
            </a:extLst>
          </p:cNvPr>
          <p:cNvSpPr>
            <a:spLocks noGrp="1"/>
          </p:cNvSpPr>
          <p:nvPr>
            <p:ph type="sldNum" sz="quarter" idx="12"/>
          </p:nvPr>
        </p:nvSpPr>
        <p:spPr/>
        <p:txBody>
          <a:bodyPr/>
          <a:lstStyle/>
          <a:p>
            <a:fld id="{11F27F3A-B3E9-41ED-AF8F-A365F10BB65F}" type="slidenum">
              <a:rPr lang="en-US" smtClean="0"/>
              <a:pPr/>
              <a:t>12</a:t>
            </a:fld>
            <a:endParaRPr lang="en-US"/>
          </a:p>
        </p:txBody>
      </p:sp>
      <p:sp>
        <p:nvSpPr>
          <p:cNvPr id="5" name="Subtitle 4">
            <a:extLst>
              <a:ext uri="{FF2B5EF4-FFF2-40B4-BE49-F238E27FC236}">
                <a16:creationId xmlns:a16="http://schemas.microsoft.com/office/drawing/2014/main" id="{2A6782CD-52FA-C6E8-6031-E0F6D8315EB7}"/>
              </a:ext>
            </a:extLst>
          </p:cNvPr>
          <p:cNvSpPr>
            <a:spLocks noGrp="1"/>
          </p:cNvSpPr>
          <p:nvPr>
            <p:ph type="subTitle" idx="13"/>
          </p:nvPr>
        </p:nvSpPr>
        <p:spPr/>
        <p:txBody>
          <a:bodyPr/>
          <a:lstStyle/>
          <a:p>
            <a:endParaRPr lang="en-US"/>
          </a:p>
        </p:txBody>
      </p:sp>
      <p:pic>
        <p:nvPicPr>
          <p:cNvPr id="6" name="Content Placeholder 5">
            <a:extLst>
              <a:ext uri="{FF2B5EF4-FFF2-40B4-BE49-F238E27FC236}">
                <a16:creationId xmlns:a16="http://schemas.microsoft.com/office/drawing/2014/main" id="{E31C7A2B-2D60-62D8-2757-C3D5AE15BB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7945" b="21851"/>
          <a:stretch/>
        </p:blipFill>
        <p:spPr bwMode="auto">
          <a:xfrm>
            <a:off x="3165987" y="1084100"/>
            <a:ext cx="5879691" cy="5592742"/>
          </a:xfrm>
          <a:prstGeom prst="rect">
            <a:avLst/>
          </a:prstGeom>
          <a:noFill/>
          <a:ln>
            <a:noFill/>
          </a:ln>
          <a:extLst>
            <a:ext uri="{53640926-AAD7-44D8-BBD7-CCE9431645EC}">
              <a14:shadowObscured xmlns:a14="http://schemas.microsoft.com/office/drawing/2010/main"/>
            </a:ext>
          </a:extLst>
        </p:spPr>
      </p:pic>
      <p:sp>
        <p:nvSpPr>
          <p:cNvPr id="7" name="Star: 5 Points 6">
            <a:extLst>
              <a:ext uri="{FF2B5EF4-FFF2-40B4-BE49-F238E27FC236}">
                <a16:creationId xmlns:a16="http://schemas.microsoft.com/office/drawing/2014/main" id="{BB141FA1-4784-AEC1-0A45-97D7FA8BC345}"/>
              </a:ext>
            </a:extLst>
          </p:cNvPr>
          <p:cNvSpPr/>
          <p:nvPr/>
        </p:nvSpPr>
        <p:spPr>
          <a:xfrm>
            <a:off x="5451987" y="2787445"/>
            <a:ext cx="206477" cy="16714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B67CECE-28C3-29C6-E067-E6E271A5BE9B}"/>
              </a:ext>
            </a:extLst>
          </p:cNvPr>
          <p:cNvCxnSpPr/>
          <p:nvPr/>
        </p:nvCxnSpPr>
        <p:spPr>
          <a:xfrm flipV="1">
            <a:off x="5555226" y="2939845"/>
            <a:ext cx="0" cy="30774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7AA82F-958B-BED6-C868-8ADEC242D7E1}"/>
              </a:ext>
            </a:extLst>
          </p:cNvPr>
          <p:cNvCxnSpPr>
            <a:cxnSpLocks/>
          </p:cNvCxnSpPr>
          <p:nvPr/>
        </p:nvCxnSpPr>
        <p:spPr>
          <a:xfrm>
            <a:off x="3883742" y="2871019"/>
            <a:ext cx="15682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9FC438B-08F8-46B1-CA00-D51C4BE3D58D}"/>
              </a:ext>
            </a:extLst>
          </p:cNvPr>
          <p:cNvSpPr txBox="1">
            <a:spLocks/>
          </p:cNvSpPr>
          <p:nvPr/>
        </p:nvSpPr>
        <p:spPr>
          <a:xfrm>
            <a:off x="838200" y="1493045"/>
            <a:ext cx="10515600" cy="4755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37% Phosphorus</a:t>
            </a:r>
          </a:p>
          <a:p>
            <a:pPr lvl="1"/>
            <a:r>
              <a:rPr lang="en-US" dirty="0"/>
              <a:t>~53% adjusted</a:t>
            </a:r>
          </a:p>
          <a:p>
            <a:r>
              <a:rPr lang="en-US" dirty="0"/>
              <a:t>20% Nitrogen</a:t>
            </a:r>
          </a:p>
          <a:p>
            <a:pPr lvl="1"/>
            <a:r>
              <a:rPr lang="en-US" dirty="0"/>
              <a:t>~25% adjusted</a:t>
            </a:r>
          </a:p>
          <a:p>
            <a:pPr lvl="1"/>
            <a:endParaRPr lang="en-US" dirty="0"/>
          </a:p>
          <a:p>
            <a:endParaRPr lang="en-US" dirty="0"/>
          </a:p>
          <a:p>
            <a:endParaRPr lang="en-US" dirty="0"/>
          </a:p>
        </p:txBody>
      </p:sp>
    </p:spTree>
    <p:extLst>
      <p:ext uri="{BB962C8B-B14F-4D97-AF65-F5344CB8AC3E}">
        <p14:creationId xmlns:p14="http://schemas.microsoft.com/office/powerpoint/2010/main" val="3747325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9517-1755-E7E4-325E-0CAA3126BCF4}"/>
              </a:ext>
            </a:extLst>
          </p:cNvPr>
          <p:cNvSpPr>
            <a:spLocks noGrp="1"/>
          </p:cNvSpPr>
          <p:nvPr>
            <p:ph type="title"/>
          </p:nvPr>
        </p:nvSpPr>
        <p:spPr/>
        <p:txBody>
          <a:bodyPr/>
          <a:lstStyle/>
          <a:p>
            <a:r>
              <a:rPr lang="en-US" dirty="0"/>
              <a:t>Wastewater TAG Proposal</a:t>
            </a:r>
          </a:p>
        </p:txBody>
      </p:sp>
      <p:sp>
        <p:nvSpPr>
          <p:cNvPr id="3" name="Content Placeholder 2">
            <a:extLst>
              <a:ext uri="{FF2B5EF4-FFF2-40B4-BE49-F238E27FC236}">
                <a16:creationId xmlns:a16="http://schemas.microsoft.com/office/drawing/2014/main" id="{0D44AF1B-C198-AF60-E2FB-6F5C5EA3AA61}"/>
              </a:ext>
            </a:extLst>
          </p:cNvPr>
          <p:cNvSpPr>
            <a:spLocks noGrp="1"/>
          </p:cNvSpPr>
          <p:nvPr>
            <p:ph idx="1"/>
          </p:nvPr>
        </p:nvSpPr>
        <p:spPr/>
        <p:txBody>
          <a:bodyPr/>
          <a:lstStyle/>
          <a:p>
            <a:r>
              <a:rPr lang="en-US" dirty="0"/>
              <a:t>1 &amp; 0.75 mg/L tiered phosphorus limits achieve a ~57% phosphorus reduction</a:t>
            </a:r>
          </a:p>
          <a:p>
            <a:r>
              <a:rPr lang="en-US" dirty="0"/>
              <a:t>10 &amp; 6 mg/L tiered nitrogen limits achieve a ~25% nitrogen reduction</a:t>
            </a:r>
          </a:p>
          <a:p>
            <a:r>
              <a:rPr lang="en-US" sz="2000" dirty="0"/>
              <a:t>Individual annual mass allocations will be assigned to facilities smaller than 0.1 MGD, but no individual permit limits</a:t>
            </a:r>
          </a:p>
          <a:p>
            <a:r>
              <a:rPr lang="en-US" sz="2000" dirty="0"/>
              <a:t>Annual mass limit allocations will be 100% distributed to existing facilities</a:t>
            </a:r>
          </a:p>
          <a:p>
            <a:r>
              <a:rPr lang="en-US" sz="2000" dirty="0"/>
              <a:t>New facilities will be expected to meet specified performance standards and purchase allocation</a:t>
            </a:r>
          </a:p>
          <a:p>
            <a:r>
              <a:rPr lang="en-US" sz="2000" dirty="0"/>
              <a:t>Group permits will be voluntary</a:t>
            </a:r>
          </a:p>
        </p:txBody>
      </p:sp>
      <p:sp>
        <p:nvSpPr>
          <p:cNvPr id="4" name="Slide Number Placeholder 3">
            <a:extLst>
              <a:ext uri="{FF2B5EF4-FFF2-40B4-BE49-F238E27FC236}">
                <a16:creationId xmlns:a16="http://schemas.microsoft.com/office/drawing/2014/main" id="{005C94CD-7FC5-9D8F-7B24-70DAFC8CACF2}"/>
              </a:ext>
            </a:extLst>
          </p:cNvPr>
          <p:cNvSpPr>
            <a:spLocks noGrp="1"/>
          </p:cNvSpPr>
          <p:nvPr>
            <p:ph type="sldNum" sz="quarter" idx="12"/>
          </p:nvPr>
        </p:nvSpPr>
        <p:spPr/>
        <p:txBody>
          <a:bodyPr/>
          <a:lstStyle/>
          <a:p>
            <a:fld id="{11F27F3A-B3E9-41ED-AF8F-A365F10BB65F}" type="slidenum">
              <a:rPr lang="en-US" smtClean="0"/>
              <a:pPr/>
              <a:t>13</a:t>
            </a:fld>
            <a:endParaRPr lang="en-US"/>
          </a:p>
        </p:txBody>
      </p:sp>
      <p:sp>
        <p:nvSpPr>
          <p:cNvPr id="5" name="Subtitle 4">
            <a:extLst>
              <a:ext uri="{FF2B5EF4-FFF2-40B4-BE49-F238E27FC236}">
                <a16:creationId xmlns:a16="http://schemas.microsoft.com/office/drawing/2014/main" id="{669B7896-D8F8-8750-6950-EB54C1D3117E}"/>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980526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8AAC-030E-9AC0-9953-C350871F03AF}"/>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10F41E68-717E-201D-ED65-7AC892BDBA31}"/>
              </a:ext>
            </a:extLst>
          </p:cNvPr>
          <p:cNvSpPr>
            <a:spLocks noGrp="1"/>
          </p:cNvSpPr>
          <p:nvPr>
            <p:ph idx="1"/>
          </p:nvPr>
        </p:nvSpPr>
        <p:spPr/>
        <p:txBody>
          <a:bodyPr/>
          <a:lstStyle/>
          <a:p>
            <a:r>
              <a:rPr lang="en-US" dirty="0"/>
              <a:t>Indicate level of support for an overall watershed reduction goal of 20 % Nitrogen (~25% adjusted) and 37% Phosphorus (~53% adjusted)</a:t>
            </a:r>
          </a:p>
          <a:p>
            <a:pPr marL="457200" indent="-457200">
              <a:buFont typeface="+mj-lt"/>
              <a:buAutoNum type="arabicPeriod"/>
            </a:pPr>
            <a:r>
              <a:rPr lang="en-US" dirty="0"/>
              <a:t>Strongly agree &amp; support</a:t>
            </a:r>
          </a:p>
          <a:p>
            <a:pPr marL="457200" indent="-457200">
              <a:buFont typeface="+mj-lt"/>
              <a:buAutoNum type="arabicPeriod"/>
            </a:pPr>
            <a:r>
              <a:rPr lang="en-US" dirty="0"/>
              <a:t>Minor concerns but still support</a:t>
            </a:r>
          </a:p>
          <a:p>
            <a:pPr marL="457200" indent="-457200">
              <a:buFont typeface="+mj-lt"/>
              <a:buAutoNum type="arabicPeriod"/>
            </a:pPr>
            <a:r>
              <a:rPr lang="en-US" dirty="0"/>
              <a:t>Concerns but can live with it</a:t>
            </a:r>
          </a:p>
          <a:p>
            <a:pPr marL="457200" indent="-457200">
              <a:buFont typeface="+mj-lt"/>
              <a:buAutoNum type="arabicPeriod"/>
            </a:pPr>
            <a:r>
              <a:rPr lang="en-US" dirty="0"/>
              <a:t>Major concerns &amp; do not support</a:t>
            </a:r>
          </a:p>
          <a:p>
            <a:pPr marL="457200" indent="-457200">
              <a:buFont typeface="+mj-lt"/>
              <a:buAutoNum type="arabicPeriod"/>
            </a:pPr>
            <a:r>
              <a:rPr lang="en-US" dirty="0"/>
              <a:t>Actively oppose</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70416116-4EA0-8269-B4E6-7DED3BD2704D}"/>
              </a:ext>
            </a:extLst>
          </p:cNvPr>
          <p:cNvSpPr>
            <a:spLocks noGrp="1"/>
          </p:cNvSpPr>
          <p:nvPr>
            <p:ph type="sldNum" sz="quarter" idx="12"/>
          </p:nvPr>
        </p:nvSpPr>
        <p:spPr/>
        <p:txBody>
          <a:bodyPr/>
          <a:lstStyle/>
          <a:p>
            <a:fld id="{11F27F3A-B3E9-41ED-AF8F-A365F10BB65F}" type="slidenum">
              <a:rPr lang="en-US" smtClean="0"/>
              <a:pPr/>
              <a:t>14</a:t>
            </a:fld>
            <a:endParaRPr lang="en-US"/>
          </a:p>
        </p:txBody>
      </p:sp>
      <p:sp>
        <p:nvSpPr>
          <p:cNvPr id="5" name="Subtitle 4">
            <a:extLst>
              <a:ext uri="{FF2B5EF4-FFF2-40B4-BE49-F238E27FC236}">
                <a16:creationId xmlns:a16="http://schemas.microsoft.com/office/drawing/2014/main" id="{EE9581C7-0770-2022-D8C7-667DDEB01188}"/>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310399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371A-BBEA-8998-F3D1-06D4EB5AE017}"/>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1FDBDEAA-65DA-A778-EA3A-27368FD3FB77}"/>
              </a:ext>
            </a:extLst>
          </p:cNvPr>
          <p:cNvSpPr>
            <a:spLocks noGrp="1"/>
          </p:cNvSpPr>
          <p:nvPr>
            <p:ph idx="1"/>
          </p:nvPr>
        </p:nvSpPr>
        <p:spPr/>
        <p:txBody>
          <a:bodyPr/>
          <a:lstStyle/>
          <a:p>
            <a:r>
              <a:rPr lang="en-US" dirty="0"/>
              <a:t>I approve the Wastewater TAG report as presented</a:t>
            </a:r>
          </a:p>
          <a:p>
            <a:pPr marL="457200" indent="-457200">
              <a:buFont typeface="+mj-lt"/>
              <a:buAutoNum type="arabicPeriod"/>
            </a:pPr>
            <a:r>
              <a:rPr lang="en-US" dirty="0"/>
              <a:t>Strongly agree &amp; support</a:t>
            </a:r>
          </a:p>
          <a:p>
            <a:pPr marL="457200" indent="-457200">
              <a:buFont typeface="+mj-lt"/>
              <a:buAutoNum type="arabicPeriod"/>
            </a:pPr>
            <a:r>
              <a:rPr lang="en-US" dirty="0"/>
              <a:t>Minor concerns but still support</a:t>
            </a:r>
          </a:p>
          <a:p>
            <a:pPr marL="457200" indent="-457200">
              <a:buFont typeface="+mj-lt"/>
              <a:buAutoNum type="arabicPeriod"/>
            </a:pPr>
            <a:r>
              <a:rPr lang="en-US" dirty="0"/>
              <a:t>Concerns but can live with it</a:t>
            </a:r>
          </a:p>
          <a:p>
            <a:pPr marL="457200" indent="-457200">
              <a:buFont typeface="+mj-lt"/>
              <a:buAutoNum type="arabicPeriod"/>
            </a:pPr>
            <a:r>
              <a:rPr lang="en-US" dirty="0"/>
              <a:t>Major concerns &amp; do not support</a:t>
            </a:r>
          </a:p>
          <a:p>
            <a:pPr marL="457200" indent="-457200">
              <a:buFont typeface="+mj-lt"/>
              <a:buAutoNum type="arabicPeriod"/>
            </a:pPr>
            <a:r>
              <a:rPr lang="en-US" dirty="0"/>
              <a:t>Actively oppose</a:t>
            </a:r>
          </a:p>
          <a:p>
            <a:endParaRPr lang="en-US" dirty="0"/>
          </a:p>
        </p:txBody>
      </p:sp>
      <p:sp>
        <p:nvSpPr>
          <p:cNvPr id="4" name="Slide Number Placeholder 3">
            <a:extLst>
              <a:ext uri="{FF2B5EF4-FFF2-40B4-BE49-F238E27FC236}">
                <a16:creationId xmlns:a16="http://schemas.microsoft.com/office/drawing/2014/main" id="{8686737B-7DD3-AB94-B89C-EC31B0F722D7}"/>
              </a:ext>
            </a:extLst>
          </p:cNvPr>
          <p:cNvSpPr>
            <a:spLocks noGrp="1"/>
          </p:cNvSpPr>
          <p:nvPr>
            <p:ph type="sldNum" sz="quarter" idx="12"/>
          </p:nvPr>
        </p:nvSpPr>
        <p:spPr/>
        <p:txBody>
          <a:bodyPr/>
          <a:lstStyle/>
          <a:p>
            <a:fld id="{11F27F3A-B3E9-41ED-AF8F-A365F10BB65F}" type="slidenum">
              <a:rPr lang="en-US" smtClean="0"/>
              <a:pPr/>
              <a:t>15</a:t>
            </a:fld>
            <a:endParaRPr lang="en-US"/>
          </a:p>
        </p:txBody>
      </p:sp>
      <p:sp>
        <p:nvSpPr>
          <p:cNvPr id="5" name="Subtitle 4">
            <a:extLst>
              <a:ext uri="{FF2B5EF4-FFF2-40B4-BE49-F238E27FC236}">
                <a16:creationId xmlns:a16="http://schemas.microsoft.com/office/drawing/2014/main" id="{26035058-1627-E12E-C9F1-CD1331C619AE}"/>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994371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t>Next Steps</a:t>
            </a:r>
          </a:p>
        </p:txBody>
      </p:sp>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40080" y="2680138"/>
            <a:ext cx="4243589" cy="3513429"/>
          </a:xfrm>
        </p:spPr>
        <p:txBody>
          <a:bodyPr vert="horz" lIns="91440" tIns="45720" rIns="91440" bIns="45720" rtlCol="0">
            <a:noAutofit/>
          </a:bodyPr>
          <a:lstStyle/>
          <a:p>
            <a:r>
              <a:rPr lang="en-US" sz="2500" cap="none" dirty="0"/>
              <a:t>Volunteer to draft Steering Committee </a:t>
            </a:r>
            <a:r>
              <a:rPr lang="en-US" sz="2500" dirty="0"/>
              <a:t>interpretation and analysis?</a:t>
            </a:r>
          </a:p>
          <a:p>
            <a:r>
              <a:rPr lang="en-US" sz="2500" dirty="0"/>
              <a:t>Septic proposal will be reviewed via email (timeline TBD)</a:t>
            </a:r>
          </a:p>
          <a:p>
            <a:r>
              <a:rPr lang="en-US" sz="2500" cap="none" dirty="0"/>
              <a:t>Meeting December 12 or 13?</a:t>
            </a:r>
          </a:p>
          <a:p>
            <a:pPr lvl="1"/>
            <a:r>
              <a:rPr lang="en-US" sz="2100" dirty="0"/>
              <a:t>Ag and Stormwater TAG Reports</a:t>
            </a:r>
            <a:endParaRPr lang="en-US" sz="2100" cap="none" dirty="0"/>
          </a:p>
        </p:txBody>
      </p:sp>
      <p:pic>
        <p:nvPicPr>
          <p:cNvPr id="7" name="Picture 6" descr="A body of water with trees and mountains in the background&#10;&#10;Description automatically generated with medium confidence">
            <a:extLst>
              <a:ext uri="{FF2B5EF4-FFF2-40B4-BE49-F238E27FC236}">
                <a16:creationId xmlns:a16="http://schemas.microsoft.com/office/drawing/2014/main" id="{129FC559-EC75-3365-5EFC-23AD749216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40" r="2" b="100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6036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ird's eye view of a river in a lush forest">
            <a:extLst>
              <a:ext uri="{FF2B5EF4-FFF2-40B4-BE49-F238E27FC236}">
                <a16:creationId xmlns:a16="http://schemas.microsoft.com/office/drawing/2014/main" id="{29544CE6-0661-3BB5-2707-8EA285D57D1F}"/>
              </a:ext>
            </a:extLst>
          </p:cNvPr>
          <p:cNvPicPr>
            <a:picLocks noChangeAspect="1"/>
          </p:cNvPicPr>
          <p:nvPr/>
        </p:nvPicPr>
        <p:blipFill rotWithShape="1">
          <a:blip r:embed="rId2"/>
          <a:srcRect l="10515" r="2379"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A85BC9A6-037B-9295-4C21-17325F149B47}"/>
              </a:ext>
            </a:extLst>
          </p:cNvPr>
          <p:cNvSpPr>
            <a:spLocks noGrp="1"/>
          </p:cNvSpPr>
          <p:nvPr>
            <p:ph type="title"/>
          </p:nvPr>
        </p:nvSpPr>
        <p:spPr>
          <a:xfrm>
            <a:off x="371094" y="1161288"/>
            <a:ext cx="3438144" cy="1125728"/>
          </a:xfrm>
        </p:spPr>
        <p:txBody>
          <a:bodyPr anchor="b">
            <a:normAutofit/>
          </a:bodyPr>
          <a:lstStyle/>
          <a:p>
            <a:r>
              <a:rPr lang="en-US" sz="2800" b="1" i="1" dirty="0"/>
              <a:t>Welcome! </a:t>
            </a:r>
            <a:br>
              <a:rPr lang="en-US" sz="2800" b="1" i="1" dirty="0"/>
            </a:br>
            <a:r>
              <a:rPr lang="en-US" sz="2800" b="1" i="1" dirty="0"/>
              <a:t>Agenda Review </a:t>
            </a:r>
          </a:p>
        </p:txBody>
      </p:sp>
      <p:sp>
        <p:nvSpPr>
          <p:cNvPr id="9" name="Content Placeholder 8">
            <a:extLst>
              <a:ext uri="{FF2B5EF4-FFF2-40B4-BE49-F238E27FC236}">
                <a16:creationId xmlns:a16="http://schemas.microsoft.com/office/drawing/2014/main" id="{6E8EFCF0-75A6-C2FB-0D65-63A75FAB58D5}"/>
              </a:ext>
            </a:extLst>
          </p:cNvPr>
          <p:cNvSpPr>
            <a:spLocks noGrp="1"/>
          </p:cNvSpPr>
          <p:nvPr>
            <p:ph idx="1"/>
          </p:nvPr>
        </p:nvSpPr>
        <p:spPr>
          <a:xfrm>
            <a:off x="371094" y="2718054"/>
            <a:ext cx="3438906" cy="3207258"/>
          </a:xfrm>
        </p:spPr>
        <p:txBody>
          <a:bodyPr anchor="t">
            <a:normAutofit/>
          </a:bodyPr>
          <a:lstStyle/>
          <a:p>
            <a:r>
              <a:rPr lang="en-US" sz="1700" dirty="0"/>
              <a:t>Agenda Overview</a:t>
            </a:r>
          </a:p>
          <a:p>
            <a:r>
              <a:rPr lang="en-US" sz="1700" dirty="0"/>
              <a:t>Ground Rules</a:t>
            </a:r>
          </a:p>
          <a:p>
            <a:r>
              <a:rPr lang="en-US" sz="1700" dirty="0"/>
              <a:t>Consensus </a:t>
            </a:r>
          </a:p>
          <a:p>
            <a:r>
              <a:rPr lang="en-US" sz="1700" dirty="0"/>
              <a:t>Steering Committee Trajectory</a:t>
            </a:r>
          </a:p>
          <a:p>
            <a:r>
              <a:rPr lang="en-US" sz="1700" dirty="0"/>
              <a:t>Review Buffer TAG Report</a:t>
            </a:r>
          </a:p>
          <a:p>
            <a:r>
              <a:rPr lang="en-US" sz="1700" dirty="0"/>
              <a:t>Identify N/P Reduction Goals</a:t>
            </a:r>
          </a:p>
          <a:p>
            <a:r>
              <a:rPr lang="en-US" sz="1700" dirty="0"/>
              <a:t>Review WW TAG Report</a:t>
            </a:r>
          </a:p>
          <a:p>
            <a:r>
              <a:rPr lang="en-US" sz="1700" dirty="0"/>
              <a:t>Recap, Next steps </a:t>
            </a:r>
          </a:p>
          <a:p>
            <a:r>
              <a:rPr lang="en-US" sz="1700" dirty="0"/>
              <a:t>Closing 	</a:t>
            </a:r>
          </a:p>
          <a:p>
            <a:endParaRPr lang="en-US" sz="1700" dirty="0"/>
          </a:p>
        </p:txBody>
      </p:sp>
    </p:spTree>
    <p:extLst>
      <p:ext uri="{BB962C8B-B14F-4D97-AF65-F5344CB8AC3E}">
        <p14:creationId xmlns:p14="http://schemas.microsoft.com/office/powerpoint/2010/main" val="363344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CC69-659C-B3B6-4403-96BEF6BE2B26}"/>
              </a:ext>
            </a:extLst>
          </p:cNvPr>
          <p:cNvSpPr>
            <a:spLocks noGrp="1"/>
          </p:cNvSpPr>
          <p:nvPr>
            <p:ph type="title"/>
          </p:nvPr>
        </p:nvSpPr>
        <p:spPr/>
        <p:txBody>
          <a:bodyPr>
            <a:normAutofit fontScale="90000"/>
          </a:bodyPr>
          <a:lstStyle/>
          <a:p>
            <a:r>
              <a:rPr lang="en-US" b="1" i="1" dirty="0"/>
              <a:t>High Rock Lake Nutrient Rules Engagement Process – Ground Rules</a:t>
            </a:r>
          </a:p>
        </p:txBody>
      </p:sp>
      <p:graphicFrame>
        <p:nvGraphicFramePr>
          <p:cNvPr id="5" name="Content Placeholder 2">
            <a:extLst>
              <a:ext uri="{FF2B5EF4-FFF2-40B4-BE49-F238E27FC236}">
                <a16:creationId xmlns:a16="http://schemas.microsoft.com/office/drawing/2014/main" id="{1B87D6C2-339D-FA2E-E5C8-DFBF5EB7F779}"/>
              </a:ext>
            </a:extLst>
          </p:cNvPr>
          <p:cNvGraphicFramePr>
            <a:graphicFrameLocks noGrp="1"/>
          </p:cNvGraphicFramePr>
          <p:nvPr>
            <p:ph idx="1"/>
          </p:nvPr>
        </p:nvGraphicFramePr>
        <p:xfrm>
          <a:off x="838200" y="1825624"/>
          <a:ext cx="10515600" cy="4468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017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4907-8535-6AFB-7201-925885F6D7AC}"/>
              </a:ext>
            </a:extLst>
          </p:cNvPr>
          <p:cNvSpPr>
            <a:spLocks noGrp="1"/>
          </p:cNvSpPr>
          <p:nvPr>
            <p:ph type="title"/>
          </p:nvPr>
        </p:nvSpPr>
        <p:spPr>
          <a:xfrm>
            <a:off x="574158" y="0"/>
            <a:ext cx="6264631" cy="1850065"/>
          </a:xfrm>
        </p:spPr>
        <p:txBody>
          <a:bodyPr vert="horz" lIns="91440" tIns="45720" rIns="91440" bIns="45720" rtlCol="0">
            <a:normAutofit/>
          </a:bodyPr>
          <a:lstStyle/>
          <a:p>
            <a:r>
              <a:rPr lang="en-US" sz="4000" b="1" i="1" kern="1200" dirty="0">
                <a:latin typeface="+mj-lt"/>
                <a:ea typeface="+mj-ea"/>
                <a:cs typeface="+mj-cs"/>
              </a:rPr>
              <a:t>Decision Making Process </a:t>
            </a:r>
          </a:p>
        </p:txBody>
      </p:sp>
      <p:sp>
        <p:nvSpPr>
          <p:cNvPr id="18" name="Content Placeholder 17">
            <a:extLst>
              <a:ext uri="{FF2B5EF4-FFF2-40B4-BE49-F238E27FC236}">
                <a16:creationId xmlns:a16="http://schemas.microsoft.com/office/drawing/2014/main" id="{630EDE74-30BD-9434-44CC-58BCC23DC8E5}"/>
              </a:ext>
            </a:extLst>
          </p:cNvPr>
          <p:cNvSpPr>
            <a:spLocks noGrp="1"/>
          </p:cNvSpPr>
          <p:nvPr>
            <p:ph idx="1"/>
          </p:nvPr>
        </p:nvSpPr>
        <p:spPr>
          <a:xfrm>
            <a:off x="382772" y="1488558"/>
            <a:ext cx="6456018" cy="4645543"/>
          </a:xfrm>
        </p:spPr>
        <p:txBody>
          <a:bodyPr>
            <a:normAutofit/>
          </a:bodyPr>
          <a:lstStyle/>
          <a:p>
            <a:pPr marL="227228" marR="106782" indent="0" rtl="0">
              <a:spcBef>
                <a:spcPts val="1318"/>
              </a:spcBef>
              <a:spcAft>
                <a:spcPts val="0"/>
              </a:spcAft>
              <a:buNone/>
            </a:pPr>
            <a:r>
              <a:rPr lang="en-US" sz="1800" b="1" dirty="0">
                <a:solidFill>
                  <a:srgbClr val="000000"/>
                </a:solidFill>
                <a:latin typeface="Calibri" panose="020F0502020204030204" pitchFamily="34" charset="0"/>
              </a:rPr>
              <a:t>From High Rock Stakeholder Engagement Process Charter, p. 11</a:t>
            </a:r>
          </a:p>
          <a:p>
            <a:pPr marL="227228" marR="106782" indent="0" rtl="0">
              <a:spcBef>
                <a:spcPts val="1318"/>
              </a:spcBef>
              <a:spcAft>
                <a:spcPts val="0"/>
              </a:spcAft>
              <a:buNone/>
            </a:pPr>
            <a:r>
              <a:rPr lang="en-US" sz="2800" b="1" i="0" u="none" strike="noStrike" dirty="0">
                <a:solidFill>
                  <a:srgbClr val="000000"/>
                </a:solidFill>
                <a:effectLst/>
                <a:latin typeface="Calibri" panose="020F0502020204030204" pitchFamily="34" charset="0"/>
              </a:rPr>
              <a:t>“</a:t>
            </a:r>
            <a:r>
              <a:rPr lang="en-US" sz="2000" b="0" i="0" u="none" strike="noStrike" dirty="0">
                <a:solidFill>
                  <a:srgbClr val="000000"/>
                </a:solidFill>
                <a:effectLst/>
                <a:latin typeface="Calibri" panose="020F0502020204030204" pitchFamily="34" charset="0"/>
              </a:rPr>
              <a:t>Consensus requires the active participation of  everyone in the group and an atmosphere where disagreements are respected. When  someone disagrees, the goal of the group shall be to discover the reason for the </a:t>
            </a:r>
            <a:r>
              <a:rPr lang="en-US" sz="2000" b="0" i="0" u="none" strike="noStrike" dirty="0">
                <a:solidFill>
                  <a:srgbClr val="3C4043"/>
                </a:solidFill>
                <a:effectLst/>
                <a:latin typeface="Calibri" panose="020F0502020204030204" pitchFamily="34" charset="0"/>
              </a:rPr>
              <a:t>objection and  to find a way to work toward meeting that need in a revised agreement. </a:t>
            </a:r>
            <a:r>
              <a:rPr lang="en-US" sz="2000" b="1" i="0" u="none" strike="noStrike" dirty="0">
                <a:solidFill>
                  <a:srgbClr val="3C4043"/>
                </a:solidFill>
                <a:effectLst/>
                <a:highlight>
                  <a:srgbClr val="FFFF00"/>
                </a:highlight>
                <a:latin typeface="Calibri" panose="020F0502020204030204" pitchFamily="34" charset="0"/>
              </a:rPr>
              <a:t>Consensus is being  defined as at a minimum, “I can live with and support the decision.”  </a:t>
            </a:r>
            <a:endParaRPr lang="en-US" sz="2000" b="1" dirty="0">
              <a:highlight>
                <a:srgbClr val="FFFF00"/>
              </a:highlight>
            </a:endParaRPr>
          </a:p>
          <a:p>
            <a:pPr marL="227228" marR="106782" indent="0" rtl="0">
              <a:spcBef>
                <a:spcPts val="1318"/>
              </a:spcBef>
              <a:spcAft>
                <a:spcPts val="0"/>
              </a:spcAft>
              <a:buNone/>
            </a:pPr>
            <a:r>
              <a:rPr lang="en-US" sz="2000" b="0" i="0" u="none" strike="noStrike" dirty="0">
                <a:solidFill>
                  <a:srgbClr val="000000"/>
                </a:solidFill>
                <a:effectLst/>
                <a:latin typeface="Calibri" panose="020F0502020204030204" pitchFamily="34" charset="0"/>
              </a:rPr>
              <a:t>“Consensus agreements reached in one team meeting should not be reconsidered in a  subsequent meeting without the consent of all participants in attendance.</a:t>
            </a:r>
            <a:r>
              <a:rPr lang="en-US" sz="2000" b="1" dirty="0">
                <a:solidFill>
                  <a:srgbClr val="000000"/>
                </a:solidFill>
                <a:latin typeface="Calibri" panose="020F0502020204030204" pitchFamily="34" charset="0"/>
              </a:rPr>
              <a:t>”</a:t>
            </a:r>
            <a:endParaRPr lang="en-US" sz="2000" dirty="0"/>
          </a:p>
          <a:p>
            <a:endParaRPr lang="en-US" sz="2000" dirty="0"/>
          </a:p>
        </p:txBody>
      </p:sp>
      <p:pic>
        <p:nvPicPr>
          <p:cNvPr id="11" name="Content Placeholder 10" descr="Colorful boats on shore of lake">
            <a:extLst>
              <a:ext uri="{FF2B5EF4-FFF2-40B4-BE49-F238E27FC236}">
                <a16:creationId xmlns:a16="http://schemas.microsoft.com/office/drawing/2014/main" id="{9F01898E-BEB8-72DA-35C1-D81DFD13B6A9}"/>
              </a:ext>
            </a:extLst>
          </p:cNvPr>
          <p:cNvPicPr>
            <a:picLocks noChangeAspect="1"/>
          </p:cNvPicPr>
          <p:nvPr/>
        </p:nvPicPr>
        <p:blipFill rotWithShape="1">
          <a:blip r:embed="rId2"/>
          <a:srcRect l="32266" r="19140" b="-1"/>
          <a:stretch/>
        </p:blipFill>
        <p:spPr>
          <a:xfrm>
            <a:off x="7199440" y="10"/>
            <a:ext cx="4992560" cy="6857990"/>
          </a:xfrm>
          <a:prstGeom prst="rect">
            <a:avLst/>
          </a:prstGeom>
          <a:effectLst/>
        </p:spPr>
      </p:pic>
    </p:spTree>
    <p:extLst>
      <p:ext uri="{BB962C8B-B14F-4D97-AF65-F5344CB8AC3E}">
        <p14:creationId xmlns:p14="http://schemas.microsoft.com/office/powerpoint/2010/main" val="83747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61B7-4FB3-9CC9-8E88-1BFFD73E6698}"/>
              </a:ext>
            </a:extLst>
          </p:cNvPr>
          <p:cNvSpPr>
            <a:spLocks noGrp="1"/>
          </p:cNvSpPr>
          <p:nvPr>
            <p:ph type="title"/>
          </p:nvPr>
        </p:nvSpPr>
        <p:spPr/>
        <p:txBody>
          <a:bodyPr>
            <a:normAutofit/>
          </a:bodyPr>
          <a:lstStyle/>
          <a:p>
            <a:r>
              <a:rPr lang="en-US" dirty="0"/>
              <a:t>Steering Committee</a:t>
            </a:r>
          </a:p>
        </p:txBody>
      </p:sp>
      <p:sp>
        <p:nvSpPr>
          <p:cNvPr id="3" name="Content Placeholder 2">
            <a:extLst>
              <a:ext uri="{FF2B5EF4-FFF2-40B4-BE49-F238E27FC236}">
                <a16:creationId xmlns:a16="http://schemas.microsoft.com/office/drawing/2014/main" id="{6587053D-639F-EF9F-B9AB-242CAA8F13C4}"/>
              </a:ext>
            </a:extLst>
          </p:cNvPr>
          <p:cNvSpPr>
            <a:spLocks noGrp="1"/>
          </p:cNvSpPr>
          <p:nvPr>
            <p:ph idx="1"/>
          </p:nvPr>
        </p:nvSpPr>
        <p:spPr/>
        <p:txBody>
          <a:bodyPr/>
          <a:lstStyle/>
          <a:p>
            <a:pPr marL="0" indent="0">
              <a:buNone/>
            </a:pPr>
            <a:r>
              <a:rPr lang="en-US" b="1" i="1" dirty="0"/>
              <a:t>Charter:</a:t>
            </a:r>
          </a:p>
          <a:p>
            <a:pPr marL="0" indent="0">
              <a:buNone/>
            </a:pPr>
            <a:endParaRPr lang="en-US" i="1" dirty="0"/>
          </a:p>
          <a:p>
            <a:pPr marL="0" indent="0">
              <a:buNone/>
            </a:pPr>
            <a:r>
              <a:rPr lang="en-US" i="1" dirty="0"/>
              <a:t>“The Steering Committee will be responsible for development of a report to the Division  recapping the meeting process and outlining conceptual rule proposals and other action  recommendations toward meeting lake nitrogen and phosphorus loading goals.”</a:t>
            </a:r>
          </a:p>
          <a:p>
            <a:pPr>
              <a:buFont typeface="Wingdings" panose="05000000000000000000" pitchFamily="2" charset="2"/>
              <a:buChar char="ü"/>
            </a:pPr>
            <a:endParaRPr lang="en-US" i="1" dirty="0"/>
          </a:p>
        </p:txBody>
      </p:sp>
      <p:sp>
        <p:nvSpPr>
          <p:cNvPr id="4" name="Slide Number Placeholder 3">
            <a:extLst>
              <a:ext uri="{FF2B5EF4-FFF2-40B4-BE49-F238E27FC236}">
                <a16:creationId xmlns:a16="http://schemas.microsoft.com/office/drawing/2014/main" id="{784ED7B1-2669-6246-DB95-B5C2953A096F}"/>
              </a:ext>
            </a:extLst>
          </p:cNvPr>
          <p:cNvSpPr>
            <a:spLocks noGrp="1"/>
          </p:cNvSpPr>
          <p:nvPr>
            <p:ph type="sldNum" sz="quarter" idx="12"/>
          </p:nvPr>
        </p:nvSpPr>
        <p:spPr/>
        <p:txBody>
          <a:bodyPr/>
          <a:lstStyle/>
          <a:p>
            <a:fld id="{11F27F3A-B3E9-41ED-AF8F-A365F10BB65F}" type="slidenum">
              <a:rPr lang="en-US" smtClean="0"/>
              <a:pPr/>
              <a:t>5</a:t>
            </a:fld>
            <a:endParaRPr lang="en-US"/>
          </a:p>
        </p:txBody>
      </p:sp>
      <p:sp>
        <p:nvSpPr>
          <p:cNvPr id="5" name="Subtitle 4">
            <a:extLst>
              <a:ext uri="{FF2B5EF4-FFF2-40B4-BE49-F238E27FC236}">
                <a16:creationId xmlns:a16="http://schemas.microsoft.com/office/drawing/2014/main" id="{DE9028FB-2FD5-092A-6A5B-AE1A8B71B64E}"/>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61165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5600" b="1"/>
              <a:t>Meeting objectives</a:t>
            </a:r>
            <a:r>
              <a:rPr lang="en-US" sz="5600"/>
              <a:t>	</a:t>
            </a:r>
          </a:p>
        </p:txBody>
      </p:sp>
      <p:pic>
        <p:nvPicPr>
          <p:cNvPr id="4" name="Picture 3">
            <a:extLst>
              <a:ext uri="{FF2B5EF4-FFF2-40B4-BE49-F238E27FC236}">
                <a16:creationId xmlns:a16="http://schemas.microsoft.com/office/drawing/2014/main" id="{71486E76-B41F-3864-A808-06DE4DE2E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591" r="1" b="1"/>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392583" y="2217907"/>
            <a:ext cx="5193575" cy="4028148"/>
          </a:xfrm>
        </p:spPr>
        <p:txBody>
          <a:bodyPr vert="horz" lIns="91440" tIns="45720" rIns="91440" bIns="45720" rtlCol="0" anchor="t">
            <a:noAutofit/>
          </a:bodyPr>
          <a:lstStyle/>
          <a:p>
            <a:pPr marL="0" indent="0">
              <a:buNone/>
            </a:pPr>
            <a:r>
              <a:rPr lang="en-US" sz="2400" i="1" dirty="0">
                <a:solidFill>
                  <a:schemeClr val="tx1">
                    <a:alpha val="80000"/>
                  </a:schemeClr>
                </a:solidFill>
              </a:rPr>
              <a:t>For Steering Committee members to …</a:t>
            </a:r>
            <a:endParaRPr lang="en-US" sz="2400" dirty="0">
              <a:solidFill>
                <a:schemeClr val="tx1">
                  <a:alpha val="80000"/>
                </a:schemeClr>
              </a:solidFill>
              <a:effectLst/>
            </a:endParaRPr>
          </a:p>
          <a:p>
            <a:pPr marL="342900" marR="0" lvl="0">
              <a:spcBef>
                <a:spcPts val="0"/>
              </a:spcBef>
              <a:spcAft>
                <a:spcPts val="800"/>
              </a:spcAft>
            </a:pPr>
            <a:r>
              <a:rPr lang="en-US" sz="2400" dirty="0">
                <a:solidFill>
                  <a:schemeClr val="tx1">
                    <a:alpha val="80000"/>
                  </a:schemeClr>
                </a:solidFill>
                <a:effectLst/>
              </a:rPr>
              <a:t>Approve the final report of the Riparian Buffer TAG</a:t>
            </a:r>
          </a:p>
          <a:p>
            <a:pPr marL="342900" marR="0" lvl="0">
              <a:spcBef>
                <a:spcPts val="0"/>
              </a:spcBef>
              <a:spcAft>
                <a:spcPts val="800"/>
              </a:spcAft>
            </a:pPr>
            <a:r>
              <a:rPr lang="en-US" sz="2400" dirty="0">
                <a:solidFill>
                  <a:schemeClr val="tx1">
                    <a:alpha val="80000"/>
                  </a:schemeClr>
                </a:solidFill>
                <a:effectLst/>
              </a:rPr>
              <a:t>Approve the final report of the Wastewater TAG</a:t>
            </a:r>
          </a:p>
          <a:p>
            <a:pPr marL="342900" marR="0" lvl="0">
              <a:spcBef>
                <a:spcPts val="0"/>
              </a:spcBef>
              <a:spcAft>
                <a:spcPts val="800"/>
              </a:spcAft>
            </a:pPr>
            <a:r>
              <a:rPr lang="en-US" sz="2400" dirty="0">
                <a:solidFill>
                  <a:schemeClr val="tx1">
                    <a:alpha val="80000"/>
                  </a:schemeClr>
                </a:solidFill>
                <a:effectLst/>
              </a:rPr>
              <a:t>Define HRL nitrogen and phosphorus percent reduction goals</a:t>
            </a:r>
          </a:p>
        </p:txBody>
      </p:sp>
    </p:spTree>
    <p:extLst>
      <p:ext uri="{BB962C8B-B14F-4D97-AF65-F5344CB8AC3E}">
        <p14:creationId xmlns:p14="http://schemas.microsoft.com/office/powerpoint/2010/main" val="3563580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C3D7-5758-EF80-0D82-1F5AA3191D68}"/>
              </a:ext>
            </a:extLst>
          </p:cNvPr>
          <p:cNvSpPr>
            <a:spLocks noGrp="1"/>
          </p:cNvSpPr>
          <p:nvPr>
            <p:ph type="title"/>
          </p:nvPr>
        </p:nvSpPr>
        <p:spPr/>
        <p:txBody>
          <a:bodyPr/>
          <a:lstStyle/>
          <a:p>
            <a:r>
              <a:rPr lang="en-US" dirty="0"/>
              <a:t>Steering Committee Trajectory</a:t>
            </a:r>
          </a:p>
        </p:txBody>
      </p:sp>
      <p:sp>
        <p:nvSpPr>
          <p:cNvPr id="3" name="Content Placeholder 2">
            <a:extLst>
              <a:ext uri="{FF2B5EF4-FFF2-40B4-BE49-F238E27FC236}">
                <a16:creationId xmlns:a16="http://schemas.microsoft.com/office/drawing/2014/main" id="{4EDD6D64-E3E0-7D30-F6BA-2F84F4D4326B}"/>
              </a:ext>
            </a:extLst>
          </p:cNvPr>
          <p:cNvSpPr>
            <a:spLocks noGrp="1"/>
          </p:cNvSpPr>
          <p:nvPr>
            <p:ph idx="1"/>
          </p:nvPr>
        </p:nvSpPr>
        <p:spPr/>
        <p:txBody>
          <a:bodyPr/>
          <a:lstStyle/>
          <a:p>
            <a:pPr>
              <a:buFont typeface="Wingdings" panose="05000000000000000000" pitchFamily="2" charset="2"/>
              <a:buChar char="ü"/>
            </a:pPr>
            <a:r>
              <a:rPr lang="en-US" i="1" dirty="0"/>
              <a:t>July</a:t>
            </a:r>
            <a:r>
              <a:rPr lang="en-US" dirty="0"/>
              <a:t> - Agree on sources the state should regulate (</a:t>
            </a:r>
            <a:r>
              <a:rPr lang="en-US" b="1" dirty="0"/>
              <a:t>Task B</a:t>
            </a:r>
            <a:r>
              <a:rPr lang="en-US" dirty="0"/>
              <a:t>), determine whether to include the </a:t>
            </a:r>
            <a:r>
              <a:rPr lang="en-US" dirty="0" err="1"/>
              <a:t>subwatershed</a:t>
            </a:r>
            <a:r>
              <a:rPr lang="en-US" dirty="0"/>
              <a:t> above W. Kerr Scott Reservoir (</a:t>
            </a:r>
            <a:r>
              <a:rPr lang="en-US" b="1" dirty="0"/>
              <a:t>Task D</a:t>
            </a:r>
            <a:r>
              <a:rPr lang="en-US" dirty="0"/>
              <a:t>) </a:t>
            </a:r>
          </a:p>
          <a:p>
            <a:r>
              <a:rPr lang="en-US" i="1" dirty="0"/>
              <a:t>September/October </a:t>
            </a:r>
            <a:r>
              <a:rPr lang="en-US" dirty="0"/>
              <a:t>– Review/approve Buffer &amp; Wastewater TAG Reports (</a:t>
            </a:r>
            <a:r>
              <a:rPr lang="en-US" b="1" dirty="0"/>
              <a:t>Task C/E</a:t>
            </a:r>
            <a:r>
              <a:rPr lang="en-US" dirty="0"/>
              <a:t>), propose lake N and P % reduction goals (</a:t>
            </a:r>
            <a:r>
              <a:rPr lang="en-US" b="1" dirty="0"/>
              <a:t>Task A</a:t>
            </a:r>
            <a:r>
              <a:rPr lang="en-US" dirty="0"/>
              <a:t>)</a:t>
            </a:r>
          </a:p>
          <a:p>
            <a:r>
              <a:rPr lang="en-US" i="1" dirty="0"/>
              <a:t>November/December </a:t>
            </a:r>
            <a:r>
              <a:rPr lang="en-US" dirty="0"/>
              <a:t>– Review Agriculture &amp; Stormwater TAG Reports (</a:t>
            </a:r>
            <a:r>
              <a:rPr lang="en-US" b="1" dirty="0"/>
              <a:t>Task C/E</a:t>
            </a:r>
            <a:r>
              <a:rPr lang="en-US" dirty="0"/>
              <a:t>)</a:t>
            </a:r>
          </a:p>
          <a:p>
            <a:endParaRPr lang="en-US" dirty="0"/>
          </a:p>
        </p:txBody>
      </p:sp>
      <p:sp>
        <p:nvSpPr>
          <p:cNvPr id="4" name="Slide Number Placeholder 3">
            <a:extLst>
              <a:ext uri="{FF2B5EF4-FFF2-40B4-BE49-F238E27FC236}">
                <a16:creationId xmlns:a16="http://schemas.microsoft.com/office/drawing/2014/main" id="{3B8C81C3-98D2-B0AD-804A-50105B744287}"/>
              </a:ext>
            </a:extLst>
          </p:cNvPr>
          <p:cNvSpPr>
            <a:spLocks noGrp="1"/>
          </p:cNvSpPr>
          <p:nvPr>
            <p:ph type="sldNum" sz="quarter" idx="12"/>
          </p:nvPr>
        </p:nvSpPr>
        <p:spPr/>
        <p:txBody>
          <a:bodyPr/>
          <a:lstStyle/>
          <a:p>
            <a:fld id="{11F27F3A-B3E9-41ED-AF8F-A365F10BB65F}" type="slidenum">
              <a:rPr lang="en-US" smtClean="0"/>
              <a:pPr/>
              <a:t>7</a:t>
            </a:fld>
            <a:endParaRPr lang="en-US"/>
          </a:p>
        </p:txBody>
      </p:sp>
      <p:sp>
        <p:nvSpPr>
          <p:cNvPr id="5" name="Subtitle 4">
            <a:extLst>
              <a:ext uri="{FF2B5EF4-FFF2-40B4-BE49-F238E27FC236}">
                <a16:creationId xmlns:a16="http://schemas.microsoft.com/office/drawing/2014/main" id="{2A87F1F4-24B1-CBC5-96C4-D76C057D5460}"/>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13726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7A11-50D4-4DB3-8B1C-7EC589675D65}"/>
              </a:ext>
            </a:extLst>
          </p:cNvPr>
          <p:cNvSpPr>
            <a:spLocks noGrp="1"/>
          </p:cNvSpPr>
          <p:nvPr>
            <p:ph type="title"/>
          </p:nvPr>
        </p:nvSpPr>
        <p:spPr/>
        <p:txBody>
          <a:bodyPr/>
          <a:lstStyle/>
          <a:p>
            <a:r>
              <a:rPr lang="en-US" dirty="0"/>
              <a:t>Buffer TAG Final Report</a:t>
            </a:r>
          </a:p>
        </p:txBody>
      </p:sp>
      <p:sp>
        <p:nvSpPr>
          <p:cNvPr id="3" name="Content Placeholder 2">
            <a:extLst>
              <a:ext uri="{FF2B5EF4-FFF2-40B4-BE49-F238E27FC236}">
                <a16:creationId xmlns:a16="http://schemas.microsoft.com/office/drawing/2014/main" id="{B4B9906D-28BF-C105-B6FB-5CD9D6F72C43}"/>
              </a:ext>
            </a:extLst>
          </p:cNvPr>
          <p:cNvSpPr>
            <a:spLocks noGrp="1"/>
          </p:cNvSpPr>
          <p:nvPr>
            <p:ph idx="1"/>
          </p:nvPr>
        </p:nvSpPr>
        <p:spPr>
          <a:xfrm>
            <a:off x="838200" y="1493045"/>
            <a:ext cx="10515600" cy="4248993"/>
          </a:xfrm>
        </p:spPr>
        <p:txBody>
          <a:bodyPr>
            <a:normAutofit/>
          </a:bodyPr>
          <a:lstStyle/>
          <a:p>
            <a:r>
              <a:rPr lang="en-US" dirty="0"/>
              <a:t>Majority (4 members):</a:t>
            </a:r>
          </a:p>
          <a:p>
            <a:pPr lvl="1"/>
            <a:r>
              <a:rPr lang="en-US" dirty="0"/>
              <a:t>70ft, 2-zone buffer protected</a:t>
            </a:r>
          </a:p>
          <a:p>
            <a:pPr lvl="1"/>
            <a:r>
              <a:rPr lang="en-US" dirty="0"/>
              <a:t>Existing and ongoing uses allowed to continue</a:t>
            </a:r>
          </a:p>
          <a:p>
            <a:pPr lvl="1"/>
            <a:r>
              <a:rPr lang="en-US" dirty="0"/>
              <a:t>Forest harvest restricted within zone 1 (50ft), allowable w/ groundcover within zone 2 (20ft)</a:t>
            </a:r>
          </a:p>
          <a:p>
            <a:r>
              <a:rPr lang="en-US" dirty="0"/>
              <a:t>Minority (3 members, DWR concurring):</a:t>
            </a:r>
          </a:p>
          <a:p>
            <a:pPr lvl="1"/>
            <a:r>
              <a:rPr lang="en-US" dirty="0"/>
              <a:t>50ft, 2-zone buffer protected</a:t>
            </a:r>
          </a:p>
          <a:p>
            <a:pPr lvl="1"/>
            <a:r>
              <a:rPr lang="en-US" dirty="0"/>
              <a:t>Existing and ongoing uses allowed to continue</a:t>
            </a:r>
          </a:p>
          <a:p>
            <a:pPr lvl="1"/>
            <a:r>
              <a:rPr lang="en-US" dirty="0"/>
              <a:t>Forest harvest restricted within zone 1 (30ft), allowable w/ groundcover within zone 2 (20ft)</a:t>
            </a:r>
          </a:p>
        </p:txBody>
      </p:sp>
      <p:sp>
        <p:nvSpPr>
          <p:cNvPr id="4" name="Slide Number Placeholder 3">
            <a:extLst>
              <a:ext uri="{FF2B5EF4-FFF2-40B4-BE49-F238E27FC236}">
                <a16:creationId xmlns:a16="http://schemas.microsoft.com/office/drawing/2014/main" id="{E04C0EB9-336B-BB24-5171-532228896893}"/>
              </a:ext>
            </a:extLst>
          </p:cNvPr>
          <p:cNvSpPr>
            <a:spLocks noGrp="1"/>
          </p:cNvSpPr>
          <p:nvPr>
            <p:ph type="sldNum" sz="quarter" idx="12"/>
          </p:nvPr>
        </p:nvSpPr>
        <p:spPr/>
        <p:txBody>
          <a:bodyPr/>
          <a:lstStyle/>
          <a:p>
            <a:fld id="{11F27F3A-B3E9-41ED-AF8F-A365F10BB65F}" type="slidenum">
              <a:rPr lang="en-US" smtClean="0"/>
              <a:pPr/>
              <a:t>8</a:t>
            </a:fld>
            <a:endParaRPr lang="en-US"/>
          </a:p>
        </p:txBody>
      </p:sp>
      <p:sp>
        <p:nvSpPr>
          <p:cNvPr id="5" name="Subtitle 4">
            <a:extLst>
              <a:ext uri="{FF2B5EF4-FFF2-40B4-BE49-F238E27FC236}">
                <a16:creationId xmlns:a16="http://schemas.microsoft.com/office/drawing/2014/main" id="{E64ADE93-D136-6E4A-A077-75E35DD32663}"/>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120066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EAAD-550B-D021-11EC-47DC700525E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E10A27A3-2AE9-72D8-939C-24FE371003F1}"/>
              </a:ext>
            </a:extLst>
          </p:cNvPr>
          <p:cNvSpPr>
            <a:spLocks noGrp="1"/>
          </p:cNvSpPr>
          <p:nvPr>
            <p:ph idx="1"/>
          </p:nvPr>
        </p:nvSpPr>
        <p:spPr/>
        <p:txBody>
          <a:bodyPr/>
          <a:lstStyle/>
          <a:p>
            <a:pPr marL="457200" indent="-457200">
              <a:buFont typeface="+mj-lt"/>
              <a:buAutoNum type="arabicPeriod"/>
            </a:pPr>
            <a:r>
              <a:rPr lang="en-US" dirty="0"/>
              <a:t>I support the majority proposal as presented</a:t>
            </a:r>
          </a:p>
          <a:p>
            <a:pPr marL="457200" indent="-457200">
              <a:buFont typeface="+mj-lt"/>
              <a:buAutoNum type="arabicPeriod"/>
            </a:pPr>
            <a:r>
              <a:rPr lang="en-US" dirty="0"/>
              <a:t>I support the minority proposal as presented</a:t>
            </a:r>
          </a:p>
          <a:p>
            <a:pPr marL="457200" indent="-457200">
              <a:buFont typeface="+mj-lt"/>
              <a:buAutoNum type="arabicPeriod"/>
            </a:pPr>
            <a:r>
              <a:rPr lang="en-US" dirty="0"/>
              <a:t>I abstain</a:t>
            </a:r>
          </a:p>
        </p:txBody>
      </p:sp>
      <p:sp>
        <p:nvSpPr>
          <p:cNvPr id="4" name="Slide Number Placeholder 3">
            <a:extLst>
              <a:ext uri="{FF2B5EF4-FFF2-40B4-BE49-F238E27FC236}">
                <a16:creationId xmlns:a16="http://schemas.microsoft.com/office/drawing/2014/main" id="{0A8A605C-7118-1A41-B712-8AFC9EF0F61F}"/>
              </a:ext>
            </a:extLst>
          </p:cNvPr>
          <p:cNvSpPr>
            <a:spLocks noGrp="1"/>
          </p:cNvSpPr>
          <p:nvPr>
            <p:ph type="sldNum" sz="quarter" idx="12"/>
          </p:nvPr>
        </p:nvSpPr>
        <p:spPr/>
        <p:txBody>
          <a:bodyPr/>
          <a:lstStyle/>
          <a:p>
            <a:fld id="{11F27F3A-B3E9-41ED-AF8F-A365F10BB65F}" type="slidenum">
              <a:rPr lang="en-US" smtClean="0"/>
              <a:pPr/>
              <a:t>9</a:t>
            </a:fld>
            <a:endParaRPr lang="en-US"/>
          </a:p>
        </p:txBody>
      </p:sp>
      <p:sp>
        <p:nvSpPr>
          <p:cNvPr id="5" name="Subtitle 4">
            <a:extLst>
              <a:ext uri="{FF2B5EF4-FFF2-40B4-BE49-F238E27FC236}">
                <a16:creationId xmlns:a16="http://schemas.microsoft.com/office/drawing/2014/main" id="{71F888EF-01BD-65E8-D6DC-BA8769B99CD9}"/>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3830668564"/>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E347C4-91BB-4D61-9F37-5A6885E29480}">
  <ds:schemaRefs>
    <ds:schemaRef ds:uri="http://purl.org/dc/elements/1.1/"/>
    <ds:schemaRef ds:uri="http://schemas.microsoft.com/office/2006/metadata/properties"/>
    <ds:schemaRef ds:uri="97c26e27-a340-4306-98a7-c36055956ab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93163c-4790-4570-a539-5f3cb3bacbe3"/>
    <ds:schemaRef ds:uri="http://www.w3.org/XML/1998/namespace"/>
    <ds:schemaRef ds:uri="http://purl.org/dc/dcmitype/"/>
  </ds:schemaRefs>
</ds:datastoreItem>
</file>

<file path=customXml/itemProps2.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8C5C5C-2F8D-41D4-BA2B-05974C4237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15425</TotalTime>
  <Words>949</Words>
  <Application>Microsoft Office PowerPoint</Application>
  <PresentationFormat>Widescreen</PresentationFormat>
  <Paragraphs>114</Paragraphs>
  <Slides>16</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Calibri Light</vt:lpstr>
      <vt:lpstr>Times New Roman</vt:lpstr>
      <vt:lpstr>Wingdings</vt:lpstr>
      <vt:lpstr>2_Office Theme</vt:lpstr>
      <vt:lpstr>Office Theme</vt:lpstr>
      <vt:lpstr>1_Office Theme</vt:lpstr>
      <vt:lpstr>High Rock Lake Nutrient Rules Engagement Process  Steering Committee Meeting #6</vt:lpstr>
      <vt:lpstr>Welcome!  Agenda Review </vt:lpstr>
      <vt:lpstr>High Rock Lake Nutrient Rules Engagement Process – Ground Rules</vt:lpstr>
      <vt:lpstr>Decision Making Process </vt:lpstr>
      <vt:lpstr>Steering Committee</vt:lpstr>
      <vt:lpstr>Meeting objectives </vt:lpstr>
      <vt:lpstr>Steering Committee Trajectory</vt:lpstr>
      <vt:lpstr>Buffer TAG Final Report</vt:lpstr>
      <vt:lpstr>Poll Question 1</vt:lpstr>
      <vt:lpstr>Wastewater TAG Final Report</vt:lpstr>
      <vt:lpstr>DWR Point Source Recommendation</vt:lpstr>
      <vt:lpstr>Overall N/P Reduction Goals</vt:lpstr>
      <vt:lpstr>Wastewater TAG Proposal</vt:lpstr>
      <vt:lpstr>Poll Question 2</vt:lpstr>
      <vt:lpstr>Poll Question 3</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Hester, Joey</cp:lastModifiedBy>
  <cp:revision>74</cp:revision>
  <cp:lastPrinted>2022-09-29T12:35:38Z</cp:lastPrinted>
  <dcterms:created xsi:type="dcterms:W3CDTF">2015-06-24T15:01:50Z</dcterms:created>
  <dcterms:modified xsi:type="dcterms:W3CDTF">2023-09-28T15:25:26Z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