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24"/>
  </p:notesMasterIdLst>
  <p:sldIdLst>
    <p:sldId id="428" r:id="rId6"/>
    <p:sldId id="485" r:id="rId7"/>
    <p:sldId id="492" r:id="rId8"/>
    <p:sldId id="493" r:id="rId9"/>
    <p:sldId id="494" r:id="rId10"/>
    <p:sldId id="472" r:id="rId11"/>
    <p:sldId id="480" r:id="rId12"/>
    <p:sldId id="484" r:id="rId13"/>
    <p:sldId id="483" r:id="rId14"/>
    <p:sldId id="482" r:id="rId15"/>
    <p:sldId id="481" r:id="rId16"/>
    <p:sldId id="486" r:id="rId17"/>
    <p:sldId id="487" r:id="rId18"/>
    <p:sldId id="488" r:id="rId19"/>
    <p:sldId id="489" r:id="rId20"/>
    <p:sldId id="490" r:id="rId21"/>
    <p:sldId id="491" r:id="rId22"/>
    <p:sldId id="268"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2462" autoAdjust="0"/>
  </p:normalViewPr>
  <p:slideViewPr>
    <p:cSldViewPr snapToGrid="0">
      <p:cViewPr varScale="1">
        <p:scale>
          <a:sx n="105" d="100"/>
          <a:sy n="105" d="100"/>
        </p:scale>
        <p:origin x="606"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4/18/2023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18</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0305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April 18, 2023</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6506391" cy="1077218"/>
          </a:xfrm>
          <a:prstGeom prst="rect">
            <a:avLst/>
          </a:prstGeom>
          <a:noFill/>
        </p:spPr>
        <p:txBody>
          <a:bodyPr wrap="square" rtlCol="0">
            <a:spAutoFit/>
          </a:bodyPr>
          <a:lstStyle/>
          <a:p>
            <a:r>
              <a:rPr lang="en-US" sz="3200" b="1" i="1" dirty="0">
                <a:latin typeface="+mj-lt"/>
              </a:rPr>
              <a:t>High Rock Lake Nutrient Strategy: Stormwater TAG</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B51F-AD62-1878-E4B3-551B38A3B3FE}"/>
              </a:ext>
            </a:extLst>
          </p:cNvPr>
          <p:cNvSpPr>
            <a:spLocks noGrp="1"/>
          </p:cNvSpPr>
          <p:nvPr>
            <p:ph type="title"/>
          </p:nvPr>
        </p:nvSpPr>
        <p:spPr/>
        <p:txBody>
          <a:bodyPr/>
          <a:lstStyle/>
          <a:p>
            <a:r>
              <a:rPr lang="en-US" dirty="0"/>
              <a:t>Applicability Thresholds</a:t>
            </a:r>
          </a:p>
        </p:txBody>
      </p:sp>
      <p:sp>
        <p:nvSpPr>
          <p:cNvPr id="3" name="Content Placeholder 2">
            <a:extLst>
              <a:ext uri="{FF2B5EF4-FFF2-40B4-BE49-F238E27FC236}">
                <a16:creationId xmlns:a16="http://schemas.microsoft.com/office/drawing/2014/main" id="{4750B5A9-712D-40CF-ACF8-3EEEC3FA5B4D}"/>
              </a:ext>
            </a:extLst>
          </p:cNvPr>
          <p:cNvSpPr>
            <a:spLocks noGrp="1"/>
          </p:cNvSpPr>
          <p:nvPr>
            <p:ph idx="1"/>
          </p:nvPr>
        </p:nvSpPr>
        <p:spPr/>
        <p:txBody>
          <a:bodyPr/>
          <a:lstStyle/>
          <a:p>
            <a:pPr marL="0" indent="0">
              <a:buNone/>
            </a:pPr>
            <a:r>
              <a:rPr lang="en-US" b="1" dirty="0"/>
              <a:t>Possible Approaches</a:t>
            </a:r>
          </a:p>
          <a:p>
            <a:pPr marL="457200" indent="-457200">
              <a:buFont typeface="+mj-lt"/>
              <a:buAutoNum type="arabicPeriod"/>
            </a:pPr>
            <a:r>
              <a:rPr lang="en-US" dirty="0"/>
              <a:t>Land disturbance </a:t>
            </a:r>
          </a:p>
          <a:p>
            <a:pPr lvl="1"/>
            <a:r>
              <a:rPr lang="en-US" dirty="0"/>
              <a:t>Erosion and Sediment Control program uses 1 ac</a:t>
            </a:r>
          </a:p>
          <a:p>
            <a:pPr lvl="1"/>
            <a:r>
              <a:rPr lang="en-US" dirty="0"/>
              <a:t>Falls Lake NMS rules use 0.5 ac residential, 0.25 ac commercial</a:t>
            </a:r>
          </a:p>
          <a:p>
            <a:pPr marL="457200" indent="-457200">
              <a:buFont typeface="+mj-lt"/>
              <a:buAutoNum type="arabicPeriod"/>
            </a:pPr>
            <a:r>
              <a:rPr lang="en-US" dirty="0"/>
              <a:t>Impervious cover (BUA) percentage</a:t>
            </a:r>
          </a:p>
          <a:p>
            <a:pPr lvl="1"/>
            <a:r>
              <a:rPr lang="en-US" dirty="0"/>
              <a:t>Challenging to define “project area” for certain types of development (i.e. an entire community college campus or each individual building)</a:t>
            </a:r>
          </a:p>
          <a:p>
            <a:pPr marL="457200" indent="-457200">
              <a:buFont typeface="+mj-lt"/>
              <a:buAutoNum type="arabicPeriod"/>
            </a:pPr>
            <a:r>
              <a:rPr lang="en-US" dirty="0"/>
              <a:t>Impervious cover (BUA) total square footage</a:t>
            </a:r>
          </a:p>
          <a:p>
            <a:pPr lvl="1"/>
            <a:r>
              <a:rPr lang="en-US" dirty="0"/>
              <a:t>Simple to calculate and assess</a:t>
            </a:r>
          </a:p>
          <a:p>
            <a:endParaRPr lang="en-US" dirty="0"/>
          </a:p>
          <a:p>
            <a:pPr marL="0" indent="0">
              <a:buNone/>
            </a:pPr>
            <a:r>
              <a:rPr lang="en-US" b="1" dirty="0"/>
              <a:t>Proposed exemption</a:t>
            </a:r>
          </a:p>
          <a:p>
            <a:r>
              <a:rPr lang="en-US" dirty="0"/>
              <a:t>Single Family Individual Lot w/ &lt;5% BUA </a:t>
            </a:r>
          </a:p>
          <a:p>
            <a:pPr lvl="1"/>
            <a:r>
              <a:rPr lang="en-US" dirty="0"/>
              <a:t>supersedes disturbance threshold</a:t>
            </a:r>
          </a:p>
          <a:p>
            <a:pPr lvl="1"/>
            <a:endParaRPr lang="en-US" dirty="0"/>
          </a:p>
        </p:txBody>
      </p:sp>
      <p:sp>
        <p:nvSpPr>
          <p:cNvPr id="4" name="Slide Number Placeholder 3">
            <a:extLst>
              <a:ext uri="{FF2B5EF4-FFF2-40B4-BE49-F238E27FC236}">
                <a16:creationId xmlns:a16="http://schemas.microsoft.com/office/drawing/2014/main" id="{8AF208C7-3660-C013-672B-CF7092EF7D3F}"/>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339BDA1A-0DFC-CF0B-176D-46B4BE784D1C}"/>
              </a:ext>
            </a:extLst>
          </p:cNvPr>
          <p:cNvSpPr>
            <a:spLocks noGrp="1"/>
          </p:cNvSpPr>
          <p:nvPr>
            <p:ph type="subTitle" idx="13"/>
          </p:nvPr>
        </p:nvSpPr>
        <p:spPr/>
        <p:txBody>
          <a:bodyPr/>
          <a:lstStyle/>
          <a:p>
            <a:r>
              <a:rPr lang="en-US" dirty="0"/>
              <a:t>Minimum requirements to run SNAP Tool</a:t>
            </a:r>
          </a:p>
        </p:txBody>
      </p:sp>
    </p:spTree>
    <p:extLst>
      <p:ext uri="{BB962C8B-B14F-4D97-AF65-F5344CB8AC3E}">
        <p14:creationId xmlns:p14="http://schemas.microsoft.com/office/powerpoint/2010/main" val="254318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FBFC-34BB-DCFC-4BCC-4C71B1EF3493}"/>
              </a:ext>
            </a:extLst>
          </p:cNvPr>
          <p:cNvSpPr>
            <a:spLocks noGrp="1"/>
          </p:cNvSpPr>
          <p:nvPr>
            <p:ph type="title"/>
          </p:nvPr>
        </p:nvSpPr>
        <p:spPr/>
        <p:txBody>
          <a:bodyPr>
            <a:normAutofit fontScale="90000"/>
          </a:bodyPr>
          <a:lstStyle/>
          <a:p>
            <a:r>
              <a:rPr lang="en-US" dirty="0"/>
              <a:t>Water Supply Watershed Program (NC)</a:t>
            </a:r>
          </a:p>
        </p:txBody>
      </p:sp>
      <p:graphicFrame>
        <p:nvGraphicFramePr>
          <p:cNvPr id="6" name="Table 6">
            <a:extLst>
              <a:ext uri="{FF2B5EF4-FFF2-40B4-BE49-F238E27FC236}">
                <a16:creationId xmlns:a16="http://schemas.microsoft.com/office/drawing/2014/main" id="{0AEA2DFB-C04C-6C1A-C9F8-80C9CA03FB79}"/>
              </a:ext>
            </a:extLst>
          </p:cNvPr>
          <p:cNvGraphicFramePr>
            <a:graphicFrameLocks noGrp="1"/>
          </p:cNvGraphicFramePr>
          <p:nvPr>
            <p:ph idx="1"/>
            <p:extLst>
              <p:ext uri="{D42A27DB-BD31-4B8C-83A1-F6EECF244321}">
                <p14:modId xmlns:p14="http://schemas.microsoft.com/office/powerpoint/2010/main" val="2553740595"/>
              </p:ext>
            </p:extLst>
          </p:nvPr>
        </p:nvGraphicFramePr>
        <p:xfrm>
          <a:off x="838200" y="1493838"/>
          <a:ext cx="10515597" cy="2494280"/>
        </p:xfrm>
        <a:graphic>
          <a:graphicData uri="http://schemas.openxmlformats.org/drawingml/2006/table">
            <a:tbl>
              <a:tblPr firstRow="1" bandRow="1">
                <a:tableStyleId>{5C22544A-7EE6-4342-B048-85BDC9FD1C3A}</a:tableStyleId>
              </a:tblPr>
              <a:tblGrid>
                <a:gridCol w="2930652">
                  <a:extLst>
                    <a:ext uri="{9D8B030D-6E8A-4147-A177-3AD203B41FA5}">
                      <a16:colId xmlns:a16="http://schemas.microsoft.com/office/drawing/2014/main" val="3434441699"/>
                    </a:ext>
                  </a:extLst>
                </a:gridCol>
                <a:gridCol w="2327147">
                  <a:extLst>
                    <a:ext uri="{9D8B030D-6E8A-4147-A177-3AD203B41FA5}">
                      <a16:colId xmlns:a16="http://schemas.microsoft.com/office/drawing/2014/main" val="3383964908"/>
                    </a:ext>
                  </a:extLst>
                </a:gridCol>
                <a:gridCol w="2628899">
                  <a:extLst>
                    <a:ext uri="{9D8B030D-6E8A-4147-A177-3AD203B41FA5}">
                      <a16:colId xmlns:a16="http://schemas.microsoft.com/office/drawing/2014/main" val="1954664365"/>
                    </a:ext>
                  </a:extLst>
                </a:gridCol>
                <a:gridCol w="2628899">
                  <a:extLst>
                    <a:ext uri="{9D8B030D-6E8A-4147-A177-3AD203B41FA5}">
                      <a16:colId xmlns:a16="http://schemas.microsoft.com/office/drawing/2014/main" val="1891945583"/>
                    </a:ext>
                  </a:extLst>
                </a:gridCol>
              </a:tblGrid>
              <a:tr h="370840">
                <a:tc>
                  <a:txBody>
                    <a:bodyPr/>
                    <a:lstStyle/>
                    <a:p>
                      <a:r>
                        <a:rPr lang="en-US" dirty="0"/>
                        <a:t>Zoning Designations</a:t>
                      </a:r>
                    </a:p>
                  </a:txBody>
                  <a:tcPr/>
                </a:tc>
                <a:tc>
                  <a:txBody>
                    <a:bodyPr/>
                    <a:lstStyle/>
                    <a:p>
                      <a:r>
                        <a:rPr lang="en-US" dirty="0"/>
                        <a:t>NC Impervious Cover% (BUA)</a:t>
                      </a:r>
                    </a:p>
                  </a:txBody>
                  <a:tcPr/>
                </a:tc>
                <a:tc>
                  <a:txBody>
                    <a:bodyPr/>
                    <a:lstStyle/>
                    <a:p>
                      <a:r>
                        <a:rPr lang="en-US" dirty="0"/>
                        <a:t>Lot Size</a:t>
                      </a:r>
                    </a:p>
                  </a:txBody>
                  <a:tcPr/>
                </a:tc>
                <a:tc>
                  <a:txBody>
                    <a:bodyPr/>
                    <a:lstStyle/>
                    <a:p>
                      <a:r>
                        <a:rPr lang="en-US" dirty="0"/>
                        <a:t>Connecticut Impervious Cover %</a:t>
                      </a:r>
                    </a:p>
                  </a:txBody>
                  <a:tcPr/>
                </a:tc>
                <a:extLst>
                  <a:ext uri="{0D108BD9-81ED-4DB2-BD59-A6C34878D82A}">
                    <a16:rowId xmlns:a16="http://schemas.microsoft.com/office/drawing/2014/main" val="4108697242"/>
                  </a:ext>
                </a:extLst>
              </a:tr>
              <a:tr h="370840">
                <a:tc>
                  <a:txBody>
                    <a:bodyPr/>
                    <a:lstStyle/>
                    <a:p>
                      <a:endParaRPr lang="en-US" dirty="0"/>
                    </a:p>
                  </a:txBody>
                  <a:tcPr/>
                </a:tc>
                <a:tc>
                  <a:txBody>
                    <a:bodyPr/>
                    <a:lstStyle/>
                    <a:p>
                      <a:r>
                        <a:rPr lang="en-US" dirty="0"/>
                        <a:t>6%</a:t>
                      </a:r>
                    </a:p>
                  </a:txBody>
                  <a:tcPr/>
                </a:tc>
                <a:tc>
                  <a:txBody>
                    <a:bodyPr/>
                    <a:lstStyle/>
                    <a:p>
                      <a:r>
                        <a:rPr lang="en-US" dirty="0"/>
                        <a:t>2 ac</a:t>
                      </a:r>
                    </a:p>
                  </a:txBody>
                  <a:tcPr/>
                </a:tc>
                <a:tc>
                  <a:txBody>
                    <a:bodyPr/>
                    <a:lstStyle/>
                    <a:p>
                      <a:r>
                        <a:rPr lang="en-US" dirty="0"/>
                        <a:t>8%</a:t>
                      </a:r>
                    </a:p>
                  </a:txBody>
                  <a:tcPr/>
                </a:tc>
                <a:extLst>
                  <a:ext uri="{0D108BD9-81ED-4DB2-BD59-A6C34878D82A}">
                    <a16:rowId xmlns:a16="http://schemas.microsoft.com/office/drawing/2014/main" val="1417126960"/>
                  </a:ext>
                </a:extLst>
              </a:tr>
              <a:tr h="370840">
                <a:tc>
                  <a:txBody>
                    <a:bodyPr/>
                    <a:lstStyle/>
                    <a:p>
                      <a:r>
                        <a:rPr lang="en-US" dirty="0"/>
                        <a:t>RS-40 (Winston-Salem)</a:t>
                      </a:r>
                    </a:p>
                  </a:txBody>
                  <a:tcPr/>
                </a:tc>
                <a:tc>
                  <a:txBody>
                    <a:bodyPr/>
                    <a:lstStyle/>
                    <a:p>
                      <a:r>
                        <a:rPr lang="en-US" dirty="0"/>
                        <a:t>12%</a:t>
                      </a:r>
                    </a:p>
                  </a:txBody>
                  <a:tcPr/>
                </a:tc>
                <a:tc>
                  <a:txBody>
                    <a:bodyPr/>
                    <a:lstStyle/>
                    <a:p>
                      <a:r>
                        <a:rPr lang="en-US" dirty="0"/>
                        <a:t>1 ac</a:t>
                      </a:r>
                    </a:p>
                  </a:txBody>
                  <a:tcPr/>
                </a:tc>
                <a:tc>
                  <a:txBody>
                    <a:bodyPr/>
                    <a:lstStyle/>
                    <a:p>
                      <a:r>
                        <a:rPr lang="en-US" dirty="0"/>
                        <a:t>12%</a:t>
                      </a:r>
                    </a:p>
                  </a:txBody>
                  <a:tcPr/>
                </a:tc>
                <a:extLst>
                  <a:ext uri="{0D108BD9-81ED-4DB2-BD59-A6C34878D82A}">
                    <a16:rowId xmlns:a16="http://schemas.microsoft.com/office/drawing/2014/main" val="7714191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RS-20 (Winston-Salem)</a:t>
                      </a:r>
                    </a:p>
                  </a:txBody>
                  <a:tcPr/>
                </a:tc>
                <a:tc>
                  <a:txBody>
                    <a:bodyPr/>
                    <a:lstStyle/>
                    <a:p>
                      <a:r>
                        <a:rPr lang="en-US" dirty="0"/>
                        <a:t>24%</a:t>
                      </a:r>
                    </a:p>
                  </a:txBody>
                  <a:tcPr/>
                </a:tc>
                <a:tc>
                  <a:txBody>
                    <a:bodyPr/>
                    <a:lstStyle/>
                    <a:p>
                      <a:r>
                        <a:rPr lang="en-US" dirty="0"/>
                        <a:t>0.5 ac</a:t>
                      </a:r>
                    </a:p>
                  </a:txBody>
                  <a:tcPr/>
                </a:tc>
                <a:tc>
                  <a:txBody>
                    <a:bodyPr/>
                    <a:lstStyle/>
                    <a:p>
                      <a:r>
                        <a:rPr lang="en-US" dirty="0"/>
                        <a:t>19%</a:t>
                      </a:r>
                    </a:p>
                  </a:txBody>
                  <a:tcPr/>
                </a:tc>
                <a:extLst>
                  <a:ext uri="{0D108BD9-81ED-4DB2-BD59-A6C34878D82A}">
                    <a16:rowId xmlns:a16="http://schemas.microsoft.com/office/drawing/2014/main" val="1574566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RS-12 (Winston-Salem)</a:t>
                      </a:r>
                    </a:p>
                  </a:txBody>
                  <a:tcPr/>
                </a:tc>
                <a:tc>
                  <a:txBody>
                    <a:bodyPr/>
                    <a:lstStyle/>
                    <a:p>
                      <a:endParaRPr lang="en-US" dirty="0"/>
                    </a:p>
                  </a:txBody>
                  <a:tcPr/>
                </a:tc>
                <a:tc>
                  <a:txBody>
                    <a:bodyPr/>
                    <a:lstStyle/>
                    <a:p>
                      <a:r>
                        <a:rPr lang="en-US" dirty="0"/>
                        <a:t>0.25 ac</a:t>
                      </a:r>
                    </a:p>
                  </a:txBody>
                  <a:tcPr/>
                </a:tc>
                <a:tc>
                  <a:txBody>
                    <a:bodyPr/>
                    <a:lstStyle/>
                    <a:p>
                      <a:r>
                        <a:rPr lang="en-US" dirty="0"/>
                        <a:t>25%</a:t>
                      </a:r>
                    </a:p>
                  </a:txBody>
                  <a:tcPr/>
                </a:tc>
                <a:extLst>
                  <a:ext uri="{0D108BD9-81ED-4DB2-BD59-A6C34878D82A}">
                    <a16:rowId xmlns:a16="http://schemas.microsoft.com/office/drawing/2014/main" val="34030582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RS-7 (Winston-Salem)</a:t>
                      </a:r>
                    </a:p>
                  </a:txBody>
                  <a:tcPr/>
                </a:tc>
                <a:tc>
                  <a:txBody>
                    <a:bodyPr/>
                    <a:lstStyle/>
                    <a:p>
                      <a:endParaRPr lang="en-US" dirty="0"/>
                    </a:p>
                  </a:txBody>
                  <a:tcPr/>
                </a:tc>
                <a:tc>
                  <a:txBody>
                    <a:bodyPr/>
                    <a:lstStyle/>
                    <a:p>
                      <a:r>
                        <a:rPr lang="en-US" dirty="0"/>
                        <a:t>0.15 ac</a:t>
                      </a:r>
                    </a:p>
                  </a:txBody>
                  <a:tcPr/>
                </a:tc>
                <a:tc>
                  <a:txBody>
                    <a:bodyPr/>
                    <a:lstStyle/>
                    <a:p>
                      <a:r>
                        <a:rPr lang="en-US" dirty="0"/>
                        <a:t>38%</a:t>
                      </a:r>
                    </a:p>
                  </a:txBody>
                  <a:tcPr/>
                </a:tc>
                <a:extLst>
                  <a:ext uri="{0D108BD9-81ED-4DB2-BD59-A6C34878D82A}">
                    <a16:rowId xmlns:a16="http://schemas.microsoft.com/office/drawing/2014/main" val="929053087"/>
                  </a:ext>
                </a:extLst>
              </a:tr>
            </a:tbl>
          </a:graphicData>
        </a:graphic>
      </p:graphicFrame>
      <p:sp>
        <p:nvSpPr>
          <p:cNvPr id="4" name="Slide Number Placeholder 3">
            <a:extLst>
              <a:ext uri="{FF2B5EF4-FFF2-40B4-BE49-F238E27FC236}">
                <a16:creationId xmlns:a16="http://schemas.microsoft.com/office/drawing/2014/main" id="{5E716273-A046-713C-A9DC-E1D9CBA900F2}"/>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B940A0B0-A844-381A-F3B8-108DA7B622C4}"/>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62051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466F-3716-C4CB-9C9A-03787B9B537A}"/>
              </a:ext>
            </a:extLst>
          </p:cNvPr>
          <p:cNvSpPr>
            <a:spLocks noGrp="1"/>
          </p:cNvSpPr>
          <p:nvPr>
            <p:ph type="title"/>
          </p:nvPr>
        </p:nvSpPr>
        <p:spPr/>
        <p:txBody>
          <a:bodyPr/>
          <a:lstStyle/>
          <a:p>
            <a:r>
              <a:rPr lang="en-US" dirty="0"/>
              <a:t>Example Applicability Criteria</a:t>
            </a:r>
          </a:p>
        </p:txBody>
      </p:sp>
      <p:sp>
        <p:nvSpPr>
          <p:cNvPr id="3" name="Content Placeholder 2">
            <a:extLst>
              <a:ext uri="{FF2B5EF4-FFF2-40B4-BE49-F238E27FC236}">
                <a16:creationId xmlns:a16="http://schemas.microsoft.com/office/drawing/2014/main" id="{009711EC-5359-8A87-ED5C-C6009C1D1186}"/>
              </a:ext>
            </a:extLst>
          </p:cNvPr>
          <p:cNvSpPr>
            <a:spLocks noGrp="1"/>
          </p:cNvSpPr>
          <p:nvPr>
            <p:ph idx="1"/>
          </p:nvPr>
        </p:nvSpPr>
        <p:spPr/>
        <p:txBody>
          <a:bodyPr/>
          <a:lstStyle/>
          <a:p>
            <a:r>
              <a:rPr lang="en-US" dirty="0"/>
              <a:t>Development resulting in the disturbance of at least 1 acre of land</a:t>
            </a:r>
          </a:p>
          <a:p>
            <a:r>
              <a:rPr lang="en-US" dirty="0"/>
              <a:t>Residential development consisting of 5 or more dwelling units</a:t>
            </a:r>
          </a:p>
          <a:p>
            <a:r>
              <a:rPr lang="en-US" dirty="0"/>
              <a:t>Residential development of fewer than 5 dwelling units involving construction of a new or reconstructed road</a:t>
            </a:r>
          </a:p>
          <a:p>
            <a:r>
              <a:rPr lang="en-US" dirty="0"/>
              <a:t>Residential development of fewer than 5 dwelling units where impervious cover after construction exceeds 30%</a:t>
            </a:r>
          </a:p>
          <a:p>
            <a:r>
              <a:rPr lang="en-US" dirty="0"/>
              <a:t>Stormwater discharge to wetlands/watercourses</a:t>
            </a:r>
          </a:p>
          <a:p>
            <a:r>
              <a:rPr lang="en-US" dirty="0"/>
              <a:t>Land uses or activities with potential for higher pollutant loadings</a:t>
            </a:r>
          </a:p>
          <a:p>
            <a:r>
              <a:rPr lang="en-US" dirty="0"/>
              <a:t>Industrial/commercial development which results in 10,000 </a:t>
            </a:r>
            <a:r>
              <a:rPr lang="en-US" dirty="0" err="1"/>
              <a:t>sqft</a:t>
            </a:r>
            <a:r>
              <a:rPr lang="en-US" dirty="0"/>
              <a:t> of impervious surface</a:t>
            </a:r>
          </a:p>
          <a:p>
            <a:r>
              <a:rPr lang="en-US" dirty="0"/>
              <a:t>New highway, road, and street construction</a:t>
            </a:r>
          </a:p>
          <a:p>
            <a:r>
              <a:rPr lang="en-US" dirty="0"/>
              <a:t>Modifications to existing storm drainage systems</a:t>
            </a:r>
          </a:p>
        </p:txBody>
      </p:sp>
      <p:sp>
        <p:nvSpPr>
          <p:cNvPr id="4" name="Slide Number Placeholder 3">
            <a:extLst>
              <a:ext uri="{FF2B5EF4-FFF2-40B4-BE49-F238E27FC236}">
                <a16:creationId xmlns:a16="http://schemas.microsoft.com/office/drawing/2014/main" id="{85F790C4-EB2F-1EB8-AC5F-CE075CA40AE4}"/>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37CDEB5D-22EB-7FFF-248C-57BFCF394FD8}"/>
              </a:ext>
            </a:extLst>
          </p:cNvPr>
          <p:cNvSpPr>
            <a:spLocks noGrp="1"/>
          </p:cNvSpPr>
          <p:nvPr>
            <p:ph type="subTitle" idx="13"/>
          </p:nvPr>
        </p:nvSpPr>
        <p:spPr/>
        <p:txBody>
          <a:bodyPr/>
          <a:lstStyle/>
          <a:p>
            <a:r>
              <a:rPr lang="en-US" dirty="0"/>
              <a:t>State of Connecticut</a:t>
            </a:r>
          </a:p>
        </p:txBody>
      </p:sp>
    </p:spTree>
    <p:extLst>
      <p:ext uri="{BB962C8B-B14F-4D97-AF65-F5344CB8AC3E}">
        <p14:creationId xmlns:p14="http://schemas.microsoft.com/office/powerpoint/2010/main" val="246093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E804-D781-5C4F-3671-DF54D7D87BC2}"/>
              </a:ext>
            </a:extLst>
          </p:cNvPr>
          <p:cNvSpPr>
            <a:spLocks noGrp="1"/>
          </p:cNvSpPr>
          <p:nvPr>
            <p:ph type="title"/>
          </p:nvPr>
        </p:nvSpPr>
        <p:spPr/>
        <p:txBody>
          <a:bodyPr>
            <a:normAutofit fontScale="90000"/>
          </a:bodyPr>
          <a:lstStyle/>
          <a:p>
            <a:r>
              <a:rPr lang="en-US" dirty="0"/>
              <a:t>Rule Content Framework and Options</a:t>
            </a:r>
          </a:p>
        </p:txBody>
      </p:sp>
      <p:sp>
        <p:nvSpPr>
          <p:cNvPr id="3" name="Content Placeholder 2">
            <a:extLst>
              <a:ext uri="{FF2B5EF4-FFF2-40B4-BE49-F238E27FC236}">
                <a16:creationId xmlns:a16="http://schemas.microsoft.com/office/drawing/2014/main" id="{C7C19758-9DFB-C51A-2DFB-299E7867997C}"/>
              </a:ext>
            </a:extLst>
          </p:cNvPr>
          <p:cNvSpPr>
            <a:spLocks noGrp="1"/>
          </p:cNvSpPr>
          <p:nvPr>
            <p:ph idx="1"/>
          </p:nvPr>
        </p:nvSpPr>
        <p:spPr/>
        <p:txBody>
          <a:bodyPr>
            <a:normAutofit fontScale="77500" lnSpcReduction="20000"/>
          </a:bodyPr>
          <a:lstStyle/>
          <a:p>
            <a:r>
              <a:rPr lang="en-US" dirty="0"/>
              <a:t>Goal Options:</a:t>
            </a:r>
          </a:p>
          <a:p>
            <a:pPr lvl="1"/>
            <a:r>
              <a:rPr lang="en-US" dirty="0"/>
              <a:t>Meet strategy % reduction goals on project basis</a:t>
            </a:r>
          </a:p>
          <a:p>
            <a:pPr lvl="1"/>
            <a:r>
              <a:rPr lang="en-US" dirty="0"/>
              <a:t>No net nutrient loading increase from pre-development, protect receiving streams</a:t>
            </a:r>
          </a:p>
          <a:p>
            <a:r>
              <a:rPr lang="en-US" dirty="0">
                <a:solidFill>
                  <a:schemeClr val="bg1">
                    <a:lumMod val="85000"/>
                  </a:schemeClr>
                </a:solidFill>
              </a:rPr>
              <a:t>Program applicability:</a:t>
            </a:r>
          </a:p>
          <a:p>
            <a:pPr lvl="1"/>
            <a:r>
              <a:rPr lang="en-US" dirty="0">
                <a:solidFill>
                  <a:schemeClr val="bg1">
                    <a:lumMod val="85000"/>
                  </a:schemeClr>
                </a:solidFill>
              </a:rPr>
              <a:t>All local governments</a:t>
            </a:r>
          </a:p>
          <a:p>
            <a:pPr lvl="1"/>
            <a:r>
              <a:rPr lang="en-US" dirty="0">
                <a:solidFill>
                  <a:schemeClr val="bg1">
                    <a:lumMod val="85000"/>
                  </a:schemeClr>
                </a:solidFill>
              </a:rPr>
              <a:t>Only local governments showing certain growth levels</a:t>
            </a:r>
          </a:p>
          <a:p>
            <a:pPr lvl="2"/>
            <a:r>
              <a:rPr lang="en-US" dirty="0">
                <a:solidFill>
                  <a:schemeClr val="bg1">
                    <a:lumMod val="85000"/>
                  </a:schemeClr>
                </a:solidFill>
              </a:rPr>
              <a:t>Adds flexibility for areas with little or no growth</a:t>
            </a:r>
          </a:p>
          <a:p>
            <a:r>
              <a:rPr lang="en-US" dirty="0">
                <a:solidFill>
                  <a:schemeClr val="bg1">
                    <a:lumMod val="85000"/>
                  </a:schemeClr>
                </a:solidFill>
              </a:rPr>
              <a:t>Local program requirements: </a:t>
            </a:r>
          </a:p>
          <a:p>
            <a:pPr lvl="1"/>
            <a:r>
              <a:rPr lang="en-US" dirty="0">
                <a:solidFill>
                  <a:schemeClr val="bg1">
                    <a:lumMod val="85000"/>
                  </a:schemeClr>
                </a:solidFill>
              </a:rPr>
              <a:t>Post-construction treatment (SWMM Modeling, see next slide); ongoing SCM maintenance; ensure project compliance for life</a:t>
            </a:r>
          </a:p>
          <a:p>
            <a:pPr lvl="1"/>
            <a:r>
              <a:rPr lang="en-US" dirty="0">
                <a:solidFill>
                  <a:schemeClr val="bg1">
                    <a:lumMod val="85000"/>
                  </a:schemeClr>
                </a:solidFill>
              </a:rPr>
              <a:t>Education; mapping; illicit discharge detection and elimination (propose moving to Existing Development rule)</a:t>
            </a:r>
          </a:p>
          <a:p>
            <a:r>
              <a:rPr lang="en-US" dirty="0">
                <a:solidFill>
                  <a:schemeClr val="bg1">
                    <a:lumMod val="85000"/>
                  </a:schemeClr>
                </a:solidFill>
              </a:rPr>
              <a:t>Project applicability:</a:t>
            </a:r>
          </a:p>
          <a:p>
            <a:pPr lvl="1"/>
            <a:r>
              <a:rPr lang="en-US" dirty="0">
                <a:solidFill>
                  <a:schemeClr val="bg1">
                    <a:lumMod val="85000"/>
                  </a:schemeClr>
                </a:solidFill>
              </a:rPr>
              <a:t>Disturbance thresholds (see next slides)</a:t>
            </a:r>
          </a:p>
          <a:p>
            <a:pPr lvl="1"/>
            <a:r>
              <a:rPr lang="en-US" dirty="0">
                <a:solidFill>
                  <a:schemeClr val="bg1">
                    <a:lumMod val="85000"/>
                  </a:schemeClr>
                </a:solidFill>
              </a:rPr>
              <a:t>Exempt - Individual single family residential lot development &lt;5% BUA</a:t>
            </a:r>
          </a:p>
          <a:p>
            <a:pPr lvl="1"/>
            <a:r>
              <a:rPr lang="en-US" dirty="0">
                <a:solidFill>
                  <a:schemeClr val="bg1">
                    <a:lumMod val="85000"/>
                  </a:schemeClr>
                </a:solidFill>
              </a:rPr>
              <a:t>Exempt - Existing development, redevelopment regulated per statute, agriculture rule activities</a:t>
            </a:r>
          </a:p>
          <a:p>
            <a:r>
              <a:rPr lang="en-US" dirty="0">
                <a:solidFill>
                  <a:schemeClr val="bg1">
                    <a:lumMod val="85000"/>
                  </a:schemeClr>
                </a:solidFill>
              </a:rPr>
              <a:t>Project requirements (current Neuse/Tar-Pamlico):</a:t>
            </a:r>
          </a:p>
          <a:p>
            <a:pPr lvl="1"/>
            <a:r>
              <a:rPr lang="en-US" dirty="0">
                <a:solidFill>
                  <a:schemeClr val="bg1">
                    <a:lumMod val="85000"/>
                  </a:schemeClr>
                </a:solidFill>
              </a:rPr>
              <a:t>Meet unit-area loading rate target </a:t>
            </a:r>
            <a:r>
              <a:rPr lang="en-US" u="sng" dirty="0">
                <a:solidFill>
                  <a:schemeClr val="bg1">
                    <a:lumMod val="85000"/>
                  </a:schemeClr>
                </a:solidFill>
              </a:rPr>
              <a:t>OR</a:t>
            </a:r>
            <a:r>
              <a:rPr lang="en-US" dirty="0">
                <a:solidFill>
                  <a:schemeClr val="bg1">
                    <a:lumMod val="85000"/>
                  </a:schemeClr>
                </a:solidFill>
              </a:rPr>
              <a:t> do annual runoff volume match</a:t>
            </a:r>
          </a:p>
          <a:p>
            <a:pPr lvl="1"/>
            <a:r>
              <a:rPr lang="en-US" dirty="0">
                <a:solidFill>
                  <a:schemeClr val="bg1">
                    <a:lumMod val="85000"/>
                  </a:schemeClr>
                </a:solidFill>
              </a:rPr>
              <a:t>24% BUA treatment threshold, 1” design storm, primary SCM; offset option allowed for remainder</a:t>
            </a:r>
          </a:p>
          <a:p>
            <a:pPr lvl="2"/>
            <a:r>
              <a:rPr lang="en-US" dirty="0">
                <a:solidFill>
                  <a:schemeClr val="bg1">
                    <a:lumMod val="85000"/>
                  </a:schemeClr>
                </a:solidFill>
              </a:rPr>
              <a:t>Lowered BUA threshold for treatment, larger design storm (SWMM Modeling)</a:t>
            </a:r>
          </a:p>
          <a:p>
            <a:pPr lvl="2"/>
            <a:r>
              <a:rPr lang="en-US" dirty="0">
                <a:solidFill>
                  <a:schemeClr val="bg1">
                    <a:lumMod val="85000"/>
                  </a:schemeClr>
                </a:solidFill>
              </a:rPr>
              <a:t>Reduced treatment requirements for lower density, no treatment requirements for very low density</a:t>
            </a:r>
          </a:p>
          <a:p>
            <a:pPr lvl="1"/>
            <a:r>
              <a:rPr lang="en-US" dirty="0">
                <a:solidFill>
                  <a:schemeClr val="bg1">
                    <a:lumMod val="85000"/>
                  </a:schemeClr>
                </a:solidFill>
              </a:rPr>
              <a:t>Road-only or sidewalk-only projects can do entirely offset</a:t>
            </a:r>
          </a:p>
          <a:p>
            <a:endParaRPr lang="en-US" dirty="0"/>
          </a:p>
        </p:txBody>
      </p:sp>
      <p:sp>
        <p:nvSpPr>
          <p:cNvPr id="4" name="Slide Number Placeholder 3">
            <a:extLst>
              <a:ext uri="{FF2B5EF4-FFF2-40B4-BE49-F238E27FC236}">
                <a16:creationId xmlns:a16="http://schemas.microsoft.com/office/drawing/2014/main" id="{91C787C9-D7CF-B5C6-AB83-8B04871542B7}"/>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C58AC8F3-2C1E-B7E2-25F0-80B9A7D39864}"/>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52434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E804-D781-5C4F-3671-DF54D7D87BC2}"/>
              </a:ext>
            </a:extLst>
          </p:cNvPr>
          <p:cNvSpPr>
            <a:spLocks noGrp="1"/>
          </p:cNvSpPr>
          <p:nvPr>
            <p:ph type="title"/>
          </p:nvPr>
        </p:nvSpPr>
        <p:spPr/>
        <p:txBody>
          <a:bodyPr>
            <a:normAutofit fontScale="90000"/>
          </a:bodyPr>
          <a:lstStyle/>
          <a:p>
            <a:r>
              <a:rPr lang="en-US" dirty="0"/>
              <a:t>Rule Content Framework and Options</a:t>
            </a:r>
          </a:p>
        </p:txBody>
      </p:sp>
      <p:sp>
        <p:nvSpPr>
          <p:cNvPr id="3" name="Content Placeholder 2">
            <a:extLst>
              <a:ext uri="{FF2B5EF4-FFF2-40B4-BE49-F238E27FC236}">
                <a16:creationId xmlns:a16="http://schemas.microsoft.com/office/drawing/2014/main" id="{C7C19758-9DFB-C51A-2DFB-299E7867997C}"/>
              </a:ext>
            </a:extLst>
          </p:cNvPr>
          <p:cNvSpPr>
            <a:spLocks noGrp="1"/>
          </p:cNvSpPr>
          <p:nvPr>
            <p:ph idx="1"/>
          </p:nvPr>
        </p:nvSpPr>
        <p:spPr/>
        <p:txBody>
          <a:bodyPr>
            <a:normAutofit fontScale="77500" lnSpcReduction="20000"/>
          </a:bodyPr>
          <a:lstStyle/>
          <a:p>
            <a:r>
              <a:rPr lang="en-US" dirty="0">
                <a:solidFill>
                  <a:schemeClr val="bg1">
                    <a:lumMod val="85000"/>
                  </a:schemeClr>
                </a:solidFill>
              </a:rPr>
              <a:t>Goal Options:</a:t>
            </a:r>
          </a:p>
          <a:p>
            <a:pPr lvl="1"/>
            <a:r>
              <a:rPr lang="en-US" dirty="0">
                <a:solidFill>
                  <a:schemeClr val="bg1">
                    <a:lumMod val="85000"/>
                  </a:schemeClr>
                </a:solidFill>
              </a:rPr>
              <a:t>Meet strategy % reduction goals on project basis</a:t>
            </a:r>
          </a:p>
          <a:p>
            <a:pPr lvl="1"/>
            <a:r>
              <a:rPr lang="en-US" dirty="0">
                <a:solidFill>
                  <a:schemeClr val="bg1">
                    <a:lumMod val="85000"/>
                  </a:schemeClr>
                </a:solidFill>
              </a:rPr>
              <a:t>No net nutrient loading increase from pre-development, protect receiving streams</a:t>
            </a:r>
          </a:p>
          <a:p>
            <a:r>
              <a:rPr lang="en-US" dirty="0"/>
              <a:t>Program applicability:</a:t>
            </a:r>
          </a:p>
          <a:p>
            <a:pPr lvl="1"/>
            <a:r>
              <a:rPr lang="en-US" dirty="0"/>
              <a:t>All local governments</a:t>
            </a:r>
          </a:p>
          <a:p>
            <a:pPr lvl="1"/>
            <a:r>
              <a:rPr lang="en-US" dirty="0"/>
              <a:t>Only local governments showing certain growth levels</a:t>
            </a:r>
          </a:p>
          <a:p>
            <a:pPr lvl="2"/>
            <a:r>
              <a:rPr lang="en-US" dirty="0"/>
              <a:t>Adds flexibility for areas with little or no growth</a:t>
            </a:r>
          </a:p>
          <a:p>
            <a:r>
              <a:rPr lang="en-US" dirty="0">
                <a:solidFill>
                  <a:schemeClr val="bg1">
                    <a:lumMod val="85000"/>
                  </a:schemeClr>
                </a:solidFill>
              </a:rPr>
              <a:t>Local program requirements: </a:t>
            </a:r>
          </a:p>
          <a:p>
            <a:pPr lvl="1"/>
            <a:r>
              <a:rPr lang="en-US" dirty="0">
                <a:solidFill>
                  <a:schemeClr val="bg1">
                    <a:lumMod val="85000"/>
                  </a:schemeClr>
                </a:solidFill>
              </a:rPr>
              <a:t>Post-construction treatment (SWMM Modeling, see next slide); ongoing SCM maintenance; ensure project compliance for life</a:t>
            </a:r>
          </a:p>
          <a:p>
            <a:pPr lvl="1"/>
            <a:r>
              <a:rPr lang="en-US" dirty="0">
                <a:solidFill>
                  <a:schemeClr val="bg1">
                    <a:lumMod val="85000"/>
                  </a:schemeClr>
                </a:solidFill>
              </a:rPr>
              <a:t>Education; mapping; illicit discharge detection and elimination (propose moving to Existing Development rule)</a:t>
            </a:r>
          </a:p>
          <a:p>
            <a:r>
              <a:rPr lang="en-US" dirty="0">
                <a:solidFill>
                  <a:schemeClr val="bg1">
                    <a:lumMod val="85000"/>
                  </a:schemeClr>
                </a:solidFill>
              </a:rPr>
              <a:t>Project applicability:</a:t>
            </a:r>
          </a:p>
          <a:p>
            <a:pPr lvl="1"/>
            <a:r>
              <a:rPr lang="en-US" dirty="0">
                <a:solidFill>
                  <a:schemeClr val="bg1">
                    <a:lumMod val="85000"/>
                  </a:schemeClr>
                </a:solidFill>
              </a:rPr>
              <a:t>Disturbance thresholds (see next slides)</a:t>
            </a:r>
          </a:p>
          <a:p>
            <a:pPr lvl="1"/>
            <a:r>
              <a:rPr lang="en-US" dirty="0">
                <a:solidFill>
                  <a:schemeClr val="bg1">
                    <a:lumMod val="85000"/>
                  </a:schemeClr>
                </a:solidFill>
              </a:rPr>
              <a:t>Exempt - Individual single family residential lot development &lt;5% BUA</a:t>
            </a:r>
          </a:p>
          <a:p>
            <a:pPr lvl="1"/>
            <a:r>
              <a:rPr lang="en-US" dirty="0">
                <a:solidFill>
                  <a:schemeClr val="bg1">
                    <a:lumMod val="85000"/>
                  </a:schemeClr>
                </a:solidFill>
              </a:rPr>
              <a:t>Exempt - Existing development, redevelopment regulated per statute, agriculture rule activities</a:t>
            </a:r>
          </a:p>
          <a:p>
            <a:r>
              <a:rPr lang="en-US" dirty="0">
                <a:solidFill>
                  <a:schemeClr val="bg1">
                    <a:lumMod val="85000"/>
                  </a:schemeClr>
                </a:solidFill>
              </a:rPr>
              <a:t>Project requirements (current Neuse/Tar-Pamlico):</a:t>
            </a:r>
          </a:p>
          <a:p>
            <a:pPr lvl="1"/>
            <a:r>
              <a:rPr lang="en-US" dirty="0">
                <a:solidFill>
                  <a:schemeClr val="bg1">
                    <a:lumMod val="85000"/>
                  </a:schemeClr>
                </a:solidFill>
              </a:rPr>
              <a:t>Meet unit-area loading rate target </a:t>
            </a:r>
            <a:r>
              <a:rPr lang="en-US" u="sng" dirty="0">
                <a:solidFill>
                  <a:schemeClr val="bg1">
                    <a:lumMod val="85000"/>
                  </a:schemeClr>
                </a:solidFill>
              </a:rPr>
              <a:t>OR</a:t>
            </a:r>
            <a:r>
              <a:rPr lang="en-US" dirty="0">
                <a:solidFill>
                  <a:schemeClr val="bg1">
                    <a:lumMod val="85000"/>
                  </a:schemeClr>
                </a:solidFill>
              </a:rPr>
              <a:t> do annual runoff volume match</a:t>
            </a:r>
          </a:p>
          <a:p>
            <a:pPr lvl="1"/>
            <a:r>
              <a:rPr lang="en-US" dirty="0">
                <a:solidFill>
                  <a:schemeClr val="bg1">
                    <a:lumMod val="85000"/>
                  </a:schemeClr>
                </a:solidFill>
              </a:rPr>
              <a:t>24% BUA treatment threshold, 1” design storm, primary SCM; offset option allowed for remainder</a:t>
            </a:r>
          </a:p>
          <a:p>
            <a:pPr lvl="2"/>
            <a:r>
              <a:rPr lang="en-US" dirty="0">
                <a:solidFill>
                  <a:schemeClr val="bg1">
                    <a:lumMod val="85000"/>
                  </a:schemeClr>
                </a:solidFill>
              </a:rPr>
              <a:t>Lowered BUA threshold for treatment, larger design storm (SWMM Modeling)</a:t>
            </a:r>
          </a:p>
          <a:p>
            <a:pPr lvl="2"/>
            <a:r>
              <a:rPr lang="en-US" dirty="0">
                <a:solidFill>
                  <a:schemeClr val="bg1">
                    <a:lumMod val="85000"/>
                  </a:schemeClr>
                </a:solidFill>
              </a:rPr>
              <a:t>Reduced treatment requirements for lower density, no treatment requirements for very low density</a:t>
            </a:r>
          </a:p>
          <a:p>
            <a:pPr lvl="1"/>
            <a:r>
              <a:rPr lang="en-US" dirty="0">
                <a:solidFill>
                  <a:schemeClr val="bg1">
                    <a:lumMod val="85000"/>
                  </a:schemeClr>
                </a:solidFill>
              </a:rPr>
              <a:t>Road-only or sidewalk-only projects can do entirely offset</a:t>
            </a:r>
          </a:p>
          <a:p>
            <a:endParaRPr lang="en-US" dirty="0"/>
          </a:p>
        </p:txBody>
      </p:sp>
      <p:sp>
        <p:nvSpPr>
          <p:cNvPr id="4" name="Slide Number Placeholder 3">
            <a:extLst>
              <a:ext uri="{FF2B5EF4-FFF2-40B4-BE49-F238E27FC236}">
                <a16:creationId xmlns:a16="http://schemas.microsoft.com/office/drawing/2014/main" id="{91C787C9-D7CF-B5C6-AB83-8B04871542B7}"/>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5" name="Subtitle 4">
            <a:extLst>
              <a:ext uri="{FF2B5EF4-FFF2-40B4-BE49-F238E27FC236}">
                <a16:creationId xmlns:a16="http://schemas.microsoft.com/office/drawing/2014/main" id="{C58AC8F3-2C1E-B7E2-25F0-80B9A7D39864}"/>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99444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E804-D781-5C4F-3671-DF54D7D87BC2}"/>
              </a:ext>
            </a:extLst>
          </p:cNvPr>
          <p:cNvSpPr>
            <a:spLocks noGrp="1"/>
          </p:cNvSpPr>
          <p:nvPr>
            <p:ph type="title"/>
          </p:nvPr>
        </p:nvSpPr>
        <p:spPr/>
        <p:txBody>
          <a:bodyPr>
            <a:normAutofit fontScale="90000"/>
          </a:bodyPr>
          <a:lstStyle/>
          <a:p>
            <a:r>
              <a:rPr lang="en-US" dirty="0"/>
              <a:t>Rule Content Framework and Options</a:t>
            </a:r>
          </a:p>
        </p:txBody>
      </p:sp>
      <p:sp>
        <p:nvSpPr>
          <p:cNvPr id="3" name="Content Placeholder 2">
            <a:extLst>
              <a:ext uri="{FF2B5EF4-FFF2-40B4-BE49-F238E27FC236}">
                <a16:creationId xmlns:a16="http://schemas.microsoft.com/office/drawing/2014/main" id="{C7C19758-9DFB-C51A-2DFB-299E7867997C}"/>
              </a:ext>
            </a:extLst>
          </p:cNvPr>
          <p:cNvSpPr>
            <a:spLocks noGrp="1"/>
          </p:cNvSpPr>
          <p:nvPr>
            <p:ph idx="1"/>
          </p:nvPr>
        </p:nvSpPr>
        <p:spPr/>
        <p:txBody>
          <a:bodyPr>
            <a:normAutofit fontScale="77500" lnSpcReduction="20000"/>
          </a:bodyPr>
          <a:lstStyle/>
          <a:p>
            <a:r>
              <a:rPr lang="en-US" dirty="0">
                <a:solidFill>
                  <a:schemeClr val="bg1">
                    <a:lumMod val="85000"/>
                  </a:schemeClr>
                </a:solidFill>
              </a:rPr>
              <a:t>Goal Options:</a:t>
            </a:r>
          </a:p>
          <a:p>
            <a:pPr lvl="1"/>
            <a:r>
              <a:rPr lang="en-US" dirty="0">
                <a:solidFill>
                  <a:schemeClr val="bg1">
                    <a:lumMod val="85000"/>
                  </a:schemeClr>
                </a:solidFill>
              </a:rPr>
              <a:t>Meet strategy % reduction goals on project basis</a:t>
            </a:r>
          </a:p>
          <a:p>
            <a:pPr lvl="1"/>
            <a:r>
              <a:rPr lang="en-US" dirty="0">
                <a:solidFill>
                  <a:schemeClr val="bg1">
                    <a:lumMod val="85000"/>
                  </a:schemeClr>
                </a:solidFill>
              </a:rPr>
              <a:t>No net nutrient loading increase from pre-development, protect receiving streams</a:t>
            </a:r>
          </a:p>
          <a:p>
            <a:r>
              <a:rPr lang="en-US" dirty="0">
                <a:solidFill>
                  <a:schemeClr val="bg1">
                    <a:lumMod val="85000"/>
                  </a:schemeClr>
                </a:solidFill>
              </a:rPr>
              <a:t>Program applicability:</a:t>
            </a:r>
          </a:p>
          <a:p>
            <a:pPr lvl="1"/>
            <a:r>
              <a:rPr lang="en-US" dirty="0">
                <a:solidFill>
                  <a:schemeClr val="bg1">
                    <a:lumMod val="85000"/>
                  </a:schemeClr>
                </a:solidFill>
              </a:rPr>
              <a:t>All local governments</a:t>
            </a:r>
          </a:p>
          <a:p>
            <a:pPr lvl="1"/>
            <a:r>
              <a:rPr lang="en-US" dirty="0">
                <a:solidFill>
                  <a:schemeClr val="bg1">
                    <a:lumMod val="85000"/>
                  </a:schemeClr>
                </a:solidFill>
              </a:rPr>
              <a:t>Only local governments showing certain growth levels</a:t>
            </a:r>
          </a:p>
          <a:p>
            <a:pPr lvl="2"/>
            <a:r>
              <a:rPr lang="en-US" dirty="0">
                <a:solidFill>
                  <a:schemeClr val="bg1">
                    <a:lumMod val="85000"/>
                  </a:schemeClr>
                </a:solidFill>
              </a:rPr>
              <a:t>Adds flexibility for areas with little or no growth</a:t>
            </a:r>
          </a:p>
          <a:p>
            <a:r>
              <a:rPr lang="en-US" dirty="0"/>
              <a:t>Local program requirements: </a:t>
            </a:r>
          </a:p>
          <a:p>
            <a:pPr lvl="1"/>
            <a:r>
              <a:rPr lang="en-US" dirty="0"/>
              <a:t>Post-construction treatment (SWMM Modeling, see next slide); ongoing SCM maintenance; ensure project compliance for life</a:t>
            </a:r>
          </a:p>
          <a:p>
            <a:pPr lvl="1"/>
            <a:r>
              <a:rPr lang="en-US" dirty="0"/>
              <a:t>Education; mapping; illicit discharge detection and elimination (propose moving to Existing Development rule)</a:t>
            </a:r>
          </a:p>
          <a:p>
            <a:r>
              <a:rPr lang="en-US" dirty="0">
                <a:solidFill>
                  <a:schemeClr val="bg1">
                    <a:lumMod val="85000"/>
                  </a:schemeClr>
                </a:solidFill>
              </a:rPr>
              <a:t>Project applicability:</a:t>
            </a:r>
          </a:p>
          <a:p>
            <a:pPr lvl="1"/>
            <a:r>
              <a:rPr lang="en-US" dirty="0">
                <a:solidFill>
                  <a:schemeClr val="bg1">
                    <a:lumMod val="85000"/>
                  </a:schemeClr>
                </a:solidFill>
              </a:rPr>
              <a:t>Disturbance thresholds (see next slides)</a:t>
            </a:r>
          </a:p>
          <a:p>
            <a:pPr lvl="1"/>
            <a:r>
              <a:rPr lang="en-US" dirty="0">
                <a:solidFill>
                  <a:schemeClr val="bg1">
                    <a:lumMod val="85000"/>
                  </a:schemeClr>
                </a:solidFill>
              </a:rPr>
              <a:t>Exempt - Individual single family residential lot development &lt;5% BUA</a:t>
            </a:r>
          </a:p>
          <a:p>
            <a:pPr lvl="1"/>
            <a:r>
              <a:rPr lang="en-US" dirty="0">
                <a:solidFill>
                  <a:schemeClr val="bg1">
                    <a:lumMod val="85000"/>
                  </a:schemeClr>
                </a:solidFill>
              </a:rPr>
              <a:t>Exempt - Existing development, redevelopment regulated per statute, agriculture rule activities</a:t>
            </a:r>
          </a:p>
          <a:p>
            <a:r>
              <a:rPr lang="en-US" dirty="0">
                <a:solidFill>
                  <a:schemeClr val="bg1">
                    <a:lumMod val="85000"/>
                  </a:schemeClr>
                </a:solidFill>
              </a:rPr>
              <a:t>Project requirements (current Neuse/Tar-Pamlico):</a:t>
            </a:r>
          </a:p>
          <a:p>
            <a:pPr lvl="1"/>
            <a:r>
              <a:rPr lang="en-US" dirty="0">
                <a:solidFill>
                  <a:schemeClr val="bg1">
                    <a:lumMod val="85000"/>
                  </a:schemeClr>
                </a:solidFill>
              </a:rPr>
              <a:t>Meet unit-area loading rate target </a:t>
            </a:r>
            <a:r>
              <a:rPr lang="en-US" u="sng" dirty="0">
                <a:solidFill>
                  <a:schemeClr val="bg1">
                    <a:lumMod val="85000"/>
                  </a:schemeClr>
                </a:solidFill>
              </a:rPr>
              <a:t>OR</a:t>
            </a:r>
            <a:r>
              <a:rPr lang="en-US" dirty="0">
                <a:solidFill>
                  <a:schemeClr val="bg1">
                    <a:lumMod val="85000"/>
                  </a:schemeClr>
                </a:solidFill>
              </a:rPr>
              <a:t> do annual runoff volume match</a:t>
            </a:r>
          </a:p>
          <a:p>
            <a:pPr lvl="1"/>
            <a:r>
              <a:rPr lang="en-US" dirty="0">
                <a:solidFill>
                  <a:schemeClr val="bg1">
                    <a:lumMod val="85000"/>
                  </a:schemeClr>
                </a:solidFill>
              </a:rPr>
              <a:t>24% BUA treatment threshold, 1” design storm, primary SCM; offset option allowed for remainder</a:t>
            </a:r>
          </a:p>
          <a:p>
            <a:pPr lvl="2"/>
            <a:r>
              <a:rPr lang="en-US" dirty="0">
                <a:solidFill>
                  <a:schemeClr val="bg1">
                    <a:lumMod val="85000"/>
                  </a:schemeClr>
                </a:solidFill>
              </a:rPr>
              <a:t>Lowered BUA threshold for treatment, larger design storm (SWMM Modeling)</a:t>
            </a:r>
          </a:p>
          <a:p>
            <a:pPr lvl="2"/>
            <a:r>
              <a:rPr lang="en-US" dirty="0">
                <a:solidFill>
                  <a:schemeClr val="bg1">
                    <a:lumMod val="85000"/>
                  </a:schemeClr>
                </a:solidFill>
              </a:rPr>
              <a:t>Reduced treatment requirements for lower density, no treatment requirements for very low density</a:t>
            </a:r>
          </a:p>
          <a:p>
            <a:pPr lvl="1"/>
            <a:r>
              <a:rPr lang="en-US" dirty="0">
                <a:solidFill>
                  <a:schemeClr val="bg1">
                    <a:lumMod val="85000"/>
                  </a:schemeClr>
                </a:solidFill>
              </a:rPr>
              <a:t>Road-only or sidewalk-only projects can do entirely offset</a:t>
            </a:r>
          </a:p>
          <a:p>
            <a:endParaRPr lang="en-US" dirty="0"/>
          </a:p>
        </p:txBody>
      </p:sp>
      <p:sp>
        <p:nvSpPr>
          <p:cNvPr id="4" name="Slide Number Placeholder 3">
            <a:extLst>
              <a:ext uri="{FF2B5EF4-FFF2-40B4-BE49-F238E27FC236}">
                <a16:creationId xmlns:a16="http://schemas.microsoft.com/office/drawing/2014/main" id="{91C787C9-D7CF-B5C6-AB83-8B04871542B7}"/>
              </a:ext>
            </a:extLst>
          </p:cNvPr>
          <p:cNvSpPr>
            <a:spLocks noGrp="1"/>
          </p:cNvSpPr>
          <p:nvPr>
            <p:ph type="sldNum" sz="quarter" idx="12"/>
          </p:nvPr>
        </p:nvSpPr>
        <p:spPr/>
        <p:txBody>
          <a:bodyPr/>
          <a:lstStyle/>
          <a:p>
            <a:fld id="{11F27F3A-B3E9-41ED-AF8F-A365F10BB65F}" type="slidenum">
              <a:rPr lang="en-US" smtClean="0"/>
              <a:pPr/>
              <a:t>15</a:t>
            </a:fld>
            <a:endParaRPr lang="en-US"/>
          </a:p>
        </p:txBody>
      </p:sp>
      <p:sp>
        <p:nvSpPr>
          <p:cNvPr id="5" name="Subtitle 4">
            <a:extLst>
              <a:ext uri="{FF2B5EF4-FFF2-40B4-BE49-F238E27FC236}">
                <a16:creationId xmlns:a16="http://schemas.microsoft.com/office/drawing/2014/main" id="{C58AC8F3-2C1E-B7E2-25F0-80B9A7D39864}"/>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6944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E804-D781-5C4F-3671-DF54D7D87BC2}"/>
              </a:ext>
            </a:extLst>
          </p:cNvPr>
          <p:cNvSpPr>
            <a:spLocks noGrp="1"/>
          </p:cNvSpPr>
          <p:nvPr>
            <p:ph type="title"/>
          </p:nvPr>
        </p:nvSpPr>
        <p:spPr/>
        <p:txBody>
          <a:bodyPr>
            <a:normAutofit fontScale="90000"/>
          </a:bodyPr>
          <a:lstStyle/>
          <a:p>
            <a:r>
              <a:rPr lang="en-US" dirty="0"/>
              <a:t>Rule Content Framework and Options</a:t>
            </a:r>
          </a:p>
        </p:txBody>
      </p:sp>
      <p:sp>
        <p:nvSpPr>
          <p:cNvPr id="3" name="Content Placeholder 2">
            <a:extLst>
              <a:ext uri="{FF2B5EF4-FFF2-40B4-BE49-F238E27FC236}">
                <a16:creationId xmlns:a16="http://schemas.microsoft.com/office/drawing/2014/main" id="{C7C19758-9DFB-C51A-2DFB-299E7867997C}"/>
              </a:ext>
            </a:extLst>
          </p:cNvPr>
          <p:cNvSpPr>
            <a:spLocks noGrp="1"/>
          </p:cNvSpPr>
          <p:nvPr>
            <p:ph idx="1"/>
          </p:nvPr>
        </p:nvSpPr>
        <p:spPr/>
        <p:txBody>
          <a:bodyPr>
            <a:normAutofit fontScale="77500" lnSpcReduction="20000"/>
          </a:bodyPr>
          <a:lstStyle/>
          <a:p>
            <a:r>
              <a:rPr lang="en-US" dirty="0">
                <a:solidFill>
                  <a:schemeClr val="bg1">
                    <a:lumMod val="85000"/>
                  </a:schemeClr>
                </a:solidFill>
              </a:rPr>
              <a:t>Goal Options:</a:t>
            </a:r>
          </a:p>
          <a:p>
            <a:pPr lvl="1"/>
            <a:r>
              <a:rPr lang="en-US" dirty="0">
                <a:solidFill>
                  <a:schemeClr val="bg1">
                    <a:lumMod val="85000"/>
                  </a:schemeClr>
                </a:solidFill>
              </a:rPr>
              <a:t>Meet strategy % reduction goals on project basis</a:t>
            </a:r>
          </a:p>
          <a:p>
            <a:pPr lvl="1"/>
            <a:r>
              <a:rPr lang="en-US" dirty="0">
                <a:solidFill>
                  <a:schemeClr val="bg1">
                    <a:lumMod val="85000"/>
                  </a:schemeClr>
                </a:solidFill>
              </a:rPr>
              <a:t>No net nutrient loading increase from pre-development, protect receiving streams</a:t>
            </a:r>
          </a:p>
          <a:p>
            <a:r>
              <a:rPr lang="en-US" dirty="0">
                <a:solidFill>
                  <a:schemeClr val="bg1">
                    <a:lumMod val="85000"/>
                  </a:schemeClr>
                </a:solidFill>
              </a:rPr>
              <a:t>Program applicability:</a:t>
            </a:r>
          </a:p>
          <a:p>
            <a:pPr lvl="1"/>
            <a:r>
              <a:rPr lang="en-US" dirty="0">
                <a:solidFill>
                  <a:schemeClr val="bg1">
                    <a:lumMod val="85000"/>
                  </a:schemeClr>
                </a:solidFill>
              </a:rPr>
              <a:t>All local governments</a:t>
            </a:r>
          </a:p>
          <a:p>
            <a:pPr lvl="1"/>
            <a:r>
              <a:rPr lang="en-US" dirty="0">
                <a:solidFill>
                  <a:schemeClr val="bg1">
                    <a:lumMod val="85000"/>
                  </a:schemeClr>
                </a:solidFill>
              </a:rPr>
              <a:t>Only local governments showing certain growth levels</a:t>
            </a:r>
          </a:p>
          <a:p>
            <a:pPr lvl="2"/>
            <a:r>
              <a:rPr lang="en-US" dirty="0">
                <a:solidFill>
                  <a:schemeClr val="bg1">
                    <a:lumMod val="85000"/>
                  </a:schemeClr>
                </a:solidFill>
              </a:rPr>
              <a:t>Adds flexibility for areas with little or no growth</a:t>
            </a:r>
          </a:p>
          <a:p>
            <a:r>
              <a:rPr lang="en-US" dirty="0">
                <a:solidFill>
                  <a:schemeClr val="bg1">
                    <a:lumMod val="85000"/>
                  </a:schemeClr>
                </a:solidFill>
              </a:rPr>
              <a:t>Local program requirements: </a:t>
            </a:r>
          </a:p>
          <a:p>
            <a:pPr lvl="1"/>
            <a:r>
              <a:rPr lang="en-US" dirty="0">
                <a:solidFill>
                  <a:schemeClr val="bg1">
                    <a:lumMod val="85000"/>
                  </a:schemeClr>
                </a:solidFill>
              </a:rPr>
              <a:t>Post-construction treatment (SWMM Modeling, see next slide); ongoing SCM maintenance; ensure project compliance for life</a:t>
            </a:r>
          </a:p>
          <a:p>
            <a:pPr lvl="1"/>
            <a:r>
              <a:rPr lang="en-US" dirty="0">
                <a:solidFill>
                  <a:schemeClr val="bg1">
                    <a:lumMod val="85000"/>
                  </a:schemeClr>
                </a:solidFill>
              </a:rPr>
              <a:t>Education; mapping; illicit discharge detection and elimination (propose moving to Existing Development rule)</a:t>
            </a:r>
          </a:p>
          <a:p>
            <a:r>
              <a:rPr lang="en-US" dirty="0"/>
              <a:t>Project applicability:</a:t>
            </a:r>
          </a:p>
          <a:p>
            <a:pPr lvl="1"/>
            <a:r>
              <a:rPr lang="en-US" dirty="0"/>
              <a:t>Disturbance thresholds (see next slides)</a:t>
            </a:r>
          </a:p>
          <a:p>
            <a:pPr lvl="1"/>
            <a:r>
              <a:rPr lang="en-US" dirty="0"/>
              <a:t>Exempt - Individual single family residential lot development &lt;5% BUA</a:t>
            </a:r>
          </a:p>
          <a:p>
            <a:pPr lvl="1"/>
            <a:r>
              <a:rPr lang="en-US" dirty="0"/>
              <a:t>Exempt - Existing development, redevelopment regulated per statute, agriculture rule activities</a:t>
            </a:r>
          </a:p>
          <a:p>
            <a:r>
              <a:rPr lang="en-US" dirty="0">
                <a:solidFill>
                  <a:schemeClr val="bg1">
                    <a:lumMod val="85000"/>
                  </a:schemeClr>
                </a:solidFill>
              </a:rPr>
              <a:t>Project requirements (current Neuse/Tar-Pamlico):</a:t>
            </a:r>
          </a:p>
          <a:p>
            <a:pPr lvl="1"/>
            <a:r>
              <a:rPr lang="en-US" dirty="0">
                <a:solidFill>
                  <a:schemeClr val="bg1">
                    <a:lumMod val="85000"/>
                  </a:schemeClr>
                </a:solidFill>
              </a:rPr>
              <a:t>Meet unit-area loading rate target </a:t>
            </a:r>
            <a:r>
              <a:rPr lang="en-US" u="sng" dirty="0">
                <a:solidFill>
                  <a:schemeClr val="bg1">
                    <a:lumMod val="85000"/>
                  </a:schemeClr>
                </a:solidFill>
              </a:rPr>
              <a:t>OR</a:t>
            </a:r>
            <a:r>
              <a:rPr lang="en-US" dirty="0">
                <a:solidFill>
                  <a:schemeClr val="bg1">
                    <a:lumMod val="85000"/>
                  </a:schemeClr>
                </a:solidFill>
              </a:rPr>
              <a:t> do annual runoff volume match</a:t>
            </a:r>
          </a:p>
          <a:p>
            <a:pPr lvl="1"/>
            <a:r>
              <a:rPr lang="en-US" dirty="0">
                <a:solidFill>
                  <a:schemeClr val="bg1">
                    <a:lumMod val="85000"/>
                  </a:schemeClr>
                </a:solidFill>
              </a:rPr>
              <a:t>24% BUA treatment threshold, 1” design storm, primary SCM; offset option allowed for remainder</a:t>
            </a:r>
          </a:p>
          <a:p>
            <a:pPr lvl="2"/>
            <a:r>
              <a:rPr lang="en-US" dirty="0">
                <a:solidFill>
                  <a:schemeClr val="bg1">
                    <a:lumMod val="85000"/>
                  </a:schemeClr>
                </a:solidFill>
              </a:rPr>
              <a:t>Lowered BUA threshold for treatment, larger design storm (SWMM Modeling)</a:t>
            </a:r>
          </a:p>
          <a:p>
            <a:pPr lvl="2"/>
            <a:r>
              <a:rPr lang="en-US" dirty="0">
                <a:solidFill>
                  <a:schemeClr val="bg1">
                    <a:lumMod val="85000"/>
                  </a:schemeClr>
                </a:solidFill>
              </a:rPr>
              <a:t>Reduced treatment requirements for lower density, no treatment requirements for very low density</a:t>
            </a:r>
          </a:p>
          <a:p>
            <a:pPr lvl="1"/>
            <a:r>
              <a:rPr lang="en-US" dirty="0">
                <a:solidFill>
                  <a:schemeClr val="bg1">
                    <a:lumMod val="85000"/>
                  </a:schemeClr>
                </a:solidFill>
              </a:rPr>
              <a:t>Road-only or sidewalk-only projects can do entirely offset</a:t>
            </a:r>
          </a:p>
          <a:p>
            <a:endParaRPr lang="en-US" dirty="0"/>
          </a:p>
        </p:txBody>
      </p:sp>
      <p:sp>
        <p:nvSpPr>
          <p:cNvPr id="4" name="Slide Number Placeholder 3">
            <a:extLst>
              <a:ext uri="{FF2B5EF4-FFF2-40B4-BE49-F238E27FC236}">
                <a16:creationId xmlns:a16="http://schemas.microsoft.com/office/drawing/2014/main" id="{91C787C9-D7CF-B5C6-AB83-8B04871542B7}"/>
              </a:ext>
            </a:extLst>
          </p:cNvPr>
          <p:cNvSpPr>
            <a:spLocks noGrp="1"/>
          </p:cNvSpPr>
          <p:nvPr>
            <p:ph type="sldNum" sz="quarter" idx="12"/>
          </p:nvPr>
        </p:nvSpPr>
        <p:spPr/>
        <p:txBody>
          <a:bodyPr/>
          <a:lstStyle/>
          <a:p>
            <a:fld id="{11F27F3A-B3E9-41ED-AF8F-A365F10BB65F}" type="slidenum">
              <a:rPr lang="en-US" smtClean="0"/>
              <a:pPr/>
              <a:t>16</a:t>
            </a:fld>
            <a:endParaRPr lang="en-US"/>
          </a:p>
        </p:txBody>
      </p:sp>
      <p:sp>
        <p:nvSpPr>
          <p:cNvPr id="5" name="Subtitle 4">
            <a:extLst>
              <a:ext uri="{FF2B5EF4-FFF2-40B4-BE49-F238E27FC236}">
                <a16:creationId xmlns:a16="http://schemas.microsoft.com/office/drawing/2014/main" id="{C58AC8F3-2C1E-B7E2-25F0-80B9A7D39864}"/>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49986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E804-D781-5C4F-3671-DF54D7D87BC2}"/>
              </a:ext>
            </a:extLst>
          </p:cNvPr>
          <p:cNvSpPr>
            <a:spLocks noGrp="1"/>
          </p:cNvSpPr>
          <p:nvPr>
            <p:ph type="title"/>
          </p:nvPr>
        </p:nvSpPr>
        <p:spPr/>
        <p:txBody>
          <a:bodyPr>
            <a:normAutofit fontScale="90000"/>
          </a:bodyPr>
          <a:lstStyle/>
          <a:p>
            <a:r>
              <a:rPr lang="en-US" dirty="0"/>
              <a:t>Rule Content Framework and Options</a:t>
            </a:r>
          </a:p>
        </p:txBody>
      </p:sp>
      <p:sp>
        <p:nvSpPr>
          <p:cNvPr id="3" name="Content Placeholder 2">
            <a:extLst>
              <a:ext uri="{FF2B5EF4-FFF2-40B4-BE49-F238E27FC236}">
                <a16:creationId xmlns:a16="http://schemas.microsoft.com/office/drawing/2014/main" id="{C7C19758-9DFB-C51A-2DFB-299E7867997C}"/>
              </a:ext>
            </a:extLst>
          </p:cNvPr>
          <p:cNvSpPr>
            <a:spLocks noGrp="1"/>
          </p:cNvSpPr>
          <p:nvPr>
            <p:ph idx="1"/>
          </p:nvPr>
        </p:nvSpPr>
        <p:spPr/>
        <p:txBody>
          <a:bodyPr>
            <a:normAutofit fontScale="77500" lnSpcReduction="20000"/>
          </a:bodyPr>
          <a:lstStyle/>
          <a:p>
            <a:r>
              <a:rPr lang="en-US" dirty="0">
                <a:solidFill>
                  <a:schemeClr val="bg1">
                    <a:lumMod val="85000"/>
                  </a:schemeClr>
                </a:solidFill>
              </a:rPr>
              <a:t>Goal Options:</a:t>
            </a:r>
          </a:p>
          <a:p>
            <a:pPr lvl="1"/>
            <a:r>
              <a:rPr lang="en-US" dirty="0">
                <a:solidFill>
                  <a:schemeClr val="bg1">
                    <a:lumMod val="85000"/>
                  </a:schemeClr>
                </a:solidFill>
              </a:rPr>
              <a:t>Meet strategy % reduction goals on project basis</a:t>
            </a:r>
          </a:p>
          <a:p>
            <a:pPr lvl="1"/>
            <a:r>
              <a:rPr lang="en-US" dirty="0">
                <a:solidFill>
                  <a:schemeClr val="bg1">
                    <a:lumMod val="85000"/>
                  </a:schemeClr>
                </a:solidFill>
              </a:rPr>
              <a:t>No net nutrient loading increase from pre-development, protect receiving streams</a:t>
            </a:r>
          </a:p>
          <a:p>
            <a:r>
              <a:rPr lang="en-US" dirty="0">
                <a:solidFill>
                  <a:schemeClr val="bg1">
                    <a:lumMod val="85000"/>
                  </a:schemeClr>
                </a:solidFill>
              </a:rPr>
              <a:t>Program applicability:</a:t>
            </a:r>
          </a:p>
          <a:p>
            <a:pPr lvl="1"/>
            <a:r>
              <a:rPr lang="en-US" dirty="0">
                <a:solidFill>
                  <a:schemeClr val="bg1">
                    <a:lumMod val="85000"/>
                  </a:schemeClr>
                </a:solidFill>
              </a:rPr>
              <a:t>All local governments</a:t>
            </a:r>
          </a:p>
          <a:p>
            <a:pPr lvl="1"/>
            <a:r>
              <a:rPr lang="en-US" dirty="0">
                <a:solidFill>
                  <a:schemeClr val="bg1">
                    <a:lumMod val="85000"/>
                  </a:schemeClr>
                </a:solidFill>
              </a:rPr>
              <a:t>Only local governments showing certain growth levels</a:t>
            </a:r>
          </a:p>
          <a:p>
            <a:pPr lvl="2"/>
            <a:r>
              <a:rPr lang="en-US" dirty="0">
                <a:solidFill>
                  <a:schemeClr val="bg1">
                    <a:lumMod val="85000"/>
                  </a:schemeClr>
                </a:solidFill>
              </a:rPr>
              <a:t>Adds flexibility for areas with little or no growth</a:t>
            </a:r>
          </a:p>
          <a:p>
            <a:r>
              <a:rPr lang="en-US" dirty="0">
                <a:solidFill>
                  <a:schemeClr val="bg1">
                    <a:lumMod val="85000"/>
                  </a:schemeClr>
                </a:solidFill>
              </a:rPr>
              <a:t>Local program requirements: </a:t>
            </a:r>
          </a:p>
          <a:p>
            <a:pPr lvl="1"/>
            <a:r>
              <a:rPr lang="en-US" dirty="0">
                <a:solidFill>
                  <a:schemeClr val="bg1">
                    <a:lumMod val="85000"/>
                  </a:schemeClr>
                </a:solidFill>
              </a:rPr>
              <a:t>Post-construction treatment (SWMM Modeling, see next slide); ongoing SCM maintenance; ensure project compliance for life</a:t>
            </a:r>
          </a:p>
          <a:p>
            <a:pPr lvl="1"/>
            <a:r>
              <a:rPr lang="en-US" dirty="0">
                <a:solidFill>
                  <a:schemeClr val="bg1">
                    <a:lumMod val="85000"/>
                  </a:schemeClr>
                </a:solidFill>
              </a:rPr>
              <a:t>Education; mapping; illicit discharge detection and elimination (propose moving to Existing Development rule)</a:t>
            </a:r>
          </a:p>
          <a:p>
            <a:r>
              <a:rPr lang="en-US" dirty="0">
                <a:solidFill>
                  <a:schemeClr val="bg1">
                    <a:lumMod val="85000"/>
                  </a:schemeClr>
                </a:solidFill>
              </a:rPr>
              <a:t>Project applicability:</a:t>
            </a:r>
          </a:p>
          <a:p>
            <a:pPr lvl="1"/>
            <a:r>
              <a:rPr lang="en-US" dirty="0">
                <a:solidFill>
                  <a:schemeClr val="bg1">
                    <a:lumMod val="85000"/>
                  </a:schemeClr>
                </a:solidFill>
              </a:rPr>
              <a:t>Disturbance thresholds (see next slides)</a:t>
            </a:r>
          </a:p>
          <a:p>
            <a:pPr lvl="1"/>
            <a:r>
              <a:rPr lang="en-US" dirty="0">
                <a:solidFill>
                  <a:schemeClr val="bg1">
                    <a:lumMod val="85000"/>
                  </a:schemeClr>
                </a:solidFill>
              </a:rPr>
              <a:t>Exempt - Individual single family residential lot development &lt;5% BUA</a:t>
            </a:r>
          </a:p>
          <a:p>
            <a:pPr lvl="1"/>
            <a:r>
              <a:rPr lang="en-US" dirty="0">
                <a:solidFill>
                  <a:schemeClr val="bg1">
                    <a:lumMod val="85000"/>
                  </a:schemeClr>
                </a:solidFill>
              </a:rPr>
              <a:t>Exempt - Existing development, redevelopment regulated per statute, agriculture rule activities</a:t>
            </a:r>
          </a:p>
          <a:p>
            <a:r>
              <a:rPr lang="en-US" dirty="0"/>
              <a:t>Project requirements (current Neuse/Tar-Pamlico):</a:t>
            </a:r>
          </a:p>
          <a:p>
            <a:pPr lvl="1"/>
            <a:r>
              <a:rPr lang="en-US" dirty="0"/>
              <a:t>Meet unit-area loading rate target </a:t>
            </a:r>
            <a:r>
              <a:rPr lang="en-US" u="sng" dirty="0"/>
              <a:t>OR</a:t>
            </a:r>
            <a:r>
              <a:rPr lang="en-US" dirty="0"/>
              <a:t> do annual runoff volume match</a:t>
            </a:r>
          </a:p>
          <a:p>
            <a:pPr lvl="1"/>
            <a:r>
              <a:rPr lang="en-US" dirty="0"/>
              <a:t>24% BUA treatment threshold, 1” design storm, primary SCM; offset option allowed for remainder</a:t>
            </a:r>
          </a:p>
          <a:p>
            <a:pPr lvl="2"/>
            <a:r>
              <a:rPr lang="en-US" dirty="0"/>
              <a:t>Lowered BUA threshold for treatment, larger design storm (SWMM Modeling)</a:t>
            </a:r>
          </a:p>
          <a:p>
            <a:pPr lvl="2"/>
            <a:r>
              <a:rPr lang="en-US" dirty="0"/>
              <a:t>Reduced treatment requirements for lower density, no treatment requirements for very low density</a:t>
            </a:r>
          </a:p>
          <a:p>
            <a:pPr lvl="1"/>
            <a:r>
              <a:rPr lang="en-US" dirty="0"/>
              <a:t>Road-only or sidewalk-only projects can do entirely offset</a:t>
            </a:r>
          </a:p>
          <a:p>
            <a:endParaRPr lang="en-US" dirty="0"/>
          </a:p>
        </p:txBody>
      </p:sp>
      <p:sp>
        <p:nvSpPr>
          <p:cNvPr id="4" name="Slide Number Placeholder 3">
            <a:extLst>
              <a:ext uri="{FF2B5EF4-FFF2-40B4-BE49-F238E27FC236}">
                <a16:creationId xmlns:a16="http://schemas.microsoft.com/office/drawing/2014/main" id="{91C787C9-D7CF-B5C6-AB83-8B04871542B7}"/>
              </a:ext>
            </a:extLst>
          </p:cNvPr>
          <p:cNvSpPr>
            <a:spLocks noGrp="1"/>
          </p:cNvSpPr>
          <p:nvPr>
            <p:ph type="sldNum" sz="quarter" idx="12"/>
          </p:nvPr>
        </p:nvSpPr>
        <p:spPr/>
        <p:txBody>
          <a:bodyPr/>
          <a:lstStyle/>
          <a:p>
            <a:fld id="{11F27F3A-B3E9-41ED-AF8F-A365F10BB65F}" type="slidenum">
              <a:rPr lang="en-US" smtClean="0"/>
              <a:pPr/>
              <a:t>17</a:t>
            </a:fld>
            <a:endParaRPr lang="en-US"/>
          </a:p>
        </p:txBody>
      </p:sp>
      <p:sp>
        <p:nvSpPr>
          <p:cNvPr id="5" name="Subtitle 4">
            <a:extLst>
              <a:ext uri="{FF2B5EF4-FFF2-40B4-BE49-F238E27FC236}">
                <a16:creationId xmlns:a16="http://schemas.microsoft.com/office/drawing/2014/main" id="{C58AC8F3-2C1E-B7E2-25F0-80B9A7D39864}"/>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52991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a:p>
        </p:txBody>
      </p:sp>
      <p:sp>
        <p:nvSpPr>
          <p:cNvPr id="3" name="Title 2"/>
          <p:cNvSpPr>
            <a:spLocks noGrp="1"/>
          </p:cNvSpPr>
          <p:nvPr>
            <p:ph type="ctrTitle"/>
          </p:nvPr>
        </p:nvSpPr>
        <p:spPr/>
        <p:txBody>
          <a:bodyPr/>
          <a:lstStyle/>
          <a:p>
            <a:r>
              <a:rPr lang="en-US" dirty="0"/>
              <a:t>Questions?</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5846-0D95-2EFA-D10F-5E0DDDBBD3F0}"/>
              </a:ext>
            </a:extLst>
          </p:cNvPr>
          <p:cNvSpPr>
            <a:spLocks noGrp="1"/>
          </p:cNvSpPr>
          <p:nvPr>
            <p:ph type="title"/>
          </p:nvPr>
        </p:nvSpPr>
        <p:spPr/>
        <p:txBody>
          <a:bodyPr/>
          <a:lstStyle/>
          <a:p>
            <a:r>
              <a:rPr lang="en-US" dirty="0"/>
              <a:t>Meeting Objectives for New Development Rule</a:t>
            </a:r>
          </a:p>
        </p:txBody>
      </p:sp>
      <p:sp>
        <p:nvSpPr>
          <p:cNvPr id="3" name="Content Placeholder 2">
            <a:extLst>
              <a:ext uri="{FF2B5EF4-FFF2-40B4-BE49-F238E27FC236}">
                <a16:creationId xmlns:a16="http://schemas.microsoft.com/office/drawing/2014/main" id="{A7946F68-4CCB-15A6-5942-FA2A08366B40}"/>
              </a:ext>
            </a:extLst>
          </p:cNvPr>
          <p:cNvSpPr>
            <a:spLocks noGrp="1"/>
          </p:cNvSpPr>
          <p:nvPr>
            <p:ph idx="1"/>
          </p:nvPr>
        </p:nvSpPr>
        <p:spPr/>
        <p:txBody>
          <a:bodyPr/>
          <a:lstStyle/>
          <a:p>
            <a:r>
              <a:rPr lang="en-US" u="sng" dirty="0"/>
              <a:t>Reach</a:t>
            </a:r>
            <a:r>
              <a:rPr lang="en-US" dirty="0"/>
              <a:t> consensus:</a:t>
            </a:r>
          </a:p>
          <a:p>
            <a:pPr lvl="1"/>
            <a:r>
              <a:rPr lang="en-US" dirty="0"/>
              <a:t>Overall rule goals</a:t>
            </a:r>
          </a:p>
          <a:p>
            <a:pPr lvl="1"/>
            <a:r>
              <a:rPr lang="en-US" dirty="0"/>
              <a:t>Program jurisdiction applicability</a:t>
            </a:r>
          </a:p>
          <a:p>
            <a:pPr lvl="1"/>
            <a:r>
              <a:rPr lang="en-US" dirty="0"/>
              <a:t>Local program requirements for local governments</a:t>
            </a:r>
          </a:p>
          <a:p>
            <a:r>
              <a:rPr lang="en-US" dirty="0"/>
              <a:t>Discuss and </a:t>
            </a:r>
            <a:r>
              <a:rPr lang="en-US" u="sng" dirty="0"/>
              <a:t>approach</a:t>
            </a:r>
            <a:r>
              <a:rPr lang="en-US" dirty="0"/>
              <a:t> consensus:</a:t>
            </a:r>
          </a:p>
          <a:p>
            <a:pPr lvl="1"/>
            <a:r>
              <a:rPr lang="en-US" dirty="0"/>
              <a:t>Development project applicability</a:t>
            </a:r>
          </a:p>
          <a:p>
            <a:r>
              <a:rPr lang="en-US" dirty="0"/>
              <a:t>Introduce and discuss:</a:t>
            </a:r>
          </a:p>
          <a:p>
            <a:pPr lvl="1"/>
            <a:r>
              <a:rPr lang="en-US" dirty="0"/>
              <a:t>Development project stormwater requirements</a:t>
            </a:r>
          </a:p>
          <a:p>
            <a:r>
              <a:rPr lang="en-US" dirty="0"/>
              <a:t>Identify:</a:t>
            </a:r>
          </a:p>
          <a:p>
            <a:pPr lvl="1"/>
            <a:r>
              <a:rPr lang="en-US" dirty="0"/>
              <a:t>What’s missing</a:t>
            </a:r>
          </a:p>
          <a:p>
            <a:pPr lvl="1"/>
            <a:endParaRPr lang="en-US" dirty="0"/>
          </a:p>
        </p:txBody>
      </p:sp>
      <p:sp>
        <p:nvSpPr>
          <p:cNvPr id="4" name="Slide Number Placeholder 3">
            <a:extLst>
              <a:ext uri="{FF2B5EF4-FFF2-40B4-BE49-F238E27FC236}">
                <a16:creationId xmlns:a16="http://schemas.microsoft.com/office/drawing/2014/main" id="{3BB5B7D6-6821-7829-6050-725819FDB358}"/>
              </a:ext>
            </a:extLst>
          </p:cNvPr>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2543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E0C6-A981-4EBA-28D2-0AAF9150AD08}"/>
              </a:ext>
            </a:extLst>
          </p:cNvPr>
          <p:cNvSpPr>
            <a:spLocks noGrp="1"/>
          </p:cNvSpPr>
          <p:nvPr>
            <p:ph type="title"/>
          </p:nvPr>
        </p:nvSpPr>
        <p:spPr>
          <a:xfrm>
            <a:off x="621792" y="1161288"/>
            <a:ext cx="3602736" cy="4526280"/>
          </a:xfrm>
        </p:spPr>
        <p:txBody>
          <a:bodyPr>
            <a:normAutofit/>
          </a:bodyPr>
          <a:lstStyle/>
          <a:p>
            <a:r>
              <a:rPr lang="en-US" sz="4000" dirty="0"/>
              <a:t>Agenda today,  1-3 pm</a:t>
            </a:r>
          </a:p>
        </p:txBody>
      </p:sp>
      <p:sp>
        <p:nvSpPr>
          <p:cNvPr id="4" name="Slide Number Placeholder 3">
            <a:extLst>
              <a:ext uri="{FF2B5EF4-FFF2-40B4-BE49-F238E27FC236}">
                <a16:creationId xmlns:a16="http://schemas.microsoft.com/office/drawing/2014/main" id="{2A0B7330-780F-CD2E-EF0A-5AECD48F6BEF}"/>
              </a:ext>
            </a:extLst>
          </p:cNvPr>
          <p:cNvSpPr>
            <a:spLocks noGrp="1"/>
          </p:cNvSpPr>
          <p:nvPr>
            <p:ph type="sldNum" sz="quarter" idx="12"/>
          </p:nvPr>
        </p:nvSpPr>
        <p:spPr>
          <a:xfrm>
            <a:off x="8801100" y="6356350"/>
            <a:ext cx="2743200" cy="365125"/>
          </a:xfrm>
        </p:spPr>
        <p:txBody>
          <a:bodyPr>
            <a:normAutofit/>
          </a:bodyPr>
          <a:lstStyle/>
          <a:p>
            <a:pPr>
              <a:spcAft>
                <a:spcPts val="600"/>
              </a:spcAft>
            </a:pPr>
            <a:fld id="{11F27F3A-B3E9-41ED-AF8F-A365F10BB65F}"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FDD08A39-7DE4-952D-9B18-CB084A571D79}"/>
              </a:ext>
            </a:extLst>
          </p:cNvPr>
          <p:cNvSpPr txBox="1"/>
          <p:nvPr/>
        </p:nvSpPr>
        <p:spPr>
          <a:xfrm>
            <a:off x="4811478" y="503583"/>
            <a:ext cx="6280591" cy="5909310"/>
          </a:xfrm>
          <a:prstGeom prst="rect">
            <a:avLst/>
          </a:prstGeom>
          <a:noFill/>
        </p:spPr>
        <p:txBody>
          <a:bodyPr wrap="square" rtlCol="0">
            <a:spAutoFit/>
          </a:bodyPr>
          <a:lstStyle/>
          <a:p>
            <a:pPr marL="0" marR="0" algn="l" rtl="0" eaLnBrk="1" fontAlgn="t" latinLnBrk="0" hangingPunct="1">
              <a:lnSpc>
                <a:spcPct val="150000"/>
              </a:lnSpc>
              <a:spcBef>
                <a:spcPts val="0"/>
              </a:spcBef>
              <a:spcAft>
                <a:spcPts val="0"/>
              </a:spcAft>
            </a:pPr>
            <a:r>
              <a:rPr lang="en-US" sz="1800" b="1" i="0" u="none" strike="noStrike" kern="1200" dirty="0">
                <a:solidFill>
                  <a:srgbClr val="002060"/>
                </a:solidFill>
                <a:effectLst/>
                <a:latin typeface="Calibri" panose="020F0502020204030204" pitchFamily="34" charset="0"/>
                <a:cs typeface="Calibri" panose="020F0502020204030204" pitchFamily="34" charset="0"/>
              </a:rPr>
              <a:t>1-1:55</a:t>
            </a:r>
            <a:endParaRPr lang="en-US" sz="1800" b="1"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Purpose of the meeting </a:t>
            </a:r>
          </a:p>
          <a:p>
            <a:pPr lvl="1" fontAlgn="t"/>
            <a:endParaRPr lang="en-US" dirty="0">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Reviewing agenda,  ground rules &amp; consensus</a:t>
            </a:r>
          </a:p>
          <a:p>
            <a:pPr lvl="1" fontAlgn="t"/>
            <a:endParaRPr lang="en-US" b="0"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Process updates</a:t>
            </a:r>
          </a:p>
          <a:p>
            <a:pPr lvl="1" fontAlgn="t"/>
            <a:endParaRPr lang="en-US" b="0"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Arial" panose="020B0604020202020204" pitchFamily="34" charset="0"/>
                <a:cs typeface="Calibri" panose="020F0502020204030204" pitchFamily="34" charset="0"/>
              </a:rPr>
              <a:t>Exploring nutrient-reducing Stormwater Control Measures (SCMs) and flood control</a:t>
            </a:r>
            <a:r>
              <a:rPr lang="en-US" b="0" i="1"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lvl="1" fontAlgn="t"/>
            <a:endParaRPr lang="en-US"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QUICK Break</a:t>
            </a:r>
            <a:endParaRPr lang="en-US" sz="180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2-3</a:t>
            </a: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Hydrologic design to protect streams - DWR SWMM modeling project</a:t>
            </a:r>
          </a:p>
          <a:p>
            <a:pPr lvl="1" fontAlgn="t"/>
            <a:endParaRPr lang="en-US" b="0"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Considering implementation challenges</a:t>
            </a:r>
          </a:p>
          <a:p>
            <a:pPr lvl="1" fontAlgn="t"/>
            <a:endParaRPr lang="en-US" b="0" i="0" u="none" strike="noStrike" dirty="0">
              <a:effectLst/>
              <a:latin typeface="Arial" panose="020B0604020202020204" pitchFamily="34" charset="0"/>
            </a:endParaRPr>
          </a:p>
          <a:p>
            <a:pPr lvl="1" fontAlgn="t"/>
            <a:r>
              <a:rPr lang="en-US"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Identifying Next Steps </a:t>
            </a:r>
            <a:endParaRPr lang="en-US" b="0" i="0" u="none" strike="noStrike" dirty="0">
              <a:effectLst/>
              <a:latin typeface="Arial" panose="020B0604020202020204" pitchFamily="34" charset="0"/>
            </a:endParaRPr>
          </a:p>
          <a:p>
            <a:pPr marL="0" marR="0" algn="l" rtl="0" eaLnBrk="1" fontAlgn="t" latinLnBrk="0" hangingPunct="1">
              <a:lnSpc>
                <a:spcPct val="150000"/>
              </a:lnSpc>
              <a:spcBef>
                <a:spcPts val="0"/>
              </a:spcBef>
              <a:spcAft>
                <a:spcPts val="0"/>
              </a:spcAft>
            </a:pPr>
            <a:r>
              <a:rPr lang="en-US" sz="1800" b="0" i="0" u="none" strike="noStrike" kern="1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en-US" sz="1800" b="0" i="0" u="none" strike="noStrike" dirty="0">
              <a:effectLst/>
              <a:latin typeface="Arial" panose="020B0604020202020204" pitchFamily="34" charset="0"/>
            </a:endParaRPr>
          </a:p>
          <a:p>
            <a:endParaRPr lang="en-US" b="1" dirty="0"/>
          </a:p>
        </p:txBody>
      </p:sp>
    </p:spTree>
    <p:extLst>
      <p:ext uri="{BB962C8B-B14F-4D97-AF65-F5344CB8AC3E}">
        <p14:creationId xmlns:p14="http://schemas.microsoft.com/office/powerpoint/2010/main" val="408037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341-9AB4-634C-EF55-89CD1347A160}"/>
              </a:ext>
            </a:extLst>
          </p:cNvPr>
          <p:cNvSpPr>
            <a:spLocks noGrp="1"/>
          </p:cNvSpPr>
          <p:nvPr>
            <p:ph type="title"/>
          </p:nvPr>
        </p:nvSpPr>
        <p:spPr/>
        <p:txBody>
          <a:bodyPr/>
          <a:lstStyle/>
          <a:p>
            <a:r>
              <a:rPr lang="en-US" dirty="0"/>
              <a:t>Ground Rules </a:t>
            </a:r>
          </a:p>
        </p:txBody>
      </p:sp>
      <p:sp>
        <p:nvSpPr>
          <p:cNvPr id="3" name="Content Placeholder 2">
            <a:extLst>
              <a:ext uri="{FF2B5EF4-FFF2-40B4-BE49-F238E27FC236}">
                <a16:creationId xmlns:a16="http://schemas.microsoft.com/office/drawing/2014/main" id="{0A21090F-BAB2-E638-C6B7-51F4A3AC9E06}"/>
              </a:ext>
            </a:extLst>
          </p:cNvPr>
          <p:cNvSpPr>
            <a:spLocks noGrp="1"/>
          </p:cNvSpPr>
          <p:nvPr>
            <p:ph idx="1"/>
          </p:nvPr>
        </p:nvSpPr>
        <p:spPr/>
        <p:txBody>
          <a:bodyPr>
            <a:noAutofit/>
          </a:bodyPr>
          <a:lstStyle/>
          <a:p>
            <a:pPr marL="6668" marR="102108" indent="0" rtl="0">
              <a:spcBef>
                <a:spcPts val="1316"/>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Stick to the tasks and topics on the agenda and keep discussion focused; one subject at  a time. </a:t>
            </a:r>
            <a:endParaRPr lang="en-US" sz="2200" b="0" dirty="0">
              <a:effectLst/>
            </a:endParaRPr>
          </a:p>
          <a:p>
            <a:pPr marL="6922" indent="0" rtl="0">
              <a:spcBef>
                <a:spcPts val="44"/>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Discuss all relevant information and issues, even difficult ones. </a:t>
            </a:r>
            <a:endParaRPr lang="en-US" sz="2200" b="0" dirty="0">
              <a:effectLst/>
            </a:endParaRPr>
          </a:p>
          <a:p>
            <a:pPr marL="6922" indent="0" rtl="0">
              <a:spcBef>
                <a:spcPts val="50"/>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Keep discussion open and balanced. </a:t>
            </a:r>
            <a:endParaRPr lang="en-US" sz="2200" b="0" dirty="0">
              <a:effectLst/>
            </a:endParaRPr>
          </a:p>
          <a:p>
            <a:pPr marL="6922" indent="0" rtl="0">
              <a:spcBef>
                <a:spcPts val="75"/>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Participate, show up, share your thinking as much as you can. </a:t>
            </a:r>
            <a:endParaRPr lang="en-US" sz="2200" b="0" dirty="0">
              <a:effectLst/>
            </a:endParaRPr>
          </a:p>
          <a:p>
            <a:pPr marL="6922" indent="0" rtl="0">
              <a:spcBef>
                <a:spcPts val="50"/>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Strive to make decisions by consensus. </a:t>
            </a:r>
            <a:endParaRPr lang="en-US" sz="2200" b="0" dirty="0">
              <a:effectLst/>
            </a:endParaRPr>
          </a:p>
          <a:p>
            <a:pPr marL="6922" indent="0" rtl="0">
              <a:spcBef>
                <a:spcPts val="75"/>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Look beyond positions to interests. </a:t>
            </a:r>
            <a:endParaRPr lang="en-US" sz="2200" b="0" dirty="0">
              <a:effectLst/>
            </a:endParaRPr>
          </a:p>
          <a:p>
            <a:pPr marL="6922" indent="0" rtl="0">
              <a:spcBef>
                <a:spcPts val="78"/>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Disagree openly and respectfully. </a:t>
            </a:r>
            <a:endParaRPr lang="en-US" sz="2200" b="0" dirty="0">
              <a:effectLst/>
            </a:endParaRPr>
          </a:p>
          <a:p>
            <a:pPr marL="6922" indent="0" rtl="0">
              <a:spcBef>
                <a:spcPts val="50"/>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Put personal differences aside in the interests of a successful team. </a:t>
            </a:r>
            <a:endParaRPr lang="en-US" sz="2200" b="0" dirty="0">
              <a:effectLst/>
            </a:endParaRPr>
          </a:p>
          <a:p>
            <a:pPr marL="6922" marR="147142" indent="0" rtl="0">
              <a:spcBef>
                <a:spcPts val="75"/>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Jointly design ways of testing disagreements and look for mutually beneficial solutions. </a:t>
            </a: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Follow through on commitments. </a:t>
            </a:r>
            <a:endParaRPr lang="en-US" sz="2200" b="0" dirty="0">
              <a:effectLst/>
            </a:endParaRPr>
          </a:p>
          <a:p>
            <a:pPr marL="2096" marR="300723" indent="0" rtl="0">
              <a:spcBef>
                <a:spcPts val="67"/>
              </a:spcBef>
              <a:spcAft>
                <a:spcPts val="0"/>
              </a:spcAft>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Share information discussed in team meetings with your organization and reflect its  position back to the team. </a:t>
            </a:r>
            <a:endParaRPr lang="en-US" sz="2200" b="0" dirty="0">
              <a:effectLst/>
            </a:endParaRPr>
          </a:p>
          <a:p>
            <a:pPr marL="0" indent="0">
              <a:buNone/>
            </a:pPr>
            <a:r>
              <a:rPr lang="en-US" sz="2200" b="0" i="0" u="none" strike="noStrike" dirty="0">
                <a:solidFill>
                  <a:srgbClr val="000000"/>
                </a:solidFill>
                <a:effectLst/>
                <a:latin typeface="Noto Sans Symbols"/>
              </a:rPr>
              <a:t>• </a:t>
            </a:r>
            <a:r>
              <a:rPr lang="en-US" sz="2200" b="0" i="0" u="none" strike="noStrike" dirty="0">
                <a:solidFill>
                  <a:srgbClr val="000000"/>
                </a:solidFill>
                <a:effectLst/>
                <a:latin typeface="Calibri" panose="020F0502020204030204" pitchFamily="34" charset="0"/>
              </a:rPr>
              <a:t>While participants are free to discuss the process outside of official meetings, decisions  will be made during meetings themselves.</a:t>
            </a:r>
            <a:endParaRPr lang="en-US" sz="2200" dirty="0"/>
          </a:p>
        </p:txBody>
      </p:sp>
      <p:sp>
        <p:nvSpPr>
          <p:cNvPr id="4" name="Slide Number Placeholder 3">
            <a:extLst>
              <a:ext uri="{FF2B5EF4-FFF2-40B4-BE49-F238E27FC236}">
                <a16:creationId xmlns:a16="http://schemas.microsoft.com/office/drawing/2014/main" id="{7D7163A0-CA88-2A73-ABB8-E66B01D4D57A}"/>
              </a:ext>
            </a:extLst>
          </p:cNvPr>
          <p:cNvSpPr>
            <a:spLocks noGrp="1"/>
          </p:cNvSpPr>
          <p:nvPr>
            <p:ph type="sldNum" sz="quarter" idx="12"/>
          </p:nvPr>
        </p:nvSpPr>
        <p:spPr/>
        <p:txBody>
          <a:bodyPr/>
          <a:lstStyle/>
          <a:p>
            <a:fld id="{11F27F3A-B3E9-41ED-AF8F-A365F10BB65F}" type="slidenum">
              <a:rPr lang="en-US" smtClean="0"/>
              <a:pPr/>
              <a:t>4</a:t>
            </a:fld>
            <a:endParaRPr lang="en-US"/>
          </a:p>
        </p:txBody>
      </p:sp>
    </p:spTree>
    <p:extLst>
      <p:ext uri="{BB962C8B-B14F-4D97-AF65-F5344CB8AC3E}">
        <p14:creationId xmlns:p14="http://schemas.microsoft.com/office/powerpoint/2010/main" val="284267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3EED-C21A-96A1-C17F-AF3DBD6CC4A0}"/>
              </a:ext>
            </a:extLst>
          </p:cNvPr>
          <p:cNvSpPr>
            <a:spLocks noGrp="1"/>
          </p:cNvSpPr>
          <p:nvPr>
            <p:ph type="title"/>
          </p:nvPr>
        </p:nvSpPr>
        <p:spPr/>
        <p:txBody>
          <a:bodyPr/>
          <a:lstStyle/>
          <a:p>
            <a:r>
              <a:rPr lang="en-US" dirty="0"/>
              <a:t>Decision-Making Process re: consensus</a:t>
            </a:r>
          </a:p>
        </p:txBody>
      </p:sp>
      <p:sp>
        <p:nvSpPr>
          <p:cNvPr id="3" name="Content Placeholder 2">
            <a:extLst>
              <a:ext uri="{FF2B5EF4-FFF2-40B4-BE49-F238E27FC236}">
                <a16:creationId xmlns:a16="http://schemas.microsoft.com/office/drawing/2014/main" id="{79BCFD4E-5031-48D6-3ED3-3931CF3FD934}"/>
              </a:ext>
            </a:extLst>
          </p:cNvPr>
          <p:cNvSpPr>
            <a:spLocks noGrp="1"/>
          </p:cNvSpPr>
          <p:nvPr>
            <p:ph idx="1"/>
          </p:nvPr>
        </p:nvSpPr>
        <p:spPr/>
        <p:txBody>
          <a:bodyPr>
            <a:normAutofit lnSpcReduction="10000"/>
          </a:bodyPr>
          <a:lstStyle/>
          <a:p>
            <a:pPr marL="227228" marR="106782" indent="0" rtl="0">
              <a:spcBef>
                <a:spcPts val="1318"/>
              </a:spcBef>
              <a:spcAft>
                <a:spcPts val="0"/>
              </a:spcAft>
              <a:buNone/>
            </a:pPr>
            <a:r>
              <a:rPr lang="en-US" sz="2400" b="1" dirty="0">
                <a:solidFill>
                  <a:srgbClr val="000000"/>
                </a:solidFill>
                <a:latin typeface="Calibri" panose="020F0502020204030204" pitchFamily="34" charset="0"/>
              </a:rPr>
              <a:t>From High Rock Stakeholder Engagement Process Charter, p. 11</a:t>
            </a:r>
          </a:p>
          <a:p>
            <a:pPr marL="227228" marR="106782" indent="0" rtl="0">
              <a:spcBef>
                <a:spcPts val="1318"/>
              </a:spcBef>
              <a:spcAft>
                <a:spcPts val="0"/>
              </a:spcAft>
              <a:buNone/>
            </a:pPr>
            <a:r>
              <a:rPr lang="en-US" sz="3600" b="1" i="0" u="none" strike="noStrike" dirty="0">
                <a:solidFill>
                  <a:srgbClr val="000000"/>
                </a:solidFill>
                <a:effectLst/>
                <a:latin typeface="Calibri" panose="020F0502020204030204" pitchFamily="34" charset="0"/>
              </a:rPr>
              <a:t>“</a:t>
            </a:r>
            <a:r>
              <a:rPr lang="en-US" sz="2800" b="0" i="0" u="none" strike="noStrike" dirty="0">
                <a:solidFill>
                  <a:srgbClr val="000000"/>
                </a:solidFill>
                <a:effectLst/>
                <a:latin typeface="Calibri" panose="020F0502020204030204" pitchFamily="34" charset="0"/>
              </a:rPr>
              <a:t>Consensus requires the active participation of  everyone in the group and an atmosphere where disagreements are respected. When  someone disagrees, the goal of the group shall be to discover the reason for the </a:t>
            </a:r>
            <a:r>
              <a:rPr lang="en-US" sz="2800" b="0" i="0" u="none" strike="noStrike" dirty="0">
                <a:solidFill>
                  <a:srgbClr val="3C4043"/>
                </a:solidFill>
                <a:effectLst/>
                <a:latin typeface="Calibri" panose="020F0502020204030204" pitchFamily="34" charset="0"/>
              </a:rPr>
              <a:t>objection and  to find a way to work toward meeting that need in a revised agreement. </a:t>
            </a:r>
            <a:r>
              <a:rPr lang="en-US" sz="2800" b="1" i="0" u="none" strike="noStrike" dirty="0">
                <a:solidFill>
                  <a:srgbClr val="3C4043"/>
                </a:solidFill>
                <a:effectLst/>
                <a:highlight>
                  <a:srgbClr val="FFFF00"/>
                </a:highlight>
                <a:latin typeface="Calibri" panose="020F0502020204030204" pitchFamily="34" charset="0"/>
              </a:rPr>
              <a:t>Consensus is being  defined as at a minimum, “I can live with and support the decision.”  </a:t>
            </a:r>
            <a:endParaRPr lang="en-US" sz="2800" b="1" dirty="0">
              <a:highlight>
                <a:srgbClr val="FFFF00"/>
              </a:highlight>
            </a:endParaRPr>
          </a:p>
          <a:p>
            <a:pPr marL="227228" marR="106782" indent="0" rtl="0">
              <a:spcBef>
                <a:spcPts val="1318"/>
              </a:spcBef>
              <a:spcAft>
                <a:spcPts val="0"/>
              </a:spcAft>
              <a:buNone/>
            </a:pPr>
            <a:r>
              <a:rPr lang="en-US" sz="2800" b="0" i="0" u="none" strike="noStrike" dirty="0">
                <a:solidFill>
                  <a:srgbClr val="000000"/>
                </a:solidFill>
                <a:effectLst/>
                <a:latin typeface="Calibri" panose="020F0502020204030204" pitchFamily="34" charset="0"/>
              </a:rPr>
              <a:t>“Consensus agreements reached in one team meeting should not be reconsidered in a  subsequent meeting without the consent of all participants in attendance.</a:t>
            </a:r>
            <a:r>
              <a:rPr lang="en-US" sz="2800" b="1" dirty="0">
                <a:solidFill>
                  <a:srgbClr val="000000"/>
                </a:solidFill>
                <a:latin typeface="Calibri" panose="020F0502020204030204" pitchFamily="34" charset="0"/>
              </a:rPr>
              <a:t>”</a:t>
            </a:r>
            <a:endParaRPr lang="en-US" sz="2800"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50D29336-5D40-94D1-0200-35F11D8347E6}"/>
              </a:ext>
            </a:extLst>
          </p:cNvPr>
          <p:cNvSpPr>
            <a:spLocks noGrp="1"/>
          </p:cNvSpPr>
          <p:nvPr>
            <p:ph type="sldNum" sz="quarter" idx="12"/>
          </p:nvPr>
        </p:nvSpPr>
        <p:spPr/>
        <p:txBody>
          <a:bodyPr/>
          <a:lstStyle/>
          <a:p>
            <a:fld id="{11F27F3A-B3E9-41ED-AF8F-A365F10BB65F}" type="slidenum">
              <a:rPr lang="en-US" smtClean="0"/>
              <a:pPr/>
              <a:t>5</a:t>
            </a:fld>
            <a:endParaRPr lang="en-US"/>
          </a:p>
        </p:txBody>
      </p:sp>
    </p:spTree>
    <p:extLst>
      <p:ext uri="{BB962C8B-B14F-4D97-AF65-F5344CB8AC3E}">
        <p14:creationId xmlns:p14="http://schemas.microsoft.com/office/powerpoint/2010/main" val="187284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49DB-A0AA-186B-C508-14ED0E2D0447}"/>
              </a:ext>
            </a:extLst>
          </p:cNvPr>
          <p:cNvSpPr>
            <a:spLocks noGrp="1"/>
          </p:cNvSpPr>
          <p:nvPr>
            <p:ph type="title"/>
          </p:nvPr>
        </p:nvSpPr>
        <p:spPr/>
        <p:txBody>
          <a:bodyPr>
            <a:normAutofit/>
          </a:bodyPr>
          <a:lstStyle/>
          <a:p>
            <a:r>
              <a:rPr lang="en-US" dirty="0"/>
              <a:t>Updates &amp; Action Items</a:t>
            </a:r>
          </a:p>
        </p:txBody>
      </p:sp>
      <p:sp>
        <p:nvSpPr>
          <p:cNvPr id="3" name="Content Placeholder 2">
            <a:extLst>
              <a:ext uri="{FF2B5EF4-FFF2-40B4-BE49-F238E27FC236}">
                <a16:creationId xmlns:a16="http://schemas.microsoft.com/office/drawing/2014/main" id="{3611365F-1276-B292-E527-A4F09563AD7A}"/>
              </a:ext>
            </a:extLst>
          </p:cNvPr>
          <p:cNvSpPr>
            <a:spLocks noGrp="1"/>
          </p:cNvSpPr>
          <p:nvPr>
            <p:ph idx="1"/>
          </p:nvPr>
        </p:nvSpPr>
        <p:spPr/>
        <p:txBody>
          <a:bodyPr/>
          <a:lstStyle/>
          <a:p>
            <a:pPr lvl="0"/>
            <a:r>
              <a:rPr lang="en-US" dirty="0"/>
              <a:t>Scott Leonard will share a map of the Davidson County watershed district with the group</a:t>
            </a:r>
          </a:p>
          <a:p>
            <a:pPr lvl="0"/>
            <a:r>
              <a:rPr lang="en-US" dirty="0"/>
              <a:t>Kelsie and Justin will identify the original start date for post-construction stormwater control permitting in High Point</a:t>
            </a:r>
          </a:p>
          <a:p>
            <a:pPr lvl="0"/>
            <a:r>
              <a:rPr lang="en-US" dirty="0"/>
              <a:t>TAG members will consider what other communities are developing zoning restrictions specifically to manage stormwater/flooding</a:t>
            </a:r>
          </a:p>
          <a:p>
            <a:pPr lvl="0"/>
            <a:r>
              <a:rPr lang="en-US" dirty="0"/>
              <a:t>Danica asked if it would be possible to identify how many poor or fair SCMs (i.e. dry detentions) exist in the watershed which could be retrofitted</a:t>
            </a:r>
          </a:p>
          <a:p>
            <a:pPr lvl="0"/>
            <a:r>
              <a:rPr lang="en-US" dirty="0"/>
              <a:t>Tetra Tech’s watershed model report has been uploaded to ShareFile</a:t>
            </a:r>
          </a:p>
          <a:p>
            <a:pPr lvl="0"/>
            <a:r>
              <a:rPr lang="en-US" dirty="0"/>
              <a:t>Consultants Update…</a:t>
            </a:r>
          </a:p>
          <a:p>
            <a:endParaRPr lang="en-US" dirty="0"/>
          </a:p>
        </p:txBody>
      </p:sp>
      <p:sp>
        <p:nvSpPr>
          <p:cNvPr id="4" name="Slide Number Placeholder 3">
            <a:extLst>
              <a:ext uri="{FF2B5EF4-FFF2-40B4-BE49-F238E27FC236}">
                <a16:creationId xmlns:a16="http://schemas.microsoft.com/office/drawing/2014/main" id="{8115B485-2FFA-689E-2676-D5448AE0EFAA}"/>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7B1B46E0-C773-BCDB-C4D1-01D49F3D088A}"/>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1144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EF7F-B512-AA1C-B02F-E711366E92B5}"/>
              </a:ext>
            </a:extLst>
          </p:cNvPr>
          <p:cNvSpPr>
            <a:spLocks noGrp="1"/>
          </p:cNvSpPr>
          <p:nvPr>
            <p:ph type="title"/>
          </p:nvPr>
        </p:nvSpPr>
        <p:spPr/>
        <p:txBody>
          <a:bodyPr/>
          <a:lstStyle/>
          <a:p>
            <a:r>
              <a:rPr lang="en-US" dirty="0"/>
              <a:t>Stormwater Control Concerns</a:t>
            </a:r>
          </a:p>
        </p:txBody>
      </p:sp>
      <p:sp>
        <p:nvSpPr>
          <p:cNvPr id="3" name="Content Placeholder 2">
            <a:extLst>
              <a:ext uri="{FF2B5EF4-FFF2-40B4-BE49-F238E27FC236}">
                <a16:creationId xmlns:a16="http://schemas.microsoft.com/office/drawing/2014/main" id="{D42D9C91-BC72-35E0-474F-BB0B4366744D}"/>
              </a:ext>
            </a:extLst>
          </p:cNvPr>
          <p:cNvSpPr>
            <a:spLocks noGrp="1"/>
          </p:cNvSpPr>
          <p:nvPr>
            <p:ph idx="1"/>
          </p:nvPr>
        </p:nvSpPr>
        <p:spPr/>
        <p:txBody>
          <a:bodyPr>
            <a:normAutofit fontScale="92500" lnSpcReduction="10000"/>
          </a:bodyPr>
          <a:lstStyle/>
          <a:p>
            <a:r>
              <a:rPr lang="en-US" dirty="0"/>
              <a:t>Nutrient loading rate targets applied at a BUA (impervious cover) threshold greater than 10% don’t protect streams from becoming nutrient sources</a:t>
            </a:r>
          </a:p>
          <a:p>
            <a:r>
              <a:rPr lang="en-US" dirty="0"/>
              <a:t>Detention and multi-day discharge does not protect streams from becoming nutrient sources</a:t>
            </a:r>
          </a:p>
          <a:p>
            <a:r>
              <a:rPr lang="en-US" dirty="0"/>
              <a:t>Wet pond detention is easy and requires relatively little space, but provides limited nutrient treatment, prolongs erosive flow, and can create algal toxicity risks</a:t>
            </a:r>
          </a:p>
          <a:p>
            <a:r>
              <a:rPr lang="en-US" dirty="0"/>
              <a:t>Infiltration is needed, but takes up lots of space, is difficult, expensive, and prone to failure</a:t>
            </a:r>
          </a:p>
          <a:p>
            <a:r>
              <a:rPr lang="en-US" dirty="0"/>
              <a:t>Slow filtered discharge can serve the same purpose, but with smaller footprint</a:t>
            </a:r>
          </a:p>
          <a:p>
            <a:r>
              <a:rPr lang="en-US" dirty="0"/>
              <a:t>Undersized infiltration practices can outperform properly sized wet ponds</a:t>
            </a:r>
          </a:p>
          <a:p>
            <a:r>
              <a:rPr lang="en-US" dirty="0"/>
              <a:t>“Water Quality Volume” ideally captures and treats of 90% of annual storm events (i.e. 90</a:t>
            </a:r>
            <a:r>
              <a:rPr lang="en-US" baseline="30000" dirty="0"/>
              <a:t>th</a:t>
            </a:r>
            <a:r>
              <a:rPr lang="en-US" dirty="0"/>
              <a:t> percentile storm </a:t>
            </a:r>
          </a:p>
          <a:p>
            <a:pPr lvl="1"/>
            <a:r>
              <a:rPr lang="en-US" dirty="0"/>
              <a:t>1” is actually about 80% in piedmont (i.e. 80</a:t>
            </a:r>
            <a:r>
              <a:rPr lang="en-US" baseline="30000" dirty="0"/>
              <a:t>th</a:t>
            </a:r>
            <a:r>
              <a:rPr lang="en-US" dirty="0"/>
              <a:t> percentile storm)</a:t>
            </a:r>
          </a:p>
          <a:p>
            <a:r>
              <a:rPr lang="en-US" dirty="0"/>
              <a:t>Existing green footprint (medians, gardens, open space) can be used to aid infiltration</a:t>
            </a:r>
          </a:p>
          <a:p>
            <a:r>
              <a:rPr lang="en-US" dirty="0"/>
              <a:t>Existing development is already creating the problem, New D rules </a:t>
            </a:r>
            <a:r>
              <a:rPr lang="en-US" u="sng" dirty="0"/>
              <a:t>must</a:t>
            </a:r>
            <a:r>
              <a:rPr lang="en-US" dirty="0"/>
              <a:t> keep things from getting worse</a:t>
            </a:r>
          </a:p>
        </p:txBody>
      </p:sp>
      <p:sp>
        <p:nvSpPr>
          <p:cNvPr id="4" name="Slide Number Placeholder 3">
            <a:extLst>
              <a:ext uri="{FF2B5EF4-FFF2-40B4-BE49-F238E27FC236}">
                <a16:creationId xmlns:a16="http://schemas.microsoft.com/office/drawing/2014/main" id="{C94219C3-5ECE-F5B2-7247-DA9B179719C2}"/>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0BF415A9-B775-711D-D8CE-547AB4EAD966}"/>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79646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E804-D781-5C4F-3671-DF54D7D87BC2}"/>
              </a:ext>
            </a:extLst>
          </p:cNvPr>
          <p:cNvSpPr>
            <a:spLocks noGrp="1"/>
          </p:cNvSpPr>
          <p:nvPr>
            <p:ph type="title"/>
          </p:nvPr>
        </p:nvSpPr>
        <p:spPr/>
        <p:txBody>
          <a:bodyPr>
            <a:normAutofit fontScale="90000"/>
          </a:bodyPr>
          <a:lstStyle/>
          <a:p>
            <a:r>
              <a:rPr lang="en-US" dirty="0"/>
              <a:t>Rule Content Framework and Options</a:t>
            </a:r>
          </a:p>
        </p:txBody>
      </p:sp>
      <p:sp>
        <p:nvSpPr>
          <p:cNvPr id="3" name="Content Placeholder 2">
            <a:extLst>
              <a:ext uri="{FF2B5EF4-FFF2-40B4-BE49-F238E27FC236}">
                <a16:creationId xmlns:a16="http://schemas.microsoft.com/office/drawing/2014/main" id="{C7C19758-9DFB-C51A-2DFB-299E7867997C}"/>
              </a:ext>
            </a:extLst>
          </p:cNvPr>
          <p:cNvSpPr>
            <a:spLocks noGrp="1"/>
          </p:cNvSpPr>
          <p:nvPr>
            <p:ph idx="1"/>
          </p:nvPr>
        </p:nvSpPr>
        <p:spPr/>
        <p:txBody>
          <a:bodyPr>
            <a:normAutofit fontScale="77500" lnSpcReduction="20000"/>
          </a:bodyPr>
          <a:lstStyle/>
          <a:p>
            <a:r>
              <a:rPr lang="en-US" dirty="0"/>
              <a:t>Goal Options:</a:t>
            </a:r>
          </a:p>
          <a:p>
            <a:pPr lvl="1"/>
            <a:r>
              <a:rPr lang="en-US" dirty="0"/>
              <a:t>Meet strategy % reduction goals on project basis</a:t>
            </a:r>
          </a:p>
          <a:p>
            <a:pPr lvl="1"/>
            <a:r>
              <a:rPr lang="en-US" dirty="0"/>
              <a:t>No net nutrient loading increase from pre-development, protect receiving streams</a:t>
            </a:r>
          </a:p>
          <a:p>
            <a:r>
              <a:rPr lang="en-US" dirty="0"/>
              <a:t>Program applicability:</a:t>
            </a:r>
          </a:p>
          <a:p>
            <a:pPr lvl="1"/>
            <a:r>
              <a:rPr lang="en-US" dirty="0"/>
              <a:t>All local governments</a:t>
            </a:r>
          </a:p>
          <a:p>
            <a:pPr lvl="1"/>
            <a:r>
              <a:rPr lang="en-US" dirty="0"/>
              <a:t>Only local governments showing certain growth levels</a:t>
            </a:r>
          </a:p>
          <a:p>
            <a:pPr lvl="2"/>
            <a:r>
              <a:rPr lang="en-US" dirty="0"/>
              <a:t>Adds flexibility for areas with little or no growth</a:t>
            </a:r>
          </a:p>
          <a:p>
            <a:r>
              <a:rPr lang="en-US" dirty="0"/>
              <a:t>Local program requirements: </a:t>
            </a:r>
          </a:p>
          <a:p>
            <a:pPr lvl="1"/>
            <a:r>
              <a:rPr lang="en-US" dirty="0"/>
              <a:t>Post-construction treatment (SWMM Modeling, see next slide); ongoing SCM maintenance; ensure project compliance for life</a:t>
            </a:r>
          </a:p>
          <a:p>
            <a:pPr lvl="1"/>
            <a:r>
              <a:rPr lang="en-US" dirty="0"/>
              <a:t>Education; mapping; illicit discharge detection and elimination (propose moving to Existing Development rule)</a:t>
            </a:r>
          </a:p>
          <a:p>
            <a:r>
              <a:rPr lang="en-US" dirty="0"/>
              <a:t>Project applicability:</a:t>
            </a:r>
          </a:p>
          <a:p>
            <a:pPr lvl="1"/>
            <a:r>
              <a:rPr lang="en-US" dirty="0"/>
              <a:t>Disturbance thresholds (see next slides)</a:t>
            </a:r>
          </a:p>
          <a:p>
            <a:pPr lvl="1"/>
            <a:r>
              <a:rPr lang="en-US" dirty="0"/>
              <a:t>Exempt - Individual single family residential lot development &lt;5% BUA</a:t>
            </a:r>
          </a:p>
          <a:p>
            <a:pPr lvl="1"/>
            <a:r>
              <a:rPr lang="en-US" dirty="0"/>
              <a:t>Exempt - Existing development, redevelopment regulated per statute, agriculture rule activities</a:t>
            </a:r>
          </a:p>
          <a:p>
            <a:r>
              <a:rPr lang="en-US" dirty="0"/>
              <a:t>Project requirements (current Neuse/Tar-Pamlico):</a:t>
            </a:r>
          </a:p>
          <a:p>
            <a:pPr lvl="1"/>
            <a:r>
              <a:rPr lang="en-US" dirty="0"/>
              <a:t>Meet unit-area loading rate target </a:t>
            </a:r>
            <a:r>
              <a:rPr lang="en-US" u="sng" dirty="0"/>
              <a:t>OR</a:t>
            </a:r>
            <a:r>
              <a:rPr lang="en-US" dirty="0"/>
              <a:t> do annual runoff volume match</a:t>
            </a:r>
          </a:p>
          <a:p>
            <a:pPr lvl="1"/>
            <a:r>
              <a:rPr lang="en-US" dirty="0"/>
              <a:t>24% BUA treatment threshold, 1” design storm, primary SCM; offset option allowed for remainder</a:t>
            </a:r>
          </a:p>
          <a:p>
            <a:pPr lvl="2"/>
            <a:r>
              <a:rPr lang="en-US" dirty="0"/>
              <a:t>Lowered BUA threshold for treatment, larger design storm (SWMM Modeling)</a:t>
            </a:r>
          </a:p>
          <a:p>
            <a:pPr lvl="2"/>
            <a:r>
              <a:rPr lang="en-US" dirty="0"/>
              <a:t>Reduced treatment requirements for lower density, no treatment requirements for very low density</a:t>
            </a:r>
          </a:p>
          <a:p>
            <a:pPr lvl="1"/>
            <a:r>
              <a:rPr lang="en-US" dirty="0"/>
              <a:t>Road-only or sidewalk-only projects can do entirely offset</a:t>
            </a:r>
          </a:p>
          <a:p>
            <a:endParaRPr lang="en-US" dirty="0"/>
          </a:p>
        </p:txBody>
      </p:sp>
      <p:sp>
        <p:nvSpPr>
          <p:cNvPr id="4" name="Slide Number Placeholder 3">
            <a:extLst>
              <a:ext uri="{FF2B5EF4-FFF2-40B4-BE49-F238E27FC236}">
                <a16:creationId xmlns:a16="http://schemas.microsoft.com/office/drawing/2014/main" id="{91C787C9-D7CF-B5C6-AB83-8B04871542B7}"/>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C58AC8F3-2C1E-B7E2-25F0-80B9A7D39864}"/>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54701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4B3C-5D3C-F4B5-8734-42F5892EB956}"/>
              </a:ext>
            </a:extLst>
          </p:cNvPr>
          <p:cNvSpPr>
            <a:spLocks noGrp="1"/>
          </p:cNvSpPr>
          <p:nvPr>
            <p:ph type="title"/>
          </p:nvPr>
        </p:nvSpPr>
        <p:spPr/>
        <p:txBody>
          <a:bodyPr/>
          <a:lstStyle/>
          <a:p>
            <a:r>
              <a:rPr lang="en-US" dirty="0"/>
              <a:t>SWMM Modeling</a:t>
            </a:r>
          </a:p>
        </p:txBody>
      </p:sp>
      <p:sp>
        <p:nvSpPr>
          <p:cNvPr id="3" name="Content Placeholder 2">
            <a:extLst>
              <a:ext uri="{FF2B5EF4-FFF2-40B4-BE49-F238E27FC236}">
                <a16:creationId xmlns:a16="http://schemas.microsoft.com/office/drawing/2014/main" id="{19BE062B-39C3-9BA8-7A3D-583A075ECBD7}"/>
              </a:ext>
            </a:extLst>
          </p:cNvPr>
          <p:cNvSpPr>
            <a:spLocks noGrp="1"/>
          </p:cNvSpPr>
          <p:nvPr>
            <p:ph idx="1"/>
          </p:nvPr>
        </p:nvSpPr>
        <p:spPr/>
        <p:txBody>
          <a:bodyPr>
            <a:normAutofit fontScale="92500" lnSpcReduction="10000"/>
          </a:bodyPr>
          <a:lstStyle/>
          <a:p>
            <a:r>
              <a:rPr lang="en-US" dirty="0"/>
              <a:t>Objectives: Study hydrologic control options that better protect receiving streams</a:t>
            </a:r>
          </a:p>
          <a:p>
            <a:r>
              <a:rPr lang="en-US" dirty="0"/>
              <a:t>Study basics:</a:t>
            </a:r>
          </a:p>
          <a:p>
            <a:pPr lvl="1"/>
            <a:r>
              <a:rPr lang="en-US" dirty="0"/>
              <a:t>Use multi-decade historical rainfall record + climate change projections</a:t>
            </a:r>
          </a:p>
          <a:p>
            <a:pPr lvl="1"/>
            <a:r>
              <a:rPr lang="en-US" dirty="0"/>
              <a:t>Evaluate range of development scenarios/intensities</a:t>
            </a:r>
          </a:p>
          <a:p>
            <a:pPr lvl="1"/>
            <a:r>
              <a:rPr lang="en-US" dirty="0"/>
              <a:t>Test alternative SCM designs for hydrologic capture and fate</a:t>
            </a:r>
          </a:p>
          <a:p>
            <a:pPr lvl="1"/>
            <a:r>
              <a:rPr lang="en-US" dirty="0"/>
              <a:t>Identify alternative SCM designs to expand runoff reduction toolbox</a:t>
            </a:r>
          </a:p>
          <a:p>
            <a:r>
              <a:rPr lang="en-US" dirty="0"/>
              <a:t>Storm sizes being considered:</a:t>
            </a:r>
          </a:p>
          <a:p>
            <a:pPr lvl="1"/>
            <a:r>
              <a:rPr lang="en-US" dirty="0"/>
              <a:t>1yr/24hr</a:t>
            </a:r>
          </a:p>
          <a:p>
            <a:pPr lvl="1"/>
            <a:r>
              <a:rPr lang="en-US" dirty="0"/>
              <a:t>90</a:t>
            </a:r>
            <a:r>
              <a:rPr lang="en-US" baseline="30000" dirty="0"/>
              <a:t>th</a:t>
            </a:r>
            <a:r>
              <a:rPr lang="en-US" dirty="0"/>
              <a:t> percentile</a:t>
            </a:r>
          </a:p>
          <a:p>
            <a:pPr lvl="1"/>
            <a:r>
              <a:rPr lang="en-US" dirty="0"/>
              <a:t>1” rain event</a:t>
            </a:r>
          </a:p>
          <a:p>
            <a:r>
              <a:rPr lang="en-US" dirty="0"/>
              <a:t>Runoff reduction options:</a:t>
            </a:r>
          </a:p>
          <a:p>
            <a:pPr lvl="1"/>
            <a:r>
              <a:rPr lang="en-US" dirty="0"/>
              <a:t>Low end: conventional treatment of 90</a:t>
            </a:r>
            <a:r>
              <a:rPr lang="en-US" baseline="30000" dirty="0"/>
              <a:t>th</a:t>
            </a:r>
            <a:r>
              <a:rPr lang="en-US" dirty="0"/>
              <a:t> percentile storm event</a:t>
            </a:r>
          </a:p>
          <a:p>
            <a:pPr lvl="1"/>
            <a:r>
              <a:rPr lang="en-US" dirty="0"/>
              <a:t>High end: annual runoff volume match</a:t>
            </a:r>
          </a:p>
          <a:p>
            <a:r>
              <a:rPr lang="en-US" dirty="0"/>
              <a:t>Desired product:</a:t>
            </a:r>
          </a:p>
          <a:p>
            <a:pPr lvl="1"/>
            <a:r>
              <a:rPr lang="en-US" dirty="0"/>
              <a:t>Achievable design requirements that provide better stream protection</a:t>
            </a:r>
          </a:p>
        </p:txBody>
      </p:sp>
      <p:sp>
        <p:nvSpPr>
          <p:cNvPr id="4" name="Slide Number Placeholder 3">
            <a:extLst>
              <a:ext uri="{FF2B5EF4-FFF2-40B4-BE49-F238E27FC236}">
                <a16:creationId xmlns:a16="http://schemas.microsoft.com/office/drawing/2014/main" id="{01178390-68FE-EE6A-A470-CB5ED311707C}"/>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D78A87C2-6F12-3D11-6660-BF6B9BD44915}"/>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892559213"/>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3.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16002</TotalTime>
  <Words>2230</Words>
  <Application>Microsoft Office PowerPoint</Application>
  <PresentationFormat>Widescreen</PresentationFormat>
  <Paragraphs>281</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Noto Sans Symbols</vt:lpstr>
      <vt:lpstr>Times New Roman</vt:lpstr>
      <vt:lpstr>2_Office Theme</vt:lpstr>
      <vt:lpstr>Office Theme</vt:lpstr>
      <vt:lpstr>Department of Environmental Quality</vt:lpstr>
      <vt:lpstr>Meeting Objectives for New Development Rule</vt:lpstr>
      <vt:lpstr>Agenda today,  1-3 pm</vt:lpstr>
      <vt:lpstr>Ground Rules </vt:lpstr>
      <vt:lpstr>Decision-Making Process re: consensus</vt:lpstr>
      <vt:lpstr>Updates &amp; Action Items</vt:lpstr>
      <vt:lpstr>Stormwater Control Concerns</vt:lpstr>
      <vt:lpstr>Rule Content Framework and Options</vt:lpstr>
      <vt:lpstr>SWMM Modeling</vt:lpstr>
      <vt:lpstr>Applicability Thresholds</vt:lpstr>
      <vt:lpstr>Water Supply Watershed Program (NC)</vt:lpstr>
      <vt:lpstr>Example Applicability Criteria</vt:lpstr>
      <vt:lpstr>Rule Content Framework and Options</vt:lpstr>
      <vt:lpstr>Rule Content Framework and Options</vt:lpstr>
      <vt:lpstr>Rule Content Framework and Options</vt:lpstr>
      <vt:lpstr>Rule Content Framework and Options</vt:lpstr>
      <vt:lpstr>Rule Content Framework and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88</cp:revision>
  <cp:lastPrinted>2022-09-29T12:35:38Z</cp:lastPrinted>
  <dcterms:created xsi:type="dcterms:W3CDTF">2015-06-24T15:01:50Z</dcterms:created>
  <dcterms:modified xsi:type="dcterms:W3CDTF">2023-04-18T19:16:52Z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