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27"/>
  </p:notesMasterIdLst>
  <p:sldIdLst>
    <p:sldId id="428" r:id="rId6"/>
    <p:sldId id="472" r:id="rId7"/>
    <p:sldId id="473" r:id="rId8"/>
    <p:sldId id="471" r:id="rId9"/>
    <p:sldId id="458" r:id="rId10"/>
    <p:sldId id="468" r:id="rId11"/>
    <p:sldId id="457" r:id="rId12"/>
    <p:sldId id="296" r:id="rId13"/>
    <p:sldId id="469" r:id="rId14"/>
    <p:sldId id="459" r:id="rId15"/>
    <p:sldId id="475" r:id="rId16"/>
    <p:sldId id="476" r:id="rId17"/>
    <p:sldId id="450" r:id="rId18"/>
    <p:sldId id="477" r:id="rId19"/>
    <p:sldId id="467" r:id="rId20"/>
    <p:sldId id="474" r:id="rId21"/>
    <p:sldId id="268" r:id="rId22"/>
    <p:sldId id="478" r:id="rId23"/>
    <p:sldId id="462" r:id="rId24"/>
    <p:sldId id="451" r:id="rId25"/>
    <p:sldId id="465" r:id="rId2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2462" autoAdjust="0"/>
  </p:normalViewPr>
  <p:slideViewPr>
    <p:cSldViewPr snapToGrid="0">
      <p:cViewPr varScale="1">
        <p:scale>
          <a:sx n="102" d="100"/>
          <a:sy n="102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SNAP 4.2</a:t>
            </a:r>
            <a:r>
              <a:rPr lang="en-US" baseline="0" dirty="0"/>
              <a:t> </a:t>
            </a:r>
            <a:r>
              <a:rPr lang="en-US" b="1" baseline="0" dirty="0"/>
              <a:t>Nitrogen</a:t>
            </a:r>
            <a:r>
              <a:rPr lang="en-US" baseline="0" dirty="0"/>
              <a:t> Loading Rate Range</a:t>
            </a:r>
          </a:p>
          <a:p>
            <a:pPr>
              <a:defRPr/>
            </a:pPr>
            <a:r>
              <a:rPr lang="en-US" baseline="0" dirty="0"/>
              <a:t>@Yadkinville (</a:t>
            </a:r>
            <a:r>
              <a:rPr lang="en-US" baseline="0" dirty="0" err="1"/>
              <a:t>lb</a:t>
            </a:r>
            <a:r>
              <a:rPr lang="en-US" baseline="0" dirty="0"/>
              <a:t> </a:t>
            </a:r>
            <a:r>
              <a:rPr lang="en-US" b="1" baseline="0" dirty="0"/>
              <a:t>TN</a:t>
            </a:r>
            <a:r>
              <a:rPr lang="en-US" baseline="0" dirty="0"/>
              <a:t>/ac/</a:t>
            </a:r>
            <a:r>
              <a:rPr lang="en-US" baseline="0" dirty="0" err="1"/>
              <a:t>yr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Forest to Roof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0.44</c:v>
                </c:pt>
                <c:pt idx="1">
                  <c:v>1.419</c:v>
                </c:pt>
                <c:pt idx="2">
                  <c:v>2.3980000000000001</c:v>
                </c:pt>
                <c:pt idx="3">
                  <c:v>3.3770000000000002</c:v>
                </c:pt>
                <c:pt idx="4">
                  <c:v>4.3559999999999999</c:v>
                </c:pt>
                <c:pt idx="5">
                  <c:v>5.335</c:v>
                </c:pt>
                <c:pt idx="6">
                  <c:v>6.3140000000000001</c:v>
                </c:pt>
                <c:pt idx="7">
                  <c:v>7.2930000000000001</c:v>
                </c:pt>
                <c:pt idx="8">
                  <c:v>8.2720000000000002</c:v>
                </c:pt>
                <c:pt idx="9">
                  <c:v>9.2510000000000012</c:v>
                </c:pt>
                <c:pt idx="10">
                  <c:v>10.23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6-4081-8899-148C7BC3061B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Lawn to Roadway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Sheet1!$C$18:$C$28</c:f>
              <c:numCache>
                <c:formatCode>General</c:formatCode>
                <c:ptCount val="11"/>
                <c:pt idx="0">
                  <c:v>1.1299999999999999</c:v>
                </c:pt>
                <c:pt idx="1">
                  <c:v>2.4380000000000002</c:v>
                </c:pt>
                <c:pt idx="2">
                  <c:v>3.7460000000000004</c:v>
                </c:pt>
                <c:pt idx="3">
                  <c:v>5.0540000000000003</c:v>
                </c:pt>
                <c:pt idx="4">
                  <c:v>6.3620000000000001</c:v>
                </c:pt>
                <c:pt idx="5">
                  <c:v>7.67</c:v>
                </c:pt>
                <c:pt idx="6">
                  <c:v>8.9779999999999998</c:v>
                </c:pt>
                <c:pt idx="7">
                  <c:v>10.286</c:v>
                </c:pt>
                <c:pt idx="8">
                  <c:v>11.593999999999999</c:v>
                </c:pt>
                <c:pt idx="9">
                  <c:v>12.901999999999999</c:v>
                </c:pt>
                <c:pt idx="10">
                  <c:v>14.21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D6-4081-8899-148C7BC3061B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Falls LRT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Sheet1!$F$4:$F$14</c:f>
              <c:numCache>
                <c:formatCode>General</c:formatCode>
                <c:ptCount val="11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6-4081-8899-148C7BC3061B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Neuse LRT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Sheet1!$H$4:$H$14</c:f>
              <c:numCache>
                <c:formatCode>General</c:formatCode>
                <c:ptCount val="11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D6-4081-8899-148C7BC3061B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Tar-Pamlico LRT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Sheet1!$I$4:$I$14</c:f>
              <c:numCache>
                <c:formatCode>0.0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6-4081-8899-148C7BC30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407232"/>
        <c:axId val="1049410184"/>
      </c:lineChart>
      <c:catAx>
        <c:axId val="10494072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10184"/>
        <c:crosses val="autoZero"/>
        <c:auto val="1"/>
        <c:lblAlgn val="ctr"/>
        <c:lblOffset val="100"/>
        <c:noMultiLvlLbl val="0"/>
      </c:catAx>
      <c:valAx>
        <c:axId val="10494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07232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SNAP 4.2</a:t>
            </a:r>
            <a:r>
              <a:rPr lang="en-US" baseline="0" dirty="0"/>
              <a:t> </a:t>
            </a:r>
            <a:r>
              <a:rPr lang="en-US" b="1" baseline="0" dirty="0"/>
              <a:t>Phosphorus</a:t>
            </a:r>
            <a:r>
              <a:rPr lang="en-US" baseline="0" dirty="0"/>
              <a:t> Loading Rate Range</a:t>
            </a:r>
          </a:p>
          <a:p>
            <a:pPr>
              <a:defRPr/>
            </a:pPr>
            <a:r>
              <a:rPr lang="en-US" baseline="0" dirty="0"/>
              <a:t>@Yadkinville (</a:t>
            </a:r>
            <a:r>
              <a:rPr lang="en-US" baseline="0" dirty="0" err="1"/>
              <a:t>lb</a:t>
            </a:r>
            <a:r>
              <a:rPr lang="en-US" baseline="0" dirty="0"/>
              <a:t> </a:t>
            </a:r>
            <a:r>
              <a:rPr lang="en-US" b="1" baseline="0" dirty="0"/>
              <a:t>TP</a:t>
            </a:r>
            <a:r>
              <a:rPr lang="en-US" baseline="0" dirty="0"/>
              <a:t>/ac/</a:t>
            </a:r>
            <a:r>
              <a:rPr lang="en-US" baseline="0" dirty="0" err="1"/>
              <a:t>yr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Forest to Roof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0.01</c:v>
                </c:pt>
                <c:pt idx="1">
                  <c:v>0.104</c:v>
                </c:pt>
                <c:pt idx="2">
                  <c:v>0.19800000000000001</c:v>
                </c:pt>
                <c:pt idx="3">
                  <c:v>0.29200000000000004</c:v>
                </c:pt>
                <c:pt idx="4">
                  <c:v>0.38600000000000001</c:v>
                </c:pt>
                <c:pt idx="5">
                  <c:v>0.48</c:v>
                </c:pt>
                <c:pt idx="6">
                  <c:v>0.57399999999999995</c:v>
                </c:pt>
                <c:pt idx="7">
                  <c:v>0.66799999999999993</c:v>
                </c:pt>
                <c:pt idx="8">
                  <c:v>0.7619999999999999</c:v>
                </c:pt>
                <c:pt idx="9">
                  <c:v>0.85599999999999987</c:v>
                </c:pt>
                <c:pt idx="10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B7-4244-8587-3D55EE030EBF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Lawn to Roadway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Sheet1!$D$18:$D$28</c:f>
              <c:numCache>
                <c:formatCode>General</c:formatCode>
                <c:ptCount val="11"/>
                <c:pt idx="0">
                  <c:v>0.49</c:v>
                </c:pt>
                <c:pt idx="1">
                  <c:v>0.73599999999999999</c:v>
                </c:pt>
                <c:pt idx="2">
                  <c:v>0.98199999999999998</c:v>
                </c:pt>
                <c:pt idx="3">
                  <c:v>1.228</c:v>
                </c:pt>
                <c:pt idx="4">
                  <c:v>1.474</c:v>
                </c:pt>
                <c:pt idx="5">
                  <c:v>1.72</c:v>
                </c:pt>
                <c:pt idx="6">
                  <c:v>1.966</c:v>
                </c:pt>
                <c:pt idx="7">
                  <c:v>2.2119999999999997</c:v>
                </c:pt>
                <c:pt idx="8">
                  <c:v>2.4579999999999997</c:v>
                </c:pt>
                <c:pt idx="9">
                  <c:v>2.7039999999999997</c:v>
                </c:pt>
                <c:pt idx="10">
                  <c:v>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B7-4244-8587-3D55EE030EBF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Falls LRT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Sheet1!$G$4:$G$14</c:f>
              <c:numCache>
                <c:formatCode>General</c:formatCode>
                <c:ptCount val="11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B7-4244-8587-3D55EE030EBF}"/>
            </c:ext>
          </c:extLst>
        </c:ser>
        <c:ser>
          <c:idx val="4"/>
          <c:order val="3"/>
          <c:tx>
            <c:strRef>
              <c:f>Sheet1!$I$2</c:f>
              <c:strCache>
                <c:ptCount val="1"/>
                <c:pt idx="0">
                  <c:v>Tar-Pamlico LRT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Sheet1!$J$4:$J$14</c:f>
              <c:numCache>
                <c:formatCode>0.00</c:formatCode>
                <c:ptCount val="1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B7-4244-8587-3D55EE030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407232"/>
        <c:axId val="1049410184"/>
      </c:lineChart>
      <c:catAx>
        <c:axId val="10494072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10184"/>
        <c:crosses val="autoZero"/>
        <c:auto val="1"/>
        <c:lblAlgn val="ctr"/>
        <c:lblOffset val="100"/>
        <c:noMultiLvlLbl val="0"/>
      </c:catAx>
      <c:valAx>
        <c:axId val="10494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07232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SNAP 4.2</a:t>
            </a:r>
            <a:r>
              <a:rPr lang="en-US" baseline="0"/>
              <a:t> Nitrogen Loading Rate Range</a:t>
            </a:r>
          </a:p>
          <a:p>
            <a:pPr>
              <a:defRPr/>
            </a:pPr>
            <a:r>
              <a:rPr lang="en-US" baseline="0"/>
              <a:t>@Yadkinville (lb/ac/yr)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Forest to Roof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0.44</c:v>
                </c:pt>
                <c:pt idx="1">
                  <c:v>1.419</c:v>
                </c:pt>
                <c:pt idx="2">
                  <c:v>2.3980000000000001</c:v>
                </c:pt>
                <c:pt idx="3">
                  <c:v>3.3770000000000002</c:v>
                </c:pt>
                <c:pt idx="4">
                  <c:v>4.3559999999999999</c:v>
                </c:pt>
                <c:pt idx="5">
                  <c:v>5.335</c:v>
                </c:pt>
                <c:pt idx="6">
                  <c:v>6.3140000000000001</c:v>
                </c:pt>
                <c:pt idx="7">
                  <c:v>7.2930000000000001</c:v>
                </c:pt>
                <c:pt idx="8">
                  <c:v>8.2720000000000002</c:v>
                </c:pt>
                <c:pt idx="9">
                  <c:v>9.2510000000000012</c:v>
                </c:pt>
                <c:pt idx="10">
                  <c:v>10.23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D-490F-825E-234ACD2A6F62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Lawn to Roadway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Sheet1!$C$18:$C$28</c:f>
              <c:numCache>
                <c:formatCode>General</c:formatCode>
                <c:ptCount val="11"/>
                <c:pt idx="0">
                  <c:v>1.1299999999999999</c:v>
                </c:pt>
                <c:pt idx="1">
                  <c:v>2.4380000000000002</c:v>
                </c:pt>
                <c:pt idx="2">
                  <c:v>3.7460000000000004</c:v>
                </c:pt>
                <c:pt idx="3">
                  <c:v>5.0540000000000003</c:v>
                </c:pt>
                <c:pt idx="4">
                  <c:v>6.3620000000000001</c:v>
                </c:pt>
                <c:pt idx="5">
                  <c:v>7.67</c:v>
                </c:pt>
                <c:pt idx="6">
                  <c:v>8.9779999999999998</c:v>
                </c:pt>
                <c:pt idx="7">
                  <c:v>10.286</c:v>
                </c:pt>
                <c:pt idx="8">
                  <c:v>11.593999999999999</c:v>
                </c:pt>
                <c:pt idx="9">
                  <c:v>12.901999999999999</c:v>
                </c:pt>
                <c:pt idx="10">
                  <c:v>14.21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D-490F-825E-234ACD2A6F62}"/>
            </c:ext>
          </c:extLst>
        </c:ser>
        <c:ser>
          <c:idx val="2"/>
          <c:order val="2"/>
          <c:tx>
            <c:v>BR-B For-Roof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Sheet1!$F$4:$F$14</c:f>
              <c:numCache>
                <c:formatCode>General</c:formatCode>
                <c:ptCount val="11"/>
                <c:pt idx="0">
                  <c:v>0.18</c:v>
                </c:pt>
                <c:pt idx="3">
                  <c:v>0.81</c:v>
                </c:pt>
                <c:pt idx="5">
                  <c:v>1.2</c:v>
                </c:pt>
                <c:pt idx="10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DD-490F-825E-234ACD2A6F62}"/>
            </c:ext>
          </c:extLst>
        </c:ser>
        <c:ser>
          <c:idx val="3"/>
          <c:order val="3"/>
          <c:tx>
            <c:v>BR-D For-Roof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Sheet1!$H$4:$H$14</c:f>
              <c:numCache>
                <c:formatCode>General</c:formatCode>
                <c:ptCount val="11"/>
                <c:pt idx="0">
                  <c:v>0.44</c:v>
                </c:pt>
                <c:pt idx="5">
                  <c:v>2.91</c:v>
                </c:pt>
                <c:pt idx="10">
                  <c:v>5.37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DD-490F-825E-234ACD2A6F62}"/>
            </c:ext>
          </c:extLst>
        </c:ser>
        <c:ser>
          <c:idx val="5"/>
          <c:order val="4"/>
          <c:tx>
            <c:v>WP-D For-Roof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Sheet1!$M$4:$M$14</c:f>
              <c:numCache>
                <c:formatCode>General</c:formatCode>
                <c:ptCount val="11"/>
                <c:pt idx="0">
                  <c:v>0.57999999999999996</c:v>
                </c:pt>
                <c:pt idx="10">
                  <c:v>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DD-490F-825E-234ACD2A6F62}"/>
            </c:ext>
          </c:extLst>
        </c:ser>
        <c:ser>
          <c:idx val="7"/>
          <c:order val="5"/>
          <c:tx>
            <c:v>WL-D For-Roof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Sheet1!$R$4:$R$14</c:f>
              <c:numCache>
                <c:formatCode>General</c:formatCode>
                <c:ptCount val="11"/>
                <c:pt idx="0">
                  <c:v>0.54</c:v>
                </c:pt>
                <c:pt idx="10">
                  <c:v>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DD-490F-825E-234ACD2A6F62}"/>
            </c:ext>
          </c:extLst>
        </c:ser>
        <c:ser>
          <c:idx val="9"/>
          <c:order val="6"/>
          <c:tx>
            <c:v>Infilt-D For-Roof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Sheet1!$W$4:$W$14</c:f>
              <c:numCache>
                <c:formatCode>General</c:formatCode>
                <c:ptCount val="11"/>
                <c:pt idx="0">
                  <c:v>0.12</c:v>
                </c:pt>
                <c:pt idx="10">
                  <c:v>1.59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DD-490F-825E-234ACD2A6F62}"/>
            </c:ext>
          </c:extLst>
        </c:ser>
        <c:ser>
          <c:idx val="11"/>
          <c:order val="7"/>
          <c:tx>
            <c:v>BR-D Lawn-Road</c:v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Sheet1!$H$18:$H$28</c:f>
              <c:numCache>
                <c:formatCode>General</c:formatCode>
                <c:ptCount val="11"/>
                <c:pt idx="0">
                  <c:v>0.48</c:v>
                </c:pt>
                <c:pt idx="10">
                  <c:v>5.61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DD-490F-825E-234ACD2A6F62}"/>
            </c:ext>
          </c:extLst>
        </c:ser>
        <c:ser>
          <c:idx val="13"/>
          <c:order val="8"/>
          <c:tx>
            <c:v>WP-D Lawn-Road</c:v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Sheet1!$M$18:$M$28</c:f>
              <c:numCache>
                <c:formatCode>General</c:formatCode>
                <c:ptCount val="11"/>
                <c:pt idx="0">
                  <c:v>0.69</c:v>
                </c:pt>
                <c:pt idx="10">
                  <c:v>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DD-490F-825E-234ACD2A6F62}"/>
            </c:ext>
          </c:extLst>
        </c:ser>
        <c:ser>
          <c:idx val="15"/>
          <c:order val="9"/>
          <c:tx>
            <c:v>WL-D Lawn-Road</c:v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Sheet1!$R$18:$R$28</c:f>
              <c:numCache>
                <c:formatCode>General</c:formatCode>
                <c:ptCount val="11"/>
                <c:pt idx="0">
                  <c:v>0.65</c:v>
                </c:pt>
                <c:pt idx="10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DDD-490F-825E-234ACD2A6F62}"/>
            </c:ext>
          </c:extLst>
        </c:ser>
        <c:ser>
          <c:idx val="16"/>
          <c:order val="10"/>
          <c:tx>
            <c:v>Infilt-B Lawn-Road</c:v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Sheet1!$U$18:$U$28</c:f>
              <c:numCache>
                <c:formatCode>General</c:formatCode>
                <c:ptCount val="11"/>
                <c:pt idx="0">
                  <c:v>0.22</c:v>
                </c:pt>
                <c:pt idx="10">
                  <c:v>2.19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DD-490F-825E-234ACD2A6F62}"/>
            </c:ext>
          </c:extLst>
        </c:ser>
        <c:ser>
          <c:idx val="17"/>
          <c:order val="11"/>
          <c:tx>
            <c:v>Infilt-D Lawn-Road</c:v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Sheet1!$W$18:$W$28</c:f>
              <c:numCache>
                <c:formatCode>General</c:formatCode>
                <c:ptCount val="11"/>
                <c:pt idx="0">
                  <c:v>0.22</c:v>
                </c:pt>
                <c:pt idx="10">
                  <c:v>2.19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DD-490F-825E-234ACD2A6F62}"/>
            </c:ext>
          </c:extLst>
        </c:ser>
        <c:ser>
          <c:idx val="4"/>
          <c:order val="12"/>
          <c:tx>
            <c:v>WP-B For-Roof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Sheet1!$K$4:$K$14</c:f>
              <c:numCache>
                <c:formatCode>General</c:formatCode>
                <c:ptCount val="11"/>
                <c:pt idx="0">
                  <c:v>0.53</c:v>
                </c:pt>
                <c:pt idx="10">
                  <c:v>6.62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DDD-490F-825E-234ACD2A6F62}"/>
            </c:ext>
          </c:extLst>
        </c:ser>
        <c:ser>
          <c:idx val="6"/>
          <c:order val="13"/>
          <c:tx>
            <c:v>WP-B Lawn-Road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Sheet1!$K$18:$K$28</c:f>
              <c:numCache>
                <c:formatCode>General</c:formatCode>
                <c:ptCount val="11"/>
                <c:pt idx="0">
                  <c:v>0.64</c:v>
                </c:pt>
                <c:pt idx="10">
                  <c:v>7.22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DDD-490F-825E-234ACD2A6F62}"/>
            </c:ext>
          </c:extLst>
        </c:ser>
        <c:ser>
          <c:idx val="8"/>
          <c:order val="14"/>
          <c:tx>
            <c:v>BR-B Lawn-Road</c:v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Sheet1!$F$18:$F$28</c:f>
              <c:numCache>
                <c:formatCode>General</c:formatCode>
                <c:ptCount val="11"/>
                <c:pt idx="0">
                  <c:v>0.22</c:v>
                </c:pt>
                <c:pt idx="10">
                  <c:v>2.4500000000000002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DDD-490F-825E-234ACD2A6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407232"/>
        <c:axId val="1049410184"/>
      </c:lineChart>
      <c:catAx>
        <c:axId val="10494072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10184"/>
        <c:crosses val="autoZero"/>
        <c:auto val="1"/>
        <c:lblAlgn val="ctr"/>
        <c:lblOffset val="100"/>
        <c:noMultiLvlLbl val="0"/>
      </c:catAx>
      <c:valAx>
        <c:axId val="10494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07232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SNAP 4.2</a:t>
            </a:r>
            <a:r>
              <a:rPr lang="en-US" baseline="0"/>
              <a:t> Phosphorus Loading Rate Range</a:t>
            </a:r>
          </a:p>
          <a:p>
            <a:pPr>
              <a:defRPr/>
            </a:pPr>
            <a:r>
              <a:rPr lang="en-US" baseline="0"/>
              <a:t>@Yadkinville (lb/ac/yr)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Forest to Roof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0.01</c:v>
                </c:pt>
                <c:pt idx="1">
                  <c:v>0.104</c:v>
                </c:pt>
                <c:pt idx="2">
                  <c:v>0.19800000000000001</c:v>
                </c:pt>
                <c:pt idx="3">
                  <c:v>0.29200000000000004</c:v>
                </c:pt>
                <c:pt idx="4">
                  <c:v>0.38600000000000001</c:v>
                </c:pt>
                <c:pt idx="5">
                  <c:v>0.48</c:v>
                </c:pt>
                <c:pt idx="6">
                  <c:v>0.57399999999999995</c:v>
                </c:pt>
                <c:pt idx="7">
                  <c:v>0.66799999999999993</c:v>
                </c:pt>
                <c:pt idx="8">
                  <c:v>0.7619999999999999</c:v>
                </c:pt>
                <c:pt idx="9">
                  <c:v>0.85599999999999987</c:v>
                </c:pt>
                <c:pt idx="10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9-465C-9F9E-1F0E00EE4C4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Lawn to Roadway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Sheet1!$B$4:$B$14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Sheet1!$D$18:$D$28</c:f>
              <c:numCache>
                <c:formatCode>General</c:formatCode>
                <c:ptCount val="11"/>
                <c:pt idx="0">
                  <c:v>0.49</c:v>
                </c:pt>
                <c:pt idx="1">
                  <c:v>0.73599999999999999</c:v>
                </c:pt>
                <c:pt idx="2">
                  <c:v>0.98199999999999998</c:v>
                </c:pt>
                <c:pt idx="3">
                  <c:v>1.228</c:v>
                </c:pt>
                <c:pt idx="4">
                  <c:v>1.474</c:v>
                </c:pt>
                <c:pt idx="5">
                  <c:v>1.72</c:v>
                </c:pt>
                <c:pt idx="6">
                  <c:v>1.966</c:v>
                </c:pt>
                <c:pt idx="7">
                  <c:v>2.2119999999999997</c:v>
                </c:pt>
                <c:pt idx="8">
                  <c:v>2.4579999999999997</c:v>
                </c:pt>
                <c:pt idx="9">
                  <c:v>2.7039999999999997</c:v>
                </c:pt>
                <c:pt idx="10">
                  <c:v>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9-465C-9F9E-1F0E00EE4C4D}"/>
            </c:ext>
          </c:extLst>
        </c:ser>
        <c:ser>
          <c:idx val="3"/>
          <c:order val="4"/>
          <c:tx>
            <c:v>BR-D For-Roof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Sheet1!$I$4:$I$14</c:f>
              <c:numCache>
                <c:formatCode>General</c:formatCode>
                <c:ptCount val="11"/>
                <c:pt idx="0">
                  <c:v>0.05</c:v>
                </c:pt>
                <c:pt idx="5">
                  <c:v>0.33</c:v>
                </c:pt>
                <c:pt idx="10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9-465C-9F9E-1F0E00EE4C4D}"/>
            </c:ext>
          </c:extLst>
        </c:ser>
        <c:ser>
          <c:idx val="5"/>
          <c:order val="5"/>
          <c:tx>
            <c:v>BR-D Lawn-Road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Sheet1!$I$18:$I$28</c:f>
              <c:numCache>
                <c:formatCode>General</c:formatCode>
                <c:ptCount val="11"/>
                <c:pt idx="0">
                  <c:v>0.08</c:v>
                </c:pt>
                <c:pt idx="10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E9-465C-9F9E-1F0E00EE4C4D}"/>
            </c:ext>
          </c:extLst>
        </c:ser>
        <c:ser>
          <c:idx val="6"/>
          <c:order val="6"/>
          <c:tx>
            <c:v>WP-D For-Roof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Sheet1!$N$4:$N$14</c:f>
              <c:numCache>
                <c:formatCode>General</c:formatCode>
                <c:ptCount val="11"/>
                <c:pt idx="0">
                  <c:v>0.08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E9-465C-9F9E-1F0E00EE4C4D}"/>
            </c:ext>
          </c:extLst>
        </c:ser>
        <c:ser>
          <c:idx val="7"/>
          <c:order val="7"/>
          <c:tx>
            <c:v>WP-D Lawn-Road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Sheet1!$N$18:$N$28</c:f>
              <c:numCache>
                <c:formatCode>General</c:formatCode>
                <c:ptCount val="11"/>
                <c:pt idx="0">
                  <c:v>0.15</c:v>
                </c:pt>
                <c:pt idx="10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E9-465C-9F9E-1F0E00EE4C4D}"/>
            </c:ext>
          </c:extLst>
        </c:ser>
        <c:ser>
          <c:idx val="8"/>
          <c:order val="8"/>
          <c:tx>
            <c:v>WL-D For-Roof</c:v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Sheet1!$S$4:$S$14</c:f>
              <c:numCache>
                <c:formatCode>General</c:formatCode>
                <c:ptCount val="11"/>
                <c:pt idx="0">
                  <c:v>7.0000000000000007E-2</c:v>
                </c:pt>
                <c:pt idx="10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BE9-465C-9F9E-1F0E00EE4C4D}"/>
            </c:ext>
          </c:extLst>
        </c:ser>
        <c:ser>
          <c:idx val="9"/>
          <c:order val="9"/>
          <c:tx>
            <c:v>WL-D Lawn-Road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Sheet1!$S$18:$S$28</c:f>
              <c:numCache>
                <c:formatCode>General</c:formatCode>
                <c:ptCount val="11"/>
                <c:pt idx="0">
                  <c:v>0.15</c:v>
                </c:pt>
                <c:pt idx="10">
                  <c:v>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BE9-465C-9F9E-1F0E00EE4C4D}"/>
            </c:ext>
          </c:extLst>
        </c:ser>
        <c:ser>
          <c:idx val="10"/>
          <c:order val="10"/>
          <c:tx>
            <c:v>Infilt-D For-Roof</c:v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val>
            <c:numRef>
              <c:f>Sheet1!$X$4:$X$14</c:f>
              <c:numCache>
                <c:formatCode>General</c:formatCode>
                <c:ptCount val="11"/>
                <c:pt idx="0">
                  <c:v>0.1</c:v>
                </c:pt>
                <c:pt idx="10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BE9-465C-9F9E-1F0E00EE4C4D}"/>
            </c:ext>
          </c:extLst>
        </c:ser>
        <c:ser>
          <c:idx val="11"/>
          <c:order val="11"/>
          <c:tx>
            <c:v>Infilt-D Lawn-Road</c:v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Sheet1!$X$18:$X$28</c:f>
              <c:numCache>
                <c:formatCode>General</c:formatCode>
                <c:ptCount val="11"/>
                <c:pt idx="0">
                  <c:v>0.08</c:v>
                </c:pt>
                <c:pt idx="10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E9-465C-9F9E-1F0E00EE4C4D}"/>
            </c:ext>
          </c:extLst>
        </c:ser>
        <c:ser>
          <c:idx val="12"/>
          <c:order val="12"/>
          <c:tx>
            <c:v>WP-B For-Roof</c:v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Sheet1!$L$4:$L$14</c:f>
              <c:numCache>
                <c:formatCode>General</c:formatCode>
                <c:ptCount val="11"/>
                <c:pt idx="0">
                  <c:v>7.0000000000000007E-2</c:v>
                </c:pt>
                <c:pt idx="10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BE9-465C-9F9E-1F0E00EE4C4D}"/>
            </c:ext>
          </c:extLst>
        </c:ser>
        <c:ser>
          <c:idx val="13"/>
          <c:order val="13"/>
          <c:tx>
            <c:v>WP-B Lawn-Road</c:v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Sheet1!$L$18:$L$28</c:f>
              <c:numCache>
                <c:formatCode>General</c:formatCode>
                <c:ptCount val="11"/>
                <c:pt idx="0">
                  <c:v>0.14000000000000001</c:v>
                </c:pt>
                <c:pt idx="10">
                  <c:v>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BE9-465C-9F9E-1F0E00EE4C4D}"/>
            </c:ext>
          </c:extLst>
        </c:ser>
        <c:ser>
          <c:idx val="14"/>
          <c:order val="14"/>
          <c:tx>
            <c:v>BR-B For-Roof</c:v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Sheet1!$G$4:$G$14</c:f>
              <c:numCache>
                <c:formatCode>General</c:formatCode>
                <c:ptCount val="11"/>
                <c:pt idx="0">
                  <c:v>0.02</c:v>
                </c:pt>
                <c:pt idx="3">
                  <c:v>0.09</c:v>
                </c:pt>
                <c:pt idx="5">
                  <c:v>0.13</c:v>
                </c:pt>
                <c:pt idx="10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BE9-465C-9F9E-1F0E00EE4C4D}"/>
            </c:ext>
          </c:extLst>
        </c:ser>
        <c:ser>
          <c:idx val="15"/>
          <c:order val="15"/>
          <c:tx>
            <c:v>BR-B Lawn-Road</c:v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Sheet1!$G$18:$G$28</c:f>
              <c:numCache>
                <c:formatCode>General</c:formatCode>
                <c:ptCount val="11"/>
                <c:pt idx="0">
                  <c:v>0.05</c:v>
                </c:pt>
                <c:pt idx="10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BE9-465C-9F9E-1F0E00EE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407232"/>
        <c:axId val="104941018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Sheet1!$S$31</c15:sqref>
                        </c15:formulaRef>
                      </c:ext>
                    </c:extLst>
                    <c:strCache>
                      <c:ptCount val="1"/>
                      <c:pt idx="0">
                        <c:v>Falls LRT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</c:v>
                      </c:pt>
                      <c:pt idx="1">
                        <c:v>0.1</c:v>
                      </c:pt>
                      <c:pt idx="2">
                        <c:v>0.2</c:v>
                      </c:pt>
                      <c:pt idx="3">
                        <c:v>0.3</c:v>
                      </c:pt>
                      <c:pt idx="4">
                        <c:v>0.4</c:v>
                      </c:pt>
                      <c:pt idx="5">
                        <c:v>0.5</c:v>
                      </c:pt>
                      <c:pt idx="6">
                        <c:v>0.6</c:v>
                      </c:pt>
                      <c:pt idx="7">
                        <c:v>0.7</c:v>
                      </c:pt>
                      <c:pt idx="8">
                        <c:v>0.8</c:v>
                      </c:pt>
                      <c:pt idx="9">
                        <c:v>0.9</c:v>
                      </c:pt>
                      <c:pt idx="10">
                        <c:v>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Sheet1!$S$33:$S$43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0.33</c:v>
                      </c:pt>
                      <c:pt idx="1">
                        <c:v>0.33</c:v>
                      </c:pt>
                      <c:pt idx="2">
                        <c:v>0.33</c:v>
                      </c:pt>
                      <c:pt idx="3">
                        <c:v>0.33</c:v>
                      </c:pt>
                      <c:pt idx="4">
                        <c:v>0.33</c:v>
                      </c:pt>
                      <c:pt idx="5">
                        <c:v>0.33</c:v>
                      </c:pt>
                      <c:pt idx="6">
                        <c:v>0.33</c:v>
                      </c:pt>
                      <c:pt idx="7">
                        <c:v>0.33</c:v>
                      </c:pt>
                      <c:pt idx="8">
                        <c:v>0.33</c:v>
                      </c:pt>
                      <c:pt idx="9">
                        <c:v>0.33</c:v>
                      </c:pt>
                      <c:pt idx="10">
                        <c:v>0.33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7BE9-465C-9F9E-1F0E00EE4C4D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Sheet1!$U$31</c15:sqref>
                        </c15:formulaRef>
                      </c:ext>
                    </c:extLst>
                    <c:strCache>
                      <c:ptCount val="1"/>
                      <c:pt idx="0">
                        <c:v>Tar-Pamlico LRT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Sheet1!$B$4:$B$14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</c:v>
                      </c:pt>
                      <c:pt idx="1">
                        <c:v>0.1</c:v>
                      </c:pt>
                      <c:pt idx="2">
                        <c:v>0.2</c:v>
                      </c:pt>
                      <c:pt idx="3">
                        <c:v>0.3</c:v>
                      </c:pt>
                      <c:pt idx="4">
                        <c:v>0.4</c:v>
                      </c:pt>
                      <c:pt idx="5">
                        <c:v>0.5</c:v>
                      </c:pt>
                      <c:pt idx="6">
                        <c:v>0.6</c:v>
                      </c:pt>
                      <c:pt idx="7">
                        <c:v>0.7</c:v>
                      </c:pt>
                      <c:pt idx="8">
                        <c:v>0.8</c:v>
                      </c:pt>
                      <c:pt idx="9">
                        <c:v>0.9</c:v>
                      </c:pt>
                      <c:pt idx="10">
                        <c:v>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Sheet1!$V$33:$V$43</c15:sqref>
                        </c15:formulaRef>
                      </c:ext>
                    </c:extLst>
                    <c:numCache>
                      <c:formatCode>0.00</c:formatCode>
                      <c:ptCount val="11"/>
                      <c:pt idx="0">
                        <c:v>0.8</c:v>
                      </c:pt>
                      <c:pt idx="1">
                        <c:v>0.8</c:v>
                      </c:pt>
                      <c:pt idx="2">
                        <c:v>0.8</c:v>
                      </c:pt>
                      <c:pt idx="3">
                        <c:v>0.8</c:v>
                      </c:pt>
                      <c:pt idx="4">
                        <c:v>0.8</c:v>
                      </c:pt>
                      <c:pt idx="5">
                        <c:v>0.8</c:v>
                      </c:pt>
                      <c:pt idx="6">
                        <c:v>0.8</c:v>
                      </c:pt>
                      <c:pt idx="7">
                        <c:v>0.8</c:v>
                      </c:pt>
                      <c:pt idx="8">
                        <c:v>0.8</c:v>
                      </c:pt>
                      <c:pt idx="9">
                        <c:v>0.8</c:v>
                      </c:pt>
                      <c:pt idx="10">
                        <c:v>0.8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BE9-465C-9F9E-1F0E00EE4C4D}"/>
                  </c:ext>
                </c:extLst>
              </c15:ser>
            </c15:filteredLineSeries>
          </c:ext>
        </c:extLst>
      </c:lineChart>
      <c:catAx>
        <c:axId val="10494072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10184"/>
        <c:crosses val="autoZero"/>
        <c:auto val="1"/>
        <c:lblAlgn val="ctr"/>
        <c:lblOffset val="100"/>
        <c:noMultiLvlLbl val="0"/>
      </c:catAx>
      <c:valAx>
        <c:axId val="10494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407232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q.nc.gov/about/divisions/mitigation-services/customers/nutrient-offset-ilf-program-information" TargetMode="External"/><Relationship Id="rId2" Type="http://schemas.openxmlformats.org/officeDocument/2006/relationships/hyperlink" Target="https://deq.nc.gov/about/divisions/water-resources/water-quality-permitting/401-buffer-permitting/nutrient-offset-buffer-mitigation-program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65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 Nutrient Strategy: Stormwater TAG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6B87-3626-B8AB-1A93-67D89D6F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28" y="46161"/>
            <a:ext cx="6629395" cy="427434"/>
          </a:xfrm>
        </p:spPr>
        <p:txBody>
          <a:bodyPr>
            <a:normAutofit/>
          </a:bodyPr>
          <a:lstStyle/>
          <a:p>
            <a:pPr algn="l"/>
            <a:r>
              <a:rPr lang="en-US" sz="1200" i="0" dirty="0">
                <a:solidFill>
                  <a:srgbClr val="002060"/>
                </a:solidFill>
                <a:latin typeface="+mn-lt"/>
              </a:rPr>
              <a:t>Table A.2. SCM Credit Table, NC DEQ Stormwater Control Measure Credit Document, 3/3/2023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644B-9880-6B0E-FE6B-A0549BD0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61AB04E-EE31-E136-F370-40911DC0E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810927"/>
              </p:ext>
            </p:extLst>
          </p:nvPr>
        </p:nvGraphicFramePr>
        <p:xfrm>
          <a:off x="104776" y="69058"/>
          <a:ext cx="5353052" cy="6719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829">
                  <a:extLst>
                    <a:ext uri="{9D8B030D-6E8A-4147-A177-3AD203B41FA5}">
                      <a16:colId xmlns:a16="http://schemas.microsoft.com/office/drawing/2014/main" val="1295411893"/>
                    </a:ext>
                  </a:extLst>
                </a:gridCol>
                <a:gridCol w="689177">
                  <a:extLst>
                    <a:ext uri="{9D8B030D-6E8A-4147-A177-3AD203B41FA5}">
                      <a16:colId xmlns:a16="http://schemas.microsoft.com/office/drawing/2014/main" val="3037109808"/>
                    </a:ext>
                  </a:extLst>
                </a:gridCol>
                <a:gridCol w="635907">
                  <a:extLst>
                    <a:ext uri="{9D8B030D-6E8A-4147-A177-3AD203B41FA5}">
                      <a16:colId xmlns:a16="http://schemas.microsoft.com/office/drawing/2014/main" val="3489698281"/>
                    </a:ext>
                  </a:extLst>
                </a:gridCol>
                <a:gridCol w="635907">
                  <a:extLst>
                    <a:ext uri="{9D8B030D-6E8A-4147-A177-3AD203B41FA5}">
                      <a16:colId xmlns:a16="http://schemas.microsoft.com/office/drawing/2014/main" val="211628628"/>
                    </a:ext>
                  </a:extLst>
                </a:gridCol>
                <a:gridCol w="583193">
                  <a:extLst>
                    <a:ext uri="{9D8B030D-6E8A-4147-A177-3AD203B41FA5}">
                      <a16:colId xmlns:a16="http://schemas.microsoft.com/office/drawing/2014/main" val="1385288925"/>
                    </a:ext>
                  </a:extLst>
                </a:gridCol>
                <a:gridCol w="583193">
                  <a:extLst>
                    <a:ext uri="{9D8B030D-6E8A-4147-A177-3AD203B41FA5}">
                      <a16:colId xmlns:a16="http://schemas.microsoft.com/office/drawing/2014/main" val="1995139688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1729301546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3508860770"/>
                    </a:ext>
                  </a:extLst>
                </a:gridCol>
              </a:tblGrid>
              <a:tr h="26001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Role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% of Annual Runoff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EMC</a:t>
                      </a:r>
                      <a:r>
                        <a:rPr lang="en-US" sz="800" baseline="-25000">
                          <a:effectLst/>
                        </a:rPr>
                        <a:t>effluent  </a:t>
                      </a:r>
                      <a:r>
                        <a:rPr lang="en-US" sz="800">
                          <a:effectLst/>
                        </a:rPr>
                        <a:t>(mg/L)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96840"/>
                  </a:ext>
                </a:extLst>
              </a:tr>
              <a:tr h="254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HSG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Untreated Overflow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ET&amp;I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Treated Effluent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TP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1076055558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Bioretention per MDC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Primary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2526963339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024596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91857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20977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Bioretention per MDC but without IWS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Depends on use case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941408620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83205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4964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09084"/>
                  </a:ext>
                </a:extLst>
              </a:tr>
              <a:tr h="509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Bioretention with design variants per Hyper Tool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Depends on design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Tool Output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0.68 / 1.33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2954393853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Infiltration per MDC   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*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*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1609220327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06916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35636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87190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Permeable pavement (infiltration) per MDC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**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**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4184547165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269072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75089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39570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Permeable pavement (detention, unlined) per MDC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3400518416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712954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89030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44757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Permeable pavement (detention, lined) per MDC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3939028688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644758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97171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99645"/>
                  </a:ext>
                </a:extLst>
              </a:tr>
              <a:tr h="530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Permeable pavement with design variants per the Hyper Tool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Tool Output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2510358742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Wet Pond per MDC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1167798868"/>
                  </a:ext>
                </a:extLst>
              </a:tr>
              <a:tr h="136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788685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05574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69788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Stormwater wetland per MDC           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0.94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1435278272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3015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50701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53759"/>
                  </a:ext>
                </a:extLst>
              </a:tr>
              <a:tr h="12735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Sand Filter (open) per MDC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extLst>
                  <a:ext uri="{0D108BD9-81ED-4DB2-BD59-A6C34878D82A}">
                    <a16:rowId xmlns:a16="http://schemas.microsoft.com/office/drawing/2014/main" val="774837609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36599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77510"/>
                  </a:ext>
                </a:extLst>
              </a:tr>
              <a:tr h="12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04111"/>
                  </a:ext>
                </a:extLst>
              </a:tr>
              <a:tr h="570847">
                <a:tc gridSpan="8"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 EMCs of 0.001mg/L TN and TP are used in the SNAP v4 tool for infiltration to avoid divide-by-zero errors.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** EMCs of 1.08mg/L TN and 0.05 mg/L TP are used in the SNAP v4 tool for infiltrating permeable pavement in cases where the user selects HSG D.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1" marR="476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964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152958-5103-6FC7-2ECA-208594D1C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44625"/>
              </p:ext>
            </p:extLst>
          </p:nvPr>
        </p:nvGraphicFramePr>
        <p:xfrm>
          <a:off x="6095999" y="473594"/>
          <a:ext cx="5991225" cy="6298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894">
                  <a:extLst>
                    <a:ext uri="{9D8B030D-6E8A-4147-A177-3AD203B41FA5}">
                      <a16:colId xmlns:a16="http://schemas.microsoft.com/office/drawing/2014/main" val="3284541925"/>
                    </a:ext>
                  </a:extLst>
                </a:gridCol>
                <a:gridCol w="557677">
                  <a:extLst>
                    <a:ext uri="{9D8B030D-6E8A-4147-A177-3AD203B41FA5}">
                      <a16:colId xmlns:a16="http://schemas.microsoft.com/office/drawing/2014/main" val="2522529581"/>
                    </a:ext>
                  </a:extLst>
                </a:gridCol>
                <a:gridCol w="736136">
                  <a:extLst>
                    <a:ext uri="{9D8B030D-6E8A-4147-A177-3AD203B41FA5}">
                      <a16:colId xmlns:a16="http://schemas.microsoft.com/office/drawing/2014/main" val="457372564"/>
                    </a:ext>
                  </a:extLst>
                </a:gridCol>
                <a:gridCol w="603493">
                  <a:extLst>
                    <a:ext uri="{9D8B030D-6E8A-4147-A177-3AD203B41FA5}">
                      <a16:colId xmlns:a16="http://schemas.microsoft.com/office/drawing/2014/main" val="857690472"/>
                    </a:ext>
                  </a:extLst>
                </a:gridCol>
                <a:gridCol w="690323">
                  <a:extLst>
                    <a:ext uri="{9D8B030D-6E8A-4147-A177-3AD203B41FA5}">
                      <a16:colId xmlns:a16="http://schemas.microsoft.com/office/drawing/2014/main" val="3365397178"/>
                    </a:ext>
                  </a:extLst>
                </a:gridCol>
                <a:gridCol w="461397">
                  <a:extLst>
                    <a:ext uri="{9D8B030D-6E8A-4147-A177-3AD203B41FA5}">
                      <a16:colId xmlns:a16="http://schemas.microsoft.com/office/drawing/2014/main" val="470057552"/>
                    </a:ext>
                  </a:extLst>
                </a:gridCol>
                <a:gridCol w="934552">
                  <a:extLst>
                    <a:ext uri="{9D8B030D-6E8A-4147-A177-3AD203B41FA5}">
                      <a16:colId xmlns:a16="http://schemas.microsoft.com/office/drawing/2014/main" val="3443795235"/>
                    </a:ext>
                  </a:extLst>
                </a:gridCol>
                <a:gridCol w="780753">
                  <a:extLst>
                    <a:ext uri="{9D8B030D-6E8A-4147-A177-3AD203B41FA5}">
                      <a16:colId xmlns:a16="http://schemas.microsoft.com/office/drawing/2014/main" val="3195358783"/>
                    </a:ext>
                  </a:extLst>
                </a:gridCol>
              </a:tblGrid>
              <a:tr h="19764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SCM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Role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% of Annual Runoff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EMC</a:t>
                      </a:r>
                      <a:r>
                        <a:rPr lang="en-US" sz="700" baseline="-25000">
                          <a:effectLst/>
                        </a:rPr>
                        <a:t>effluent </a:t>
                      </a:r>
                      <a:r>
                        <a:rPr lang="en-US" sz="700">
                          <a:effectLst/>
                        </a:rPr>
                        <a:t> (mg/L)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2474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HSG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Untreated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Over-flow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ET&amp;I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Treated Effluent</a:t>
                      </a:r>
                      <a:endParaRPr lang="en-US"/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1363016309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Sand Filter (closed) per MDC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0.08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42402744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2153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60954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</a:rPr>
                        <a:t>90</a:t>
                      </a:r>
                      <a:endParaRPr lang="en-US" dirty="0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52963"/>
                  </a:ext>
                </a:extLst>
              </a:tr>
              <a:tr h="8990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Rainwater Harvesting per MDC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 max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 rowSpan="4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Custom based on Tool output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1.73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0.08</a:t>
                      </a:r>
                      <a:endParaRPr lang="en-US" dirty="0"/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2045082625"/>
                  </a:ext>
                </a:extLst>
              </a:tr>
              <a:tr h="89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 max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0081"/>
                  </a:ext>
                </a:extLst>
              </a:tr>
              <a:tr h="89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 max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12221"/>
                  </a:ext>
                </a:extLst>
              </a:tr>
              <a:tr h="89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 max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081004"/>
                  </a:ext>
                </a:extLst>
              </a:tr>
              <a:tr h="152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Green Roof per MDC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N/A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40</a:t>
                      </a:r>
                      <a:endParaRPr lang="en-US"/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2.44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3997909388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DIS per MDC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b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32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2.44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411812621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b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45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8830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b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54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9786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b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63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59669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LS-FS per MDC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36</a:t>
                      </a:r>
                      <a:endParaRPr lang="en-US"/>
                    </a:p>
                  </a:txBody>
                  <a:tcPr marL="19228" marR="19228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0.17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808579516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54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06796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68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473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77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75593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LS-FS with Virophos sand added to the filter strip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36</a:t>
                      </a:r>
                      <a:endParaRPr lang="en-US"/>
                    </a:p>
                  </a:txBody>
                  <a:tcPr marL="19228" marR="19228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0.17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1601228483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54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84550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68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98269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77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790994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Treatment swale with dry conditions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68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155593180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77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1621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86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478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05714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Treatment swale with wet conditions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54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0.11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232987961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63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21274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72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3807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81</a:t>
                      </a:r>
                      <a:endParaRPr lang="en-US"/>
                    </a:p>
                  </a:txBody>
                  <a:tcPr marL="19228" marR="1922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93652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Dry Pond per MDC          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Secondary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76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37628976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80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28294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84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4686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84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93309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StormFilter per MDC with PhosphoSorb media</a:t>
                      </a:r>
                      <a:r>
                        <a:rPr lang="en-US" sz="700" baseline="30000">
                          <a:effectLst/>
                        </a:rPr>
                        <a:t>TM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0.80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0.06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1235456020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581704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90</a:t>
                      </a:r>
                      <a:endParaRPr lang="en-US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03831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</a:rPr>
                        <a:t>90</a:t>
                      </a:r>
                      <a:endParaRPr lang="en-US" dirty="0"/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2931"/>
                  </a:ext>
                </a:extLst>
              </a:tr>
              <a:tr h="17980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Silva Cell per MDC          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0.23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1751700441"/>
                  </a:ext>
                </a:extLst>
              </a:tr>
              <a:tr h="179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09583"/>
                  </a:ext>
                </a:extLst>
              </a:tr>
              <a:tr h="179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52077"/>
                  </a:ext>
                </a:extLst>
              </a:tr>
              <a:tr h="74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65308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Filterra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0.08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323687188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88259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30665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28772"/>
                  </a:ext>
                </a:extLst>
              </a:tr>
              <a:tr h="10918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BayFilter 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Primary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TBD***</a:t>
                      </a:r>
                    </a:p>
                  </a:txBody>
                  <a:tcPr marL="19228" marR="1922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TBD***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extLst>
                  <a:ext uri="{0D108BD9-81ED-4DB2-BD59-A6C34878D82A}">
                    <a16:rowId xmlns:a16="http://schemas.microsoft.com/office/drawing/2014/main" val="4268058639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0333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23372"/>
                  </a:ext>
                </a:extLst>
              </a:tr>
              <a:tr h="109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379769"/>
                  </a:ext>
                </a:extLst>
              </a:tr>
              <a:tr h="179803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*** The current data are not sufficient to assess these SCMs for nutrient EMCs.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28" marR="192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9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3470-61DE-1FD1-5E39-E9C341DE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697987"/>
          </a:xfrm>
        </p:spPr>
        <p:txBody>
          <a:bodyPr>
            <a:normAutofit/>
          </a:bodyPr>
          <a:lstStyle/>
          <a:p>
            <a:r>
              <a:rPr lang="en-US" sz="3200" dirty="0"/>
              <a:t>How Much Do 1</a:t>
            </a:r>
            <a:r>
              <a:rPr lang="en-US" sz="3200" baseline="30000" dirty="0"/>
              <a:t>o</a:t>
            </a:r>
            <a:r>
              <a:rPr lang="en-US" sz="3200" dirty="0"/>
              <a:t> SCMs Reduce Nutrient Loads?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1DCCA-E6DF-8383-0138-82718588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C0A1A7-6D52-433C-8E85-7F9C3277C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61784"/>
              </p:ext>
            </p:extLst>
          </p:nvPr>
        </p:nvGraphicFramePr>
        <p:xfrm>
          <a:off x="313761" y="609600"/>
          <a:ext cx="4635311" cy="59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F290464-A779-4D30-A98F-243884561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885024"/>
              </p:ext>
            </p:extLst>
          </p:nvPr>
        </p:nvGraphicFramePr>
        <p:xfrm>
          <a:off x="5213022" y="609601"/>
          <a:ext cx="4635311" cy="59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90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AB75-E877-49EB-5D08-2E2EC1C1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592B-4C02-AF4B-9664-C7074B3F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Lake impairment, load reduction needs</a:t>
            </a:r>
          </a:p>
          <a:p>
            <a:r>
              <a:rPr lang="en-US" dirty="0"/>
              <a:t>Developed lands loading contribution to lake</a:t>
            </a:r>
          </a:p>
          <a:p>
            <a:r>
              <a:rPr lang="en-US" dirty="0"/>
              <a:t>Ongoing population growth – development additions - and associated impacts</a:t>
            </a:r>
          </a:p>
          <a:p>
            <a:pPr lvl="1"/>
            <a:r>
              <a:rPr lang="en-US" dirty="0"/>
              <a:t>Studies find stream degradation begins ~10% watershed BUA. </a:t>
            </a:r>
          </a:p>
          <a:p>
            <a:pPr lvl="1"/>
            <a:r>
              <a:rPr lang="en-US" dirty="0"/>
              <a:t>Streambeds and banks become nutrient source</a:t>
            </a:r>
          </a:p>
          <a:p>
            <a:pPr lvl="1"/>
            <a:r>
              <a:rPr lang="en-US" dirty="0"/>
              <a:t>Evidence indicates control of runoff from 1” not protective of streams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F5EF7-8EAA-82A5-28E4-49883312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4DA6-6D4B-D47A-BE17-8F2DB5E7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Nutrient Load Reduction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8ADE-4973-6987-1873-F96FD20B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68" y="1493045"/>
            <a:ext cx="5375031" cy="4755355"/>
          </a:xfrm>
        </p:spPr>
        <p:txBody>
          <a:bodyPr/>
          <a:lstStyle/>
          <a:p>
            <a:r>
              <a:rPr lang="en-US" dirty="0"/>
              <a:t>Curve determines overall % load reduction needed</a:t>
            </a:r>
          </a:p>
          <a:p>
            <a:r>
              <a:rPr lang="en-US" dirty="0"/>
              <a:t>% load reduction applied to nutrient export rate which determines SCM type &amp;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CB164-D4BE-022D-1EB5-D489FB1E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344328-109F-46F3-5301-09E6F78852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2350E-F2F7-9480-E89B-9F182B03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5" b="21851"/>
          <a:stretch/>
        </p:blipFill>
        <p:spPr bwMode="auto">
          <a:xfrm>
            <a:off x="104775" y="1354385"/>
            <a:ext cx="5575601" cy="5296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72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4E3E-72B1-DFD9-25EB-7F03B169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69058"/>
            <a:ext cx="5635756" cy="1021557"/>
          </a:xfrm>
        </p:spPr>
        <p:txBody>
          <a:bodyPr>
            <a:normAutofit/>
          </a:bodyPr>
          <a:lstStyle/>
          <a:p>
            <a:r>
              <a:rPr lang="en-US" dirty="0"/>
              <a:t>N and P Loading to High Rock Lake by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9F3D-60E0-ED62-B22A-A5688B94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801B00-FABA-4EEF-EC9E-A1F5B681FE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421171" y="563254"/>
            <a:ext cx="2045616" cy="571353"/>
          </a:xfrm>
        </p:spPr>
        <p:txBody>
          <a:bodyPr/>
          <a:lstStyle/>
          <a:p>
            <a:r>
              <a:rPr lang="en-US" dirty="0"/>
              <a:t>(2005-2010)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F415A9C1-BB07-5190-3856-BA5D2C2DA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15" y="2285359"/>
            <a:ext cx="5227997" cy="2835155"/>
          </a:xfrm>
          <a:prstGeom prst="rect">
            <a:avLst/>
          </a:prstGeo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87CD2616-CD2F-0480-1AB5-522AB540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541" y="2452096"/>
            <a:ext cx="4887175" cy="2664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AC86D-EF58-6BFA-A4C7-3E330E891539}"/>
              </a:ext>
            </a:extLst>
          </p:cNvPr>
          <p:cNvSpPr txBox="1"/>
          <p:nvPr/>
        </p:nvSpPr>
        <p:spPr>
          <a:xfrm>
            <a:off x="2234346" y="1885249"/>
            <a:ext cx="846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Total annual loading to HRL by land cover type (includes </a:t>
            </a:r>
            <a:r>
              <a:rPr lang="en-US" sz="2000" b="1" u="sng" dirty="0"/>
              <a:t>ALL</a:t>
            </a:r>
            <a:r>
              <a:rPr lang="en-US" sz="2000" b="1" dirty="0"/>
              <a:t> acres)</a:t>
            </a:r>
          </a:p>
        </p:txBody>
      </p:sp>
    </p:spTree>
    <p:extLst>
      <p:ext uri="{BB962C8B-B14F-4D97-AF65-F5344CB8AC3E}">
        <p14:creationId xmlns:p14="http://schemas.microsoft.com/office/powerpoint/2010/main" val="402795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F560-3E12-C029-D486-E26A975A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7009B9-F5BA-5CFF-103E-2B4233FB0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479" y="64405"/>
            <a:ext cx="8691824" cy="67238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81FE-84A9-20BB-B004-78CC96FE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E020-53F3-B25D-F424-69F37DF5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Charge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56E4-338A-D831-DE30-ED387A1B3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New Development</a:t>
            </a:r>
          </a:p>
          <a:p>
            <a:r>
              <a:rPr lang="en-US" dirty="0"/>
              <a:t>What further nutrient reduction management steps can you take that would make sense? Consider both examples of more easily attainable and effective opportunities, as well as more long-term or challenging opportunities for your sector.</a:t>
            </a:r>
          </a:p>
          <a:p>
            <a:pPr lvl="1"/>
            <a:r>
              <a:rPr lang="en-US" dirty="0"/>
              <a:t>Are ordinance revisions needed in areas with existing protections? What kind?</a:t>
            </a:r>
          </a:p>
          <a:p>
            <a:pPr lvl="2"/>
            <a:r>
              <a:rPr lang="en-US" dirty="0"/>
              <a:t>Adding quality controls to flood-oriented ordinances?</a:t>
            </a:r>
          </a:p>
          <a:p>
            <a:pPr lvl="2"/>
            <a:r>
              <a:rPr lang="en-US" dirty="0"/>
              <a:t>Adding nutrient controls?</a:t>
            </a:r>
          </a:p>
          <a:p>
            <a:pPr lvl="2"/>
            <a:r>
              <a:rPr lang="en-US" dirty="0"/>
              <a:t>Control &gt; 1” for stream protection?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 new ordinances needed in areas without?</a:t>
            </a:r>
          </a:p>
          <a:p>
            <a:pPr lvl="2"/>
            <a:r>
              <a:rPr lang="en-US" dirty="0"/>
              <a:t>Do these communities have the capacity to implement/enforce, or would they need help?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62425-A204-4406-6EF0-774E50C9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FBDFD9-391F-0DF5-C626-3832BD8384A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E9443-8EFC-B8EB-A33D-CADA7F1D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C269A-D737-7C78-6C20-36BCF6B8B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61D9A7-8613-38D6-4E79-B31D4293DF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3578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C697-1378-C55B-E139-9B6341CD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C8E9-3C89-2120-C599-45BEDD0A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5741"/>
            <a:ext cx="11576116" cy="486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Development</a:t>
            </a:r>
          </a:p>
          <a:p>
            <a:pPr lvl="1"/>
            <a:r>
              <a:rPr lang="en-US" dirty="0"/>
              <a:t>Avoidance</a:t>
            </a:r>
          </a:p>
          <a:p>
            <a:pPr lvl="2"/>
            <a:r>
              <a:rPr lang="en-US" dirty="0"/>
              <a:t>Development “leaks” outside of regulated areas</a:t>
            </a:r>
          </a:p>
          <a:p>
            <a:pPr lvl="2"/>
            <a:r>
              <a:rPr lang="en-US" dirty="0"/>
              <a:t>Local governments zone to avoid high density, or developers build to 23.9% BUA</a:t>
            </a:r>
          </a:p>
          <a:p>
            <a:pPr lvl="2"/>
            <a:r>
              <a:rPr lang="en-US" dirty="0"/>
              <a:t>Whereas studies find stream degradation begins ~10% watershed BUA. Streambanks become nutrient source</a:t>
            </a:r>
          </a:p>
          <a:p>
            <a:pPr lvl="1"/>
            <a:r>
              <a:rPr lang="en-US" dirty="0"/>
              <a:t>Standardization of req’s across watershed preferable to minimize sprawl, leakage</a:t>
            </a:r>
          </a:p>
          <a:p>
            <a:pPr lvl="2"/>
            <a:r>
              <a:rPr lang="en-US" dirty="0"/>
              <a:t>However, recognize local administrative capacity is variable; need assistance options </a:t>
            </a:r>
          </a:p>
          <a:p>
            <a:pPr lvl="1"/>
            <a:r>
              <a:rPr lang="en-US" dirty="0"/>
              <a:t>Lower density thresholds are appropriate</a:t>
            </a:r>
          </a:p>
          <a:p>
            <a:pPr lvl="1"/>
            <a:r>
              <a:rPr lang="en-US" dirty="0"/>
              <a:t>Evidence suggests streams degrade under runoff from 1” treatment regime</a:t>
            </a:r>
          </a:p>
          <a:p>
            <a:pPr lvl="1"/>
            <a:endParaRPr lang="en-US" sz="1000" dirty="0"/>
          </a:p>
          <a:p>
            <a:r>
              <a:rPr lang="en-US" dirty="0"/>
              <a:t>Existing Development</a:t>
            </a:r>
          </a:p>
          <a:p>
            <a:pPr lvl="1"/>
            <a:r>
              <a:rPr lang="en-US" dirty="0"/>
              <a:t>Reduction opportunities on existing developed lands challenging, costly; need to expand options</a:t>
            </a:r>
          </a:p>
          <a:p>
            <a:pPr lvl="1"/>
            <a:r>
              <a:rPr lang="en-US" dirty="0"/>
              <a:t>Nutrient credit not yet established for many useful practices; need to loosen constraints</a:t>
            </a:r>
          </a:p>
          <a:p>
            <a:pPr lvl="1"/>
            <a:r>
              <a:rPr lang="en-US" dirty="0"/>
              <a:t>Load reduction needs estimation challenging, draws over-focus, value/effort questionable;                  need to de-emphasize as compliance metric</a:t>
            </a:r>
          </a:p>
          <a:p>
            <a:pPr lvl="1"/>
            <a:r>
              <a:rPr lang="en-US" dirty="0"/>
              <a:t>Progress clearly a long-haul proposition; needs to be built into recurring admin                    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F020-109C-2C7B-1A3F-BB4A783B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E52B47-58B8-186F-E61E-D712D9A3E36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49DB-A0AA-186B-C508-14ED0E2D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 from Meeting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365F-1276-B292-E527-A4F09563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Andy McDaniel report out</a:t>
            </a:r>
          </a:p>
          <a:p>
            <a:r>
              <a:rPr lang="en-US" dirty="0"/>
              <a:t>Davidson County</a:t>
            </a:r>
          </a:p>
          <a:p>
            <a:pPr lvl="1"/>
            <a:r>
              <a:rPr lang="en-US" dirty="0"/>
              <a:t>Established a watershed district along Yadkin River which protects 90% of Yadkin’s tributaries (state required 50%)</a:t>
            </a:r>
          </a:p>
          <a:p>
            <a:pPr lvl="1"/>
            <a:r>
              <a:rPr lang="en-US" dirty="0"/>
              <a:t>DEM audit in 2015, elevated floodplain management to higher priority during permitting</a:t>
            </a:r>
          </a:p>
          <a:p>
            <a:pPr lvl="1"/>
            <a:r>
              <a:rPr lang="en-US" dirty="0"/>
              <a:t>All flood prone areas are required to meet regulations (which ones?)</a:t>
            </a:r>
          </a:p>
          <a:p>
            <a:pPr lvl="1"/>
            <a:r>
              <a:rPr lang="en-US" dirty="0"/>
              <a:t>In 2022, County Commissioners raised minimum density to 40k sq. ft per lot (roughly doubled 2015 allowance) to slow growth and restrict mass grading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B485-2FFA-689E-2676-D5448AE0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1B46E0-C773-BCDB-C4D1-01D49F3D088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C21C-1724-6F8E-012C-910A3666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113699"/>
            <a:ext cx="6029326" cy="557215"/>
          </a:xfrm>
        </p:spPr>
        <p:txBody>
          <a:bodyPr>
            <a:normAutofit/>
          </a:bodyPr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062D-8B28-CA3D-966F-0E8DFC710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385741"/>
            <a:ext cx="10939021" cy="5024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 program approved by EMC, local programs required</a:t>
            </a:r>
          </a:p>
          <a:p>
            <a:r>
              <a:rPr lang="en-US" dirty="0"/>
              <a:t>2 approaches to local governments included - N/T = “Swiss cheese”; J/F = all LGs</a:t>
            </a:r>
          </a:p>
          <a:p>
            <a:r>
              <a:rPr lang="en-US" dirty="0"/>
              <a:t>Programs include post-construction control, AND some or all of: </a:t>
            </a:r>
          </a:p>
          <a:p>
            <a:pPr lvl="1"/>
            <a:r>
              <a:rPr lang="en-US" dirty="0"/>
              <a:t>ensure compliance, SCM maintenance for life of development; </a:t>
            </a:r>
          </a:p>
          <a:p>
            <a:pPr lvl="1"/>
            <a:r>
              <a:rPr lang="en-US" dirty="0"/>
              <a:t>public education; </a:t>
            </a:r>
          </a:p>
          <a:p>
            <a:pPr lvl="1"/>
            <a:r>
              <a:rPr lang="en-US" dirty="0"/>
              <a:t>mapping stormwater system; </a:t>
            </a:r>
          </a:p>
          <a:p>
            <a:pPr lvl="1"/>
            <a:r>
              <a:rPr lang="en-US" dirty="0"/>
              <a:t>illegal discharges detection/elimination program.</a:t>
            </a:r>
          </a:p>
          <a:p>
            <a:r>
              <a:rPr lang="en-US" dirty="0"/>
              <a:t>Post-construction stormwater requirements:</a:t>
            </a:r>
          </a:p>
          <a:p>
            <a:pPr lvl="1"/>
            <a:r>
              <a:rPr lang="en-US" dirty="0"/>
              <a:t>All use nutrient loading rate targets (</a:t>
            </a:r>
            <a:r>
              <a:rPr lang="en-US" dirty="0" err="1"/>
              <a:t>lb</a:t>
            </a:r>
            <a:r>
              <a:rPr lang="en-US" dirty="0"/>
              <a:t>/ac/</a:t>
            </a:r>
            <a:r>
              <a:rPr lang="en-US" dirty="0" err="1"/>
              <a:t>yr</a:t>
            </a:r>
            <a:r>
              <a:rPr lang="en-US" dirty="0"/>
              <a:t>); meet strategy goals project by project</a:t>
            </a:r>
          </a:p>
          <a:p>
            <a:pPr lvl="1"/>
            <a:r>
              <a:rPr lang="en-US" dirty="0"/>
              <a:t>Onsite-offsite practices combine to meet targets</a:t>
            </a:r>
          </a:p>
          <a:p>
            <a:pPr lvl="1"/>
            <a:r>
              <a:rPr lang="en-US" dirty="0"/>
              <a:t>Onsite </a:t>
            </a:r>
          </a:p>
          <a:p>
            <a:pPr lvl="2"/>
            <a:r>
              <a:rPr lang="en-US" dirty="0"/>
              <a:t>Quality: Treatment minimums vary by rule; 30-50% of reduction need (Falls) or one primary SCM (others)</a:t>
            </a:r>
          </a:p>
          <a:p>
            <a:pPr lvl="2"/>
            <a:r>
              <a:rPr lang="en-US" dirty="0"/>
              <a:t>Quantity: peak rate match, 1 </a:t>
            </a:r>
            <a:r>
              <a:rPr lang="en-US" dirty="0" err="1"/>
              <a:t>yr</a:t>
            </a:r>
            <a:r>
              <a:rPr lang="en-US" dirty="0"/>
              <a:t>/ 24 </a:t>
            </a:r>
            <a:r>
              <a:rPr lang="en-US" dirty="0" err="1"/>
              <a:t>hr</a:t>
            </a:r>
            <a:r>
              <a:rPr lang="en-US" dirty="0"/>
              <a:t> storm (Falls only)</a:t>
            </a:r>
          </a:p>
          <a:p>
            <a:pPr lvl="1"/>
            <a:r>
              <a:rPr lang="en-US" dirty="0"/>
              <a:t>Offsite – buy credit for remaining load reduction per Nutrient Offset Rule 15A NCAC 2B .0703</a:t>
            </a:r>
          </a:p>
          <a:p>
            <a:pPr lvl="2"/>
            <a:r>
              <a:rPr lang="en-US" dirty="0"/>
              <a:t>Private offset bank via DWR - </a:t>
            </a:r>
            <a:r>
              <a:rPr lang="en-US" sz="800" dirty="0">
                <a:hlinkClick r:id="rId2"/>
              </a:rPr>
              <a:t>https://deq.nc.gov/about/divisions/water-resources/water-quality-permitting/401-buffer-permitting/nutrient-offset-buffer-mitigation-program</a:t>
            </a:r>
            <a:r>
              <a:rPr lang="en-US" sz="800" dirty="0"/>
              <a:t> </a:t>
            </a:r>
          </a:p>
          <a:p>
            <a:pPr lvl="2"/>
            <a:r>
              <a:rPr lang="en-US" dirty="0"/>
              <a:t>No bank credits available? DMS -  </a:t>
            </a:r>
            <a:r>
              <a:rPr lang="en-US" sz="800" dirty="0">
                <a:hlinkClick r:id="rId3"/>
              </a:rPr>
              <a:t>https://deq.nc.gov/about/divisions/mitigation-services/customers/nutrient-offset-ilf-program-information</a:t>
            </a:r>
            <a:r>
              <a:rPr lang="en-US" sz="800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0821A-C6C0-2076-AF60-E117480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04E8AC-CEA1-CA6E-56ED-0F87DAC8B5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57275" y="593521"/>
            <a:ext cx="7735675" cy="571353"/>
          </a:xfrm>
        </p:spPr>
        <p:txBody>
          <a:bodyPr>
            <a:normAutofit/>
          </a:bodyPr>
          <a:lstStyle/>
          <a:p>
            <a:r>
              <a:rPr lang="en-US" sz="2400" dirty="0"/>
              <a:t>New Development Nutrient Stormwater Rules</a:t>
            </a:r>
          </a:p>
        </p:txBody>
      </p:sp>
    </p:spTree>
    <p:extLst>
      <p:ext uri="{BB962C8B-B14F-4D97-AF65-F5344CB8AC3E}">
        <p14:creationId xmlns:p14="http://schemas.microsoft.com/office/powerpoint/2010/main" val="346789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231B-76D0-78BB-8EDF-DD310707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49" y="136240"/>
            <a:ext cx="6029326" cy="557215"/>
          </a:xfrm>
        </p:spPr>
        <p:txBody>
          <a:bodyPr/>
          <a:lstStyle/>
          <a:p>
            <a:pPr algn="ctr"/>
            <a:r>
              <a:rPr lang="en-US" dirty="0"/>
              <a:t>Overview (cont’d) – Jordan,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C2FD-47F2-227C-E900-84E1CA27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Regulated parties = all local governments</a:t>
            </a:r>
          </a:p>
          <a:p>
            <a:r>
              <a:rPr lang="en-US" dirty="0"/>
              <a:t>Jordan: </a:t>
            </a:r>
          </a:p>
          <a:p>
            <a:pPr lvl="1"/>
            <a:r>
              <a:rPr lang="en-US" dirty="0"/>
              <a:t>Stage 1: Education, mapping, IDDE, Retrofits ID</a:t>
            </a:r>
          </a:p>
          <a:p>
            <a:pPr lvl="1"/>
            <a:r>
              <a:rPr lang="en-US" dirty="0"/>
              <a:t>Stage 2 @ 5, 7 years: Lake monitoring trigger – Impaired? -&gt; Programs required</a:t>
            </a:r>
          </a:p>
          <a:p>
            <a:r>
              <a:rPr lang="en-US" dirty="0"/>
              <a:t>Jordan, Falls: Nutrient load reduction programs </a:t>
            </a:r>
          </a:p>
          <a:p>
            <a:pPr lvl="1"/>
            <a:r>
              <a:rPr lang="en-US" dirty="0"/>
              <a:t>Reduction targets = strategy goals applied to </a:t>
            </a:r>
            <a:r>
              <a:rPr lang="en-US" b="1" dirty="0"/>
              <a:t>pre-</a:t>
            </a:r>
            <a:r>
              <a:rPr lang="en-US" dirty="0"/>
              <a:t>New D developed lands w/in jurisdiction</a:t>
            </a:r>
          </a:p>
          <a:p>
            <a:pPr lvl="2"/>
            <a:r>
              <a:rPr lang="en-US" dirty="0"/>
              <a:t>Falls Stage 1 target = offset post-baseline difference</a:t>
            </a:r>
          </a:p>
          <a:p>
            <a:pPr lvl="1"/>
            <a:r>
              <a:rPr lang="en-US" dirty="0"/>
              <a:t>Propose pace of implementation – negotiable </a:t>
            </a:r>
          </a:p>
          <a:p>
            <a:pPr lvl="2"/>
            <a:r>
              <a:rPr lang="en-US" dirty="0"/>
              <a:t>except Falls Stage 1 = </a:t>
            </a:r>
            <a:r>
              <a:rPr lang="en-US" strike="sngStrike" dirty="0"/>
              <a:t>10</a:t>
            </a:r>
            <a:r>
              <a:rPr lang="en-US" dirty="0"/>
              <a:t> </a:t>
            </a:r>
            <a:r>
              <a:rPr lang="en-US" u="sng" dirty="0"/>
              <a:t>~16</a:t>
            </a:r>
            <a:r>
              <a:rPr lang="en-US" dirty="0"/>
              <a:t> </a:t>
            </a:r>
            <a:r>
              <a:rPr lang="en-US" dirty="0" err="1"/>
              <a:t>yrs</a:t>
            </a:r>
            <a:endParaRPr lang="en-US" dirty="0"/>
          </a:p>
          <a:p>
            <a:pPr lvl="2"/>
            <a:r>
              <a:rPr lang="en-US" dirty="0"/>
              <a:t>Falls – Association alternative plan, “IAIA” = spending-based pace</a:t>
            </a:r>
          </a:p>
          <a:p>
            <a:pPr lvl="1"/>
            <a:r>
              <a:rPr lang="en-US" dirty="0"/>
              <a:t>Broad latitude on load-reducing practices</a:t>
            </a:r>
          </a:p>
          <a:p>
            <a:pPr lvl="2"/>
            <a:r>
              <a:rPr lang="en-US" dirty="0"/>
              <a:t>Main focus = existing developed lands w/in jurisdiction; challenging</a:t>
            </a:r>
          </a:p>
          <a:p>
            <a:pPr lvl="2"/>
            <a:r>
              <a:rPr lang="en-US" dirty="0"/>
              <a:t>May also obtain reductions from other sources</a:t>
            </a:r>
          </a:p>
          <a:p>
            <a:pPr lvl="2"/>
            <a:r>
              <a:rPr lang="en-US" dirty="0"/>
              <a:t>Joint compliance, combined (rules) compliance options</a:t>
            </a:r>
          </a:p>
          <a:p>
            <a:pPr lvl="2"/>
            <a:r>
              <a:rPr lang="en-US" dirty="0"/>
              <a:t>(Initially) Only practices with approved nutrient crediting</a:t>
            </a:r>
          </a:p>
          <a:p>
            <a:pPr lvl="2"/>
            <a:r>
              <a:rPr lang="en-US" dirty="0"/>
              <a:t>(Later) Falls IAIA: Explicit list – includes nutrient-friendly practices lacking accounting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CA821-8127-B445-B3AA-9B29CDC2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BD9401-5927-9350-7506-027221F1D13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30431" y="541812"/>
            <a:ext cx="7313727" cy="571353"/>
          </a:xfrm>
        </p:spPr>
        <p:txBody>
          <a:bodyPr>
            <a:noAutofit/>
          </a:bodyPr>
          <a:lstStyle/>
          <a:p>
            <a:r>
              <a:rPr lang="en-US" sz="2400" dirty="0"/>
              <a:t>Existing Development Stormwater Rules</a:t>
            </a:r>
          </a:p>
        </p:txBody>
      </p:sp>
    </p:spTree>
    <p:extLst>
      <p:ext uri="{BB962C8B-B14F-4D97-AF65-F5344CB8AC3E}">
        <p14:creationId xmlns:p14="http://schemas.microsoft.com/office/powerpoint/2010/main" val="31298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0E51-2759-DC46-1E31-AEC75D9C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Local Program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F9CCD5-CDAD-B585-7B58-BA2861D3F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18" y="1134815"/>
            <a:ext cx="8354544" cy="49706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6AEF5-E50D-EC29-0AC7-B8AF6E99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8BCBB3-680E-8777-CF30-48A61E7BA4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6129-322C-C5EA-F74C-09D00845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2" y="233826"/>
            <a:ext cx="7088955" cy="1578912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000" dirty="0"/>
              <a:t>How do Stormwater Nutrient Requirements Relate to Other State Stormwater Programs’ Post-Construction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31A3-D321-B82C-BEC9-C5A493FF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1918354"/>
            <a:ext cx="10788191" cy="468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Background – Other State Programs </a:t>
            </a:r>
          </a:p>
          <a:p>
            <a:r>
              <a:rPr lang="en-US" dirty="0"/>
              <a:t>High Density Threshold (% BUA):</a:t>
            </a:r>
          </a:p>
          <a:p>
            <a:pPr lvl="1"/>
            <a:r>
              <a:rPr lang="en-US" dirty="0"/>
              <a:t>WSW - 6% to 24% =&gt;</a:t>
            </a:r>
          </a:p>
          <a:p>
            <a:pPr lvl="1"/>
            <a:r>
              <a:rPr lang="en-US" dirty="0"/>
              <a:t>ORW/HQW – 12%</a:t>
            </a:r>
          </a:p>
          <a:p>
            <a:pPr lvl="1"/>
            <a:r>
              <a:rPr lang="en-US" dirty="0"/>
              <a:t>Coastal: </a:t>
            </a:r>
          </a:p>
          <a:p>
            <a:pPr lvl="2"/>
            <a:r>
              <a:rPr lang="en-US" dirty="0"/>
              <a:t>HQW/ORW – 12%; </a:t>
            </a:r>
          </a:p>
          <a:p>
            <a:pPr lvl="2"/>
            <a:r>
              <a:rPr lang="en-US" dirty="0"/>
              <a:t>Other – 24%</a:t>
            </a:r>
          </a:p>
          <a:p>
            <a:pPr lvl="1"/>
            <a:r>
              <a:rPr lang="en-US" dirty="0"/>
              <a:t>NPDES Stormwater - 24%</a:t>
            </a:r>
          </a:p>
          <a:p>
            <a:r>
              <a:rPr lang="en-US" dirty="0"/>
              <a:t>High Density Ceiling: WSW - 24% to 70% BUA =&gt;</a:t>
            </a:r>
          </a:p>
          <a:p>
            <a:r>
              <a:rPr lang="en-US" dirty="0"/>
              <a:t>Storm Depth = 1” except:</a:t>
            </a:r>
          </a:p>
          <a:p>
            <a:pPr lvl="1"/>
            <a:r>
              <a:rPr lang="en-US" dirty="0"/>
              <a:t>1” for NPDES, ORW/HQW, WSW</a:t>
            </a:r>
          </a:p>
          <a:p>
            <a:pPr lvl="1"/>
            <a:r>
              <a:rPr lang="en-US" dirty="0"/>
              <a:t>1.5” or 1 </a:t>
            </a:r>
            <a:r>
              <a:rPr lang="en-US" dirty="0" err="1"/>
              <a:t>yr</a:t>
            </a:r>
            <a:r>
              <a:rPr lang="en-US" dirty="0"/>
              <a:t>/ 24 </a:t>
            </a:r>
            <a:r>
              <a:rPr lang="en-US" dirty="0" err="1"/>
              <a:t>hr</a:t>
            </a:r>
            <a:r>
              <a:rPr lang="en-US" dirty="0"/>
              <a:t> storm volume difference</a:t>
            </a:r>
          </a:p>
          <a:p>
            <a:pPr lvl="1"/>
            <a:r>
              <a:rPr lang="en-US" dirty="0"/>
              <a:t>Option, all programs - annual runoff volume match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1917B-D884-AA85-CB66-64034CD0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9DE6775-CE08-D8B7-8049-3BA3B1CE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609" y="256566"/>
            <a:ext cx="4067590" cy="468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DF69B-3945-41CF-D2F9-63804900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09" y="4939646"/>
            <a:ext cx="4067591" cy="17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4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6ADE-D9C6-EF59-54A9-39594162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20" y="180994"/>
            <a:ext cx="7030483" cy="557215"/>
          </a:xfrm>
        </p:spPr>
        <p:txBody>
          <a:bodyPr>
            <a:normAutofit/>
          </a:bodyPr>
          <a:lstStyle/>
          <a:p>
            <a:r>
              <a:rPr lang="en-US" sz="3000" dirty="0"/>
              <a:t>Nutrient Stormwater Rules – New </a:t>
            </a:r>
            <a:r>
              <a:rPr lang="en-US" sz="3000" dirty="0" err="1"/>
              <a:t>Dev’t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0030-57C8-22B0-FFF6-B359C9BD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385741"/>
            <a:ext cx="11585542" cy="510932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Neuse: 3.6 </a:t>
            </a:r>
            <a:r>
              <a:rPr lang="en-US" dirty="0" err="1">
                <a:highlight>
                  <a:srgbClr val="FFFF00"/>
                </a:highlight>
              </a:rPr>
              <a:t>lb</a:t>
            </a:r>
            <a:r>
              <a:rPr lang="en-US" dirty="0">
                <a:highlight>
                  <a:srgbClr val="FFFF00"/>
                </a:highlight>
              </a:rPr>
              <a:t> N/ac/</a:t>
            </a:r>
            <a:r>
              <a:rPr lang="en-US" dirty="0" err="1">
                <a:highlight>
                  <a:srgbClr val="FFFF00"/>
                </a:highlight>
              </a:rPr>
              <a:t>yr</a:t>
            </a:r>
            <a:r>
              <a:rPr lang="en-US" dirty="0">
                <a:highlight>
                  <a:srgbClr val="FFFF00"/>
                </a:highlight>
              </a:rPr>
              <a:t> loading rate target</a:t>
            </a:r>
            <a:r>
              <a:rPr lang="en-US" dirty="0"/>
              <a:t> (or volume match); </a:t>
            </a:r>
          </a:p>
          <a:p>
            <a:r>
              <a:rPr lang="en-US" dirty="0">
                <a:highlight>
                  <a:srgbClr val="FFFF00"/>
                </a:highlight>
              </a:rPr>
              <a:t>Tar-Pamlico: 4.0 </a:t>
            </a:r>
            <a:r>
              <a:rPr lang="en-US" dirty="0" err="1">
                <a:highlight>
                  <a:srgbClr val="FFFF00"/>
                </a:highlight>
              </a:rPr>
              <a:t>lb</a:t>
            </a:r>
            <a:r>
              <a:rPr lang="en-US" dirty="0">
                <a:highlight>
                  <a:srgbClr val="FFFF00"/>
                </a:highlight>
              </a:rPr>
              <a:t> N/ac/</a:t>
            </a:r>
            <a:r>
              <a:rPr lang="en-US" dirty="0" err="1">
                <a:highlight>
                  <a:srgbClr val="FFFF00"/>
                </a:highlight>
              </a:rPr>
              <a:t>yr</a:t>
            </a:r>
            <a:r>
              <a:rPr lang="en-US" dirty="0">
                <a:highlight>
                  <a:srgbClr val="FFFF00"/>
                </a:highlight>
              </a:rPr>
              <a:t>, 0.4 </a:t>
            </a:r>
            <a:r>
              <a:rPr lang="en-US" dirty="0" err="1">
                <a:highlight>
                  <a:srgbClr val="FFFF00"/>
                </a:highlight>
              </a:rPr>
              <a:t>lb</a:t>
            </a:r>
            <a:r>
              <a:rPr lang="en-US" dirty="0">
                <a:highlight>
                  <a:srgbClr val="FFFF00"/>
                </a:highlight>
              </a:rPr>
              <a:t> P/ac/</a:t>
            </a:r>
            <a:r>
              <a:rPr lang="en-US" dirty="0" err="1">
                <a:highlight>
                  <a:srgbClr val="FFFF00"/>
                </a:highlight>
              </a:rPr>
              <a:t>yr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(or volume match); </a:t>
            </a:r>
          </a:p>
          <a:p>
            <a:r>
              <a:rPr lang="en-US" dirty="0"/>
              <a:t>Both Neuse and Tar (readopted): </a:t>
            </a:r>
          </a:p>
          <a:p>
            <a:pPr lvl="1"/>
            <a:r>
              <a:rPr lang="en-US" dirty="0"/>
              <a:t>&gt; 24% BUA 1</a:t>
            </a:r>
            <a:r>
              <a:rPr lang="en-US" baseline="30000" dirty="0"/>
              <a:t>o</a:t>
            </a:r>
            <a:r>
              <a:rPr lang="en-US" dirty="0"/>
              <a:t> SCM; offset remainder</a:t>
            </a:r>
          </a:p>
          <a:p>
            <a:pPr lvl="1"/>
            <a:r>
              <a:rPr lang="en-US" dirty="0"/>
              <a:t>Disturbance thresholds: 1 ac residential; ½ ac commercial/industrial/multi-family</a:t>
            </a:r>
          </a:p>
          <a:p>
            <a:pPr lvl="1"/>
            <a:r>
              <a:rPr lang="en-US" dirty="0"/>
              <a:t>Exemption for individual SF lots NPOLCPDOS w/ &lt;5% BUA</a:t>
            </a:r>
          </a:p>
          <a:p>
            <a:r>
              <a:rPr lang="en-US" dirty="0"/>
              <a:t>Falls:</a:t>
            </a:r>
          </a:p>
          <a:p>
            <a:pPr lvl="2"/>
            <a:r>
              <a:rPr lang="en-US" dirty="0"/>
              <a:t>Disturbance thresholds: ½ acre residential; 12,000 ft2 commercial/industrial/multi-family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2.2 </a:t>
            </a:r>
            <a:r>
              <a:rPr lang="en-US" dirty="0" err="1">
                <a:highlight>
                  <a:srgbClr val="FFFF00"/>
                </a:highlight>
              </a:rPr>
              <a:t>lb</a:t>
            </a:r>
            <a:r>
              <a:rPr lang="en-US" dirty="0">
                <a:highlight>
                  <a:srgbClr val="FFFF00"/>
                </a:highlight>
              </a:rPr>
              <a:t> N/ac/</a:t>
            </a:r>
            <a:r>
              <a:rPr lang="en-US" dirty="0" err="1">
                <a:highlight>
                  <a:srgbClr val="FFFF00"/>
                </a:highlight>
              </a:rPr>
              <a:t>yr</a:t>
            </a:r>
            <a:r>
              <a:rPr lang="en-US" dirty="0">
                <a:highlight>
                  <a:srgbClr val="FFFF00"/>
                </a:highlight>
              </a:rPr>
              <a:t>, 0.33 </a:t>
            </a:r>
            <a:r>
              <a:rPr lang="en-US" dirty="0" err="1">
                <a:highlight>
                  <a:srgbClr val="FFFF00"/>
                </a:highlight>
              </a:rPr>
              <a:t>lb</a:t>
            </a:r>
            <a:r>
              <a:rPr lang="en-US" dirty="0">
                <a:highlight>
                  <a:srgbClr val="FFFF00"/>
                </a:highlight>
              </a:rPr>
              <a:t> P/ac/</a:t>
            </a:r>
            <a:r>
              <a:rPr lang="en-US" dirty="0" err="1">
                <a:highlight>
                  <a:srgbClr val="FFFF00"/>
                </a:highlight>
              </a:rPr>
              <a:t>yr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(or volume match)</a:t>
            </a:r>
          </a:p>
          <a:p>
            <a:pPr lvl="2"/>
            <a:r>
              <a:rPr lang="en-US" dirty="0"/>
              <a:t>Meet 30-50% of load reduction need onsite; offset remainder</a:t>
            </a:r>
          </a:p>
          <a:p>
            <a:r>
              <a:rPr lang="en-US" dirty="0"/>
              <a:t>Jordan:</a:t>
            </a:r>
          </a:p>
          <a:p>
            <a:pPr lvl="1"/>
            <a:r>
              <a:rPr lang="en-US" dirty="0"/>
              <a:t>Nitrogen: UNH 2.2; LNH 4.4; Haw 3.8 </a:t>
            </a:r>
            <a:r>
              <a:rPr lang="en-US" dirty="0" err="1"/>
              <a:t>lb</a:t>
            </a:r>
            <a:r>
              <a:rPr lang="en-US" dirty="0"/>
              <a:t>/ac/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Phosphorus: UNH 0.82; LNH 0.78; Haw 1.43 </a:t>
            </a:r>
            <a:r>
              <a:rPr lang="en-US" dirty="0" err="1"/>
              <a:t>lb</a:t>
            </a:r>
            <a:r>
              <a:rPr lang="en-US" dirty="0"/>
              <a:t>/ac/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All projects above targets </a:t>
            </a:r>
            <a:r>
              <a:rPr lang="en-US" u="sng" dirty="0"/>
              <a:t>&gt;</a:t>
            </a:r>
            <a:r>
              <a:rPr lang="en-US" dirty="0"/>
              <a:t> 1 BMP, 85% TSS. </a:t>
            </a:r>
          </a:p>
          <a:p>
            <a:pPr lvl="1"/>
            <a:r>
              <a:rPr lang="en-US" dirty="0"/>
              <a:t>Offset remainder where &lt; 10 </a:t>
            </a:r>
            <a:r>
              <a:rPr lang="en-US" dirty="0" err="1"/>
              <a:t>lb</a:t>
            </a:r>
            <a:r>
              <a:rPr lang="en-US" dirty="0"/>
              <a:t> N/ac comm./ind. or &lt; 6 </a:t>
            </a:r>
            <a:r>
              <a:rPr lang="en-US" dirty="0" err="1"/>
              <a:t>lb</a:t>
            </a:r>
            <a:r>
              <a:rPr lang="en-US" dirty="0"/>
              <a:t> N/ac SF residential</a:t>
            </a:r>
          </a:p>
          <a:p>
            <a:pPr lvl="2"/>
            <a:r>
              <a:rPr lang="en-US" dirty="0"/>
              <a:t>Delivery factors apply, offset based on lake-delivered loads</a:t>
            </a:r>
          </a:p>
          <a:p>
            <a:pPr lvl="1"/>
            <a:r>
              <a:rPr lang="en-US" dirty="0"/>
              <a:t>Quantity: peak rate match, 1 </a:t>
            </a:r>
            <a:r>
              <a:rPr lang="en-US" dirty="0" err="1"/>
              <a:t>yr</a:t>
            </a:r>
            <a:r>
              <a:rPr lang="en-US" dirty="0"/>
              <a:t>/ 24 </a:t>
            </a:r>
            <a:r>
              <a:rPr lang="en-US" dirty="0" err="1"/>
              <a:t>hr</a:t>
            </a:r>
            <a:r>
              <a:rPr lang="en-US" dirty="0"/>
              <a:t> storm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00434-12D8-FEC6-FD32-1F14D767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D524E-CE6F-41B0-1173-CF6DA3204861}"/>
              </a:ext>
            </a:extLst>
          </p:cNvPr>
          <p:cNvSpPr txBox="1"/>
          <p:nvPr/>
        </p:nvSpPr>
        <p:spPr>
          <a:xfrm>
            <a:off x="954020" y="663137"/>
            <a:ext cx="660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Post-Construction Requirements by Watershed</a:t>
            </a:r>
          </a:p>
        </p:txBody>
      </p:sp>
    </p:spTree>
    <p:extLst>
      <p:ext uri="{BB962C8B-B14F-4D97-AF65-F5344CB8AC3E}">
        <p14:creationId xmlns:p14="http://schemas.microsoft.com/office/powerpoint/2010/main" val="280919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0D35-244E-593C-46B7-10028187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4" y="95248"/>
            <a:ext cx="6029325" cy="752184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Nutrient Loading Rates Compare to % BUA?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0B5A-8A0F-A06E-EE5D-AC515806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AE6401-FC24-7BAA-C44A-EDDF62AFC2C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57274" y="727382"/>
            <a:ext cx="6029325" cy="557215"/>
          </a:xfrm>
        </p:spPr>
        <p:txBody>
          <a:bodyPr/>
          <a:lstStyle/>
          <a:p>
            <a:r>
              <a:rPr lang="en-US" dirty="0"/>
              <a:t>Per SNAP Tool (</a:t>
            </a:r>
            <a:r>
              <a:rPr lang="en-US" dirty="0" err="1"/>
              <a:t>Schueler’s</a:t>
            </a:r>
            <a:r>
              <a:rPr lang="en-US" dirty="0"/>
              <a:t> Simple Method w/NC EMC’s)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D18857-82B7-E1BA-017B-7D9C04860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26900"/>
              </p:ext>
            </p:extLst>
          </p:nvPr>
        </p:nvGraphicFramePr>
        <p:xfrm>
          <a:off x="339364" y="1216058"/>
          <a:ext cx="4182533" cy="525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FD9D6D-1BD7-44CF-9F07-F1690C743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816673"/>
              </p:ext>
            </p:extLst>
          </p:nvPr>
        </p:nvGraphicFramePr>
        <p:xfrm>
          <a:off x="5340201" y="1216058"/>
          <a:ext cx="4182532" cy="525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C3936-0F31-6F6D-B7BD-716C12F40886}"/>
              </a:ext>
            </a:extLst>
          </p:cNvPr>
          <p:cNvCxnSpPr>
            <a:cxnSpLocks/>
          </p:cNvCxnSpPr>
          <p:nvPr/>
        </p:nvCxnSpPr>
        <p:spPr>
          <a:xfrm>
            <a:off x="1476375" y="1885361"/>
            <a:ext cx="0" cy="383670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A52356-F20E-08E2-2F88-43D8DAC1EB62}"/>
              </a:ext>
            </a:extLst>
          </p:cNvPr>
          <p:cNvCxnSpPr/>
          <p:nvPr/>
        </p:nvCxnSpPr>
        <p:spPr>
          <a:xfrm flipV="1">
            <a:off x="6518787" y="1885361"/>
            <a:ext cx="0" cy="383670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5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857B-A813-1A1E-F7C7-1317C24C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130540"/>
            <a:ext cx="6433023" cy="718597"/>
          </a:xfrm>
        </p:spPr>
        <p:txBody>
          <a:bodyPr>
            <a:normAutofit/>
          </a:bodyPr>
          <a:lstStyle/>
          <a:p>
            <a:r>
              <a:rPr lang="en-US" dirty="0"/>
              <a:t>How are N and P Loads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9D57-AFD8-B880-6FDE-20557A4E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66850"/>
            <a:ext cx="10706100" cy="4781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Site-scale spreadsheet calculation - annual TN and TP runoff loads from project (</a:t>
            </a:r>
            <a:r>
              <a:rPr lang="en-US" dirty="0" err="1">
                <a:solidFill>
                  <a:srgbClr val="002060"/>
                </a:solidFill>
              </a:rPr>
              <a:t>lb</a:t>
            </a:r>
            <a:r>
              <a:rPr lang="en-US" dirty="0">
                <a:solidFill>
                  <a:srgbClr val="002060"/>
                </a:solidFill>
              </a:rPr>
              <a:t>/ac/</a:t>
            </a:r>
            <a:r>
              <a:rPr lang="en-US" dirty="0" err="1">
                <a:solidFill>
                  <a:srgbClr val="002060"/>
                </a:solidFill>
              </a:rPr>
              <a:t>yr</a:t>
            </a:r>
            <a:r>
              <a:rPr lang="en-US" dirty="0">
                <a:solidFill>
                  <a:srgbClr val="002060"/>
                </a:solidFill>
              </a:rPr>
              <a:t>) and SCM load reductions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∑ Land Cover Type (Annual runoff volume * nutrient concentration)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Annual runoff volume – </a:t>
            </a:r>
            <a:r>
              <a:rPr lang="en-US" b="1" dirty="0" err="1">
                <a:solidFill>
                  <a:srgbClr val="002060"/>
                </a:solidFill>
              </a:rPr>
              <a:t>Schueler’s</a:t>
            </a:r>
            <a:r>
              <a:rPr lang="en-US" b="1" dirty="0">
                <a:solidFill>
                  <a:srgbClr val="002060"/>
                </a:solidFill>
              </a:rPr>
              <a:t> Simple Method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Nutrient concentrations – NCSU research last ~20 </a:t>
            </a:r>
            <a:r>
              <a:rPr lang="en-US" dirty="0" err="1">
                <a:solidFill>
                  <a:srgbClr val="002060"/>
                </a:solidFill>
              </a:rPr>
              <a:t>yrs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Result = aggregate site untreated annual runoff loads, N and P (</a:t>
            </a:r>
            <a:r>
              <a:rPr lang="en-US" dirty="0" err="1">
                <a:solidFill>
                  <a:srgbClr val="002060"/>
                </a:solidFill>
              </a:rPr>
              <a:t>lb</a:t>
            </a:r>
            <a:r>
              <a:rPr lang="en-US" dirty="0">
                <a:solidFill>
                  <a:srgbClr val="002060"/>
                </a:solidFill>
              </a:rPr>
              <a:t>/ac/</a:t>
            </a:r>
            <a:r>
              <a:rPr lang="en-US" dirty="0" err="1">
                <a:solidFill>
                  <a:srgbClr val="002060"/>
                </a:solidFill>
              </a:rPr>
              <a:t>yr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Nutrient load reductions by Stormwater Control Measures (SCMs)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Inflow = catchment land covers runoff-weighted aggregate concentration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Inflow partitioned through SCM to hydrologic “fates”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Treated portion - fixed event mean concentrations, SCM-specific (vs simple efficiencies)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Site loads reduced per SCM results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Currently used in Falls (Neuse, Tar-Pamlico begin using May 2023)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Designed for usability statewide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433A0-B2CF-5B7D-B00B-7AC99905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72E0E2-82B4-3CD8-23EE-D32A73139AA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57275" y="609600"/>
            <a:ext cx="6029325" cy="5713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 Stormwater Nitrogen and Phosphorus Tool - SNAP</a:t>
            </a:r>
          </a:p>
        </p:txBody>
      </p:sp>
    </p:spTree>
    <p:extLst>
      <p:ext uri="{BB962C8B-B14F-4D97-AF65-F5344CB8AC3E}">
        <p14:creationId xmlns:p14="http://schemas.microsoft.com/office/powerpoint/2010/main" val="260184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0D26-3D58-4C40-A8F3-488CC7E6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78" y="190612"/>
            <a:ext cx="10515600" cy="1061245"/>
          </a:xfrm>
        </p:spPr>
        <p:txBody>
          <a:bodyPr>
            <a:normAutofit/>
          </a:bodyPr>
          <a:lstStyle/>
          <a:p>
            <a:r>
              <a:rPr lang="en-US" dirty="0"/>
              <a:t>Hydrologic Partitioning by SCMs</a:t>
            </a:r>
            <a:br>
              <a:rPr lang="en-US" dirty="0"/>
            </a:br>
            <a:r>
              <a:rPr lang="en-US" sz="3100" dirty="0"/>
              <a:t>(a.k.a. Stormwater ‘Fates’)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3AB3D-9E5F-422E-BBE8-90ACB2778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9282"/>
            <a:ext cx="10515600" cy="3992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7AC0-11F6-44CB-AD59-C5E46434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ED895B-C96E-6E6B-23DB-B280E7DCC972}"/>
              </a:ext>
            </a:extLst>
          </p:cNvPr>
          <p:cNvSpPr/>
          <p:nvPr/>
        </p:nvSpPr>
        <p:spPr>
          <a:xfrm>
            <a:off x="968829" y="4920343"/>
            <a:ext cx="162197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C4D488-93C3-942E-6B1F-8A7509970C71}"/>
              </a:ext>
            </a:extLst>
          </p:cNvPr>
          <p:cNvSpPr txBox="1">
            <a:spLocks/>
          </p:cNvSpPr>
          <p:nvPr/>
        </p:nvSpPr>
        <p:spPr>
          <a:xfrm>
            <a:off x="104775" y="6131938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53347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CEA1-E9F4-84C8-58EC-626AD702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0468"/>
            <a:ext cx="6757546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Runoff Nutrient Concentrations in SNAP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E91874-2BCA-D074-AAD9-86CD7C519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910271"/>
              </p:ext>
            </p:extLst>
          </p:nvPr>
        </p:nvGraphicFramePr>
        <p:xfrm>
          <a:off x="654763" y="1621945"/>
          <a:ext cx="8107400" cy="4770236"/>
        </p:xfrm>
        <a:graphic>
          <a:graphicData uri="http://schemas.openxmlformats.org/drawingml/2006/table">
            <a:tbl>
              <a:tblPr/>
              <a:tblGrid>
                <a:gridCol w="107485">
                  <a:extLst>
                    <a:ext uri="{9D8B030D-6E8A-4147-A177-3AD203B41FA5}">
                      <a16:colId xmlns:a16="http://schemas.microsoft.com/office/drawing/2014/main" val="4227615365"/>
                    </a:ext>
                  </a:extLst>
                </a:gridCol>
                <a:gridCol w="2072915">
                  <a:extLst>
                    <a:ext uri="{9D8B030D-6E8A-4147-A177-3AD203B41FA5}">
                      <a16:colId xmlns:a16="http://schemas.microsoft.com/office/drawing/2014/main" val="1859154239"/>
                    </a:ext>
                  </a:extLst>
                </a:gridCol>
                <a:gridCol w="1330760">
                  <a:extLst>
                    <a:ext uri="{9D8B030D-6E8A-4147-A177-3AD203B41FA5}">
                      <a16:colId xmlns:a16="http://schemas.microsoft.com/office/drawing/2014/main" val="2087335206"/>
                    </a:ext>
                  </a:extLst>
                </a:gridCol>
                <a:gridCol w="967360">
                  <a:extLst>
                    <a:ext uri="{9D8B030D-6E8A-4147-A177-3AD203B41FA5}">
                      <a16:colId xmlns:a16="http://schemas.microsoft.com/office/drawing/2014/main" val="2183603630"/>
                    </a:ext>
                  </a:extLst>
                </a:gridCol>
                <a:gridCol w="967360">
                  <a:extLst>
                    <a:ext uri="{9D8B030D-6E8A-4147-A177-3AD203B41FA5}">
                      <a16:colId xmlns:a16="http://schemas.microsoft.com/office/drawing/2014/main" val="338453316"/>
                    </a:ext>
                  </a:extLst>
                </a:gridCol>
                <a:gridCol w="1330760">
                  <a:extLst>
                    <a:ext uri="{9D8B030D-6E8A-4147-A177-3AD203B41FA5}">
                      <a16:colId xmlns:a16="http://schemas.microsoft.com/office/drawing/2014/main" val="2780464093"/>
                    </a:ext>
                  </a:extLst>
                </a:gridCol>
                <a:gridCol w="1330760">
                  <a:extLst>
                    <a:ext uri="{9D8B030D-6E8A-4147-A177-3AD203B41FA5}">
                      <a16:colId xmlns:a16="http://schemas.microsoft.com/office/drawing/2014/main" val="3256499418"/>
                    </a:ext>
                  </a:extLst>
                </a:gridCol>
              </a:tblGrid>
              <a:tr h="263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835195"/>
                  </a:ext>
                </a:extLst>
              </a:tr>
              <a:tr h="554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AREA LAND COVERS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(mg/L)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(mg/L)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(ft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(ft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50955"/>
                  </a:ext>
                </a:extLst>
              </a:tr>
              <a:tr h="397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29477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52748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Roadway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36086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Parking/Driveway/Sidewalk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41903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Protected Forest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95826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Pervious/Landscaping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78740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LAND COVER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86221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LAND COVER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5231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LAND COVER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412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TAKEN UP BY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72601"/>
                  </a:ext>
                </a:extLst>
              </a:tr>
              <a:tr h="27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802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2FC1C-7B17-72B9-A00C-5CFC469C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55B97B-B09A-D89F-C3B2-6A7021C113D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57275" y="577599"/>
            <a:ext cx="6474741" cy="55721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Simple Method Aggregates Annual Catchment Flow, Load to SCM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D1E9E-7E0E-586E-D512-70EA8910D054}"/>
              </a:ext>
            </a:extLst>
          </p:cNvPr>
          <p:cNvSpPr txBox="1"/>
          <p:nvPr/>
        </p:nvSpPr>
        <p:spPr>
          <a:xfrm>
            <a:off x="654763" y="1315163"/>
            <a:ext cx="313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Clipped from SNAP Tool</a:t>
            </a:r>
          </a:p>
        </p:txBody>
      </p:sp>
    </p:spTree>
    <p:extLst>
      <p:ext uri="{BB962C8B-B14F-4D97-AF65-F5344CB8AC3E}">
        <p14:creationId xmlns:p14="http://schemas.microsoft.com/office/powerpoint/2010/main" val="3026174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13808</TotalTime>
  <Words>2310</Words>
  <Application>Microsoft Office PowerPoint</Application>
  <PresentationFormat>Widescreen</PresentationFormat>
  <Paragraphs>716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Action Items from Meeting #1</vt:lpstr>
      <vt:lpstr>MS4 Local Program History</vt:lpstr>
      <vt:lpstr>How do Stormwater Nutrient Requirements Relate to Other State Stormwater Programs’ Post-Construction Requirements?</vt:lpstr>
      <vt:lpstr>Nutrient Stormwater Rules – New Dev’t</vt:lpstr>
      <vt:lpstr>How do Nutrient Loading Rates Compare to % BUA?</vt:lpstr>
      <vt:lpstr>How are N and P Loads Calculated?</vt:lpstr>
      <vt:lpstr>Hydrologic Partitioning by SCMs (a.k.a. Stormwater ‘Fates’)</vt:lpstr>
      <vt:lpstr>Runoff Nutrient Concentrations in SNAP</vt:lpstr>
      <vt:lpstr>Table A.2. SCM Credit Table, NC DEQ Stormwater Control Measure Credit Document, 3/3/2023</vt:lpstr>
      <vt:lpstr>How Much Do 1o SCMs Reduce Nutrient Loads?</vt:lpstr>
      <vt:lpstr>Water Quality Drivers</vt:lpstr>
      <vt:lpstr>Nutrient Load Reduction Needs</vt:lpstr>
      <vt:lpstr>N and P Loading to High Rock Lake by Source</vt:lpstr>
      <vt:lpstr>PowerPoint Presentation</vt:lpstr>
      <vt:lpstr>TAG Charge &amp; Next Steps</vt:lpstr>
      <vt:lpstr>Questions?</vt:lpstr>
      <vt:lpstr>PowerPoint Presentation</vt:lpstr>
      <vt:lpstr>Lessons Learned</vt:lpstr>
      <vt:lpstr>Overview </vt:lpstr>
      <vt:lpstr>Overview (cont’d) – Jordan, Falls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82</cp:revision>
  <cp:lastPrinted>2022-09-29T12:35:38Z</cp:lastPrinted>
  <dcterms:created xsi:type="dcterms:W3CDTF">2015-06-24T15:01:50Z</dcterms:created>
  <dcterms:modified xsi:type="dcterms:W3CDTF">2023-03-01T20:21:09Z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