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  <p:sldMasterId id="2147483699" r:id="rId5"/>
  </p:sldMasterIdLst>
  <p:notesMasterIdLst>
    <p:notesMasterId r:id="rId16"/>
  </p:notesMasterIdLst>
  <p:sldIdLst>
    <p:sldId id="428" r:id="rId6"/>
    <p:sldId id="485" r:id="rId7"/>
    <p:sldId id="492" r:id="rId8"/>
    <p:sldId id="498" r:id="rId9"/>
    <p:sldId id="507" r:id="rId10"/>
    <p:sldId id="508" r:id="rId11"/>
    <p:sldId id="509" r:id="rId12"/>
    <p:sldId id="510" r:id="rId13"/>
    <p:sldId id="506" r:id="rId14"/>
    <p:sldId id="268" r:id="rId15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  <a:srgbClr val="548235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462" autoAdjust="0"/>
  </p:normalViewPr>
  <p:slideViewPr>
    <p:cSldViewPr snapToGrid="0">
      <p:cViewPr varScale="1">
        <p:scale>
          <a:sx n="112" d="100"/>
          <a:sy n="112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9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5FC3-2B4F-E06F-6A70-65A82EAA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42E-7ED9-6FFF-3758-A27C423C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ACC-FA81-6822-AAAF-672E3555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B1FE-4FCC-C5A6-ACBF-3805E8DA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3029-85DB-7435-A77D-32DF90D9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4082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1A-C9AA-E2C6-2E9E-50399F76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E0EE-2C34-396A-B1DE-8B23125B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F864-B554-1CC3-9410-A6D5D4E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596A7-1310-27CF-469D-7FA6405F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5DC3C-F515-E84D-FE24-9AE459F5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192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6DEE-B7B3-9AD9-69F3-D3E2DE72C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BEC01-C24D-FECA-F230-2C6EB503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838EE-EB92-FD6B-DB65-04D30DF0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FFCF-4686-684D-EB1D-4C41017E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8F38A-37A5-200D-2AE0-FC0A7DCE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927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2293-A2D0-1EB5-36CC-2C69CBF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BEEB-666E-5C77-E0EB-1C0108CBE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0772F-89C3-3DF9-297F-7ED100DC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2E2EF-0BCA-7D29-E618-4C8FAA7F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8DBAC-D0C9-C27A-525D-78E84BBC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F2C2-49B7-34C4-1250-3F389BE0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1645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C477-BAC8-1ED2-6477-17C73A53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6A1E3-5AC3-1DCA-B34C-7ACC2A629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70A9C-8B60-6A33-74BD-4C628C529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387C7-44A7-6114-A4CC-569AC047D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00A15-57A4-0F99-592D-97988AF96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87853-17CF-006D-F1DD-E6ABEF26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79E59-18DD-8E31-C265-5994BEE4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DD2C-076A-647A-3849-6D028BA6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6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C54B-0CBF-791D-9CDE-0016A5D9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85EEA-A2AD-E856-0BD9-B18194D9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26EF6-1AA3-8F72-36C7-2843E32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A47EA-07B4-3F39-5382-58D49826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0284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EF139-0483-CA83-4252-C63EC0A2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29F26-7249-2B29-840F-496D578A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C651-49FA-CF3F-A107-DAC311DA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076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6B3B-1DA4-27A1-BE1F-504ADADBC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0E7F-D6E3-13B8-D1E6-F6ECE14E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E8D05-98C0-678C-FDC6-BE15C2963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7149-2DE0-4D08-A4B3-FB1F4676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FF47-24BA-83F5-3A3B-EF54D9C6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46D9F-DCB8-600A-4E18-8FF8F46AF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360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875-E80D-CF5A-E69F-EA91F9F7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C1B5C-BBF5-0BA5-6765-8C694A79E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9E288-5E65-EA1B-73C5-894EEF1DF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0737B-4683-6E40-B8B7-C7D6B872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87C00-C09A-DF24-41EC-B3C5E4BA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9674-2744-8E06-3DC8-C2F48A54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210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3E17-E914-D928-D150-397BC501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FE7B7-3E48-4542-6D7E-EE88DC49A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8BB4-5F3E-7EDC-2682-1180B2BE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CE5B-B4F2-DBC5-9D44-3D34590C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E630-AC83-59A3-4F46-63688827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571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CD8DE-ACD7-5CBC-E5B2-D3204032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ABF5-C3B9-6EB3-E890-CD48F234C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9320F-42C7-A6C1-F1A2-3ACB3BA4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B9CB-8850-C5A3-20A2-3223AC00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5BF4-4A5B-B949-6EE9-A75724D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1004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0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01FBC-3BAE-8CEF-1E51-9C791154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CD17-89F5-CC28-8206-697492CF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F668A-1675-3AF2-4D01-8F6D6B66C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FEF1-36C7-9A7B-B5AD-1CED3CCBF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A4837-2F84-D956-5CFB-4F622D06E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6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hyperlink" Target="mailto:Joey.hester@ncdenr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Environmental 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28,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C5B1B-CCC7-6B89-2B21-D21D7613C367}"/>
              </a:ext>
            </a:extLst>
          </p:cNvPr>
          <p:cNvSpPr txBox="1"/>
          <p:nvPr/>
        </p:nvSpPr>
        <p:spPr>
          <a:xfrm>
            <a:off x="255017" y="2564266"/>
            <a:ext cx="6506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High Rock Lake Nutrient Strategy: Stormwater TAG</a:t>
            </a:r>
          </a:p>
        </p:txBody>
      </p:sp>
    </p:spTree>
    <p:extLst>
      <p:ext uri="{BB962C8B-B14F-4D97-AF65-F5344CB8AC3E}">
        <p14:creationId xmlns:p14="http://schemas.microsoft.com/office/powerpoint/2010/main" val="2863659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26177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45CB9-3DF0-499D-839E-9B24C24549AE}"/>
              </a:ext>
            </a:extLst>
          </p:cNvPr>
          <p:cNvSpPr txBox="1"/>
          <p:nvPr/>
        </p:nvSpPr>
        <p:spPr>
          <a:xfrm>
            <a:off x="7627455" y="3568823"/>
            <a:ext cx="4374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Joey Hester</a:t>
            </a: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Joey.hester@ncdenr.gov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O: 919-707-3675</a:t>
            </a:r>
          </a:p>
          <a:p>
            <a:r>
              <a:rPr lang="en-US" sz="2400" dirty="0">
                <a:solidFill>
                  <a:schemeClr val="bg1"/>
                </a:solidFill>
              </a:rPr>
              <a:t>C: 919-418-5712</a:t>
            </a:r>
          </a:p>
        </p:txBody>
      </p:sp>
    </p:spTree>
    <p:extLst>
      <p:ext uri="{BB962C8B-B14F-4D97-AF65-F5344CB8AC3E}">
        <p14:creationId xmlns:p14="http://schemas.microsoft.com/office/powerpoint/2010/main" val="326576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5846-0D95-2EFA-D10F-5E0DDDBB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Objective for New Development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6F68-4CCB-15A6-5942-FA2A08366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 reach consensus on the following: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Tiered BUA thresholds for post-construction stormwater requirements, including basic treatment requirements at each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reduction requirement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 protection criteria at high development threshold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 members discuss the following and reach consensus if possible: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Post-construction stormwater treatment requirement applicability trigger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5B7D6-6821-7829-6050-725819FD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E0C6-A981-4EBA-28D2-0AAF9150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Agenda today,  10 am - noon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B7330-780F-CD2E-EF0A-5AECD48F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11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F27F3A-B3E9-41ED-AF8F-A365F10BB65F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08A39-7DE4-952D-9B18-CB084A571D79}"/>
              </a:ext>
            </a:extLst>
          </p:cNvPr>
          <p:cNvSpPr txBox="1"/>
          <p:nvPr/>
        </p:nvSpPr>
        <p:spPr>
          <a:xfrm>
            <a:off x="4811478" y="503583"/>
            <a:ext cx="62805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10:00-10:10</a:t>
            </a:r>
            <a:endParaRPr lang="en-US" sz="1800" b="1" i="0" u="none" strike="noStrike" dirty="0">
              <a:effectLst/>
              <a:latin typeface="Arial" panose="020B0604020202020204" pitchFamily="34" charset="0"/>
            </a:endParaRP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 of the meeting </a:t>
            </a: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Reviewing agenda,  ground rules &amp; consensus</a:t>
            </a: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TAG status</a:t>
            </a:r>
            <a:endParaRPr lang="en-US" b="0" i="1" u="none" strike="noStrik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fontAlgn="t"/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10:10-10:30</a:t>
            </a:r>
          </a:p>
          <a:p>
            <a:pPr lvl="1" fontAlgn="t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Present, discuss &amp; consensus check on tiered thresholds</a:t>
            </a:r>
            <a:endParaRPr lang="en-US" b="0" i="0" u="none" strike="noStrik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:30-10:50</a:t>
            </a: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Present, discuss &amp; consensus check on volume reduction requirement</a:t>
            </a:r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10:50-11:10</a:t>
            </a:r>
          </a:p>
          <a:p>
            <a:pPr lvl="1" fontAlgn="t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Present, discuss &amp; consensus check on stream protection criteria</a:t>
            </a:r>
            <a:endParaRPr lang="en-US" b="0" i="0" u="none" strike="noStrike" kern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:10-11:40</a:t>
            </a: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and discuss applicability trigger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1800" b="1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:40-12:00</a:t>
            </a:r>
          </a:p>
          <a:p>
            <a:pPr lvl="1" fontAlgn="t"/>
            <a:r>
              <a:rPr lang="en-US" b="0" i="0" u="none" strike="noStrike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Identifying Next Steps</a:t>
            </a:r>
          </a:p>
          <a:p>
            <a:pPr lvl="1" fontAlgn="t"/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Adjourn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037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47D1-ACBD-6567-9BD1-A0E7C47B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Tiered Post-Construction Stormwater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61EF7-782F-63EE-5BC5-CAB9FDB7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7392590-C7BF-84C5-2064-1BA310B62A0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4B89D7-EE59-22B1-312F-F5176D895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09743"/>
              </p:ext>
            </p:extLst>
          </p:nvPr>
        </p:nvGraphicFramePr>
        <p:xfrm>
          <a:off x="729844" y="1224794"/>
          <a:ext cx="9664116" cy="4983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191">
                  <a:extLst>
                    <a:ext uri="{9D8B030D-6E8A-4147-A177-3AD203B41FA5}">
                      <a16:colId xmlns:a16="http://schemas.microsoft.com/office/drawing/2014/main" val="3974724650"/>
                    </a:ext>
                  </a:extLst>
                </a:gridCol>
                <a:gridCol w="838632">
                  <a:extLst>
                    <a:ext uri="{9D8B030D-6E8A-4147-A177-3AD203B41FA5}">
                      <a16:colId xmlns:a16="http://schemas.microsoft.com/office/drawing/2014/main" val="2238006513"/>
                    </a:ext>
                  </a:extLst>
                </a:gridCol>
                <a:gridCol w="3934245">
                  <a:extLst>
                    <a:ext uri="{9D8B030D-6E8A-4147-A177-3AD203B41FA5}">
                      <a16:colId xmlns:a16="http://schemas.microsoft.com/office/drawing/2014/main" val="615730081"/>
                    </a:ext>
                  </a:extLst>
                </a:gridCol>
                <a:gridCol w="3682048">
                  <a:extLst>
                    <a:ext uri="{9D8B030D-6E8A-4147-A177-3AD203B41FA5}">
                      <a16:colId xmlns:a16="http://schemas.microsoft.com/office/drawing/2014/main" val="3766335257"/>
                    </a:ext>
                  </a:extLst>
                </a:gridCol>
              </a:tblGrid>
              <a:tr h="489884">
                <a:tc gridSpan="2">
                  <a:txBody>
                    <a:bodyPr/>
                    <a:lstStyle/>
                    <a:p>
                      <a:pPr marL="2286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 Stormwater Collection System as defined in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15A NCAC 02H .1002(48)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Stormwater Collection System as defined in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15A NCAC 02H .1002(48)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extLst>
                  <a:ext uri="{0D108BD9-81ED-4DB2-BD59-A6C34878D82A}">
                    <a16:rowId xmlns:a16="http://schemas.microsoft.com/office/drawing/2014/main" val="2252539717"/>
                  </a:ext>
                </a:extLst>
              </a:tr>
              <a:tr h="68411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BUA &lt; 6%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Vegetated conveyances only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Disconnect impervious cover from conveyances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Disperse IC-concentrated flows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row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Treat site runoff from 1" storm w/ primary SCM, including volume reduction requirement (see below), calculated w/ curve number method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OR</a:t>
                      </a:r>
                      <a:endParaRPr lang="en-US" sz="1000" kern="10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Treat site runoff from 90th percentile storm w/ primary SCM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extLst>
                  <a:ext uri="{0D108BD9-81ED-4DB2-BD59-A6C34878D82A}">
                    <a16:rowId xmlns:a16="http://schemas.microsoft.com/office/drawing/2014/main" val="2727926266"/>
                  </a:ext>
                </a:extLst>
              </a:tr>
              <a:tr h="146105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6% ≤ BUA &lt; 12%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Vegetated conveyances only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Non-transportation impervious cover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00" kern="100">
                          <a:effectLst/>
                        </a:rPr>
                        <a:t>Disconnect from conveyances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00" kern="100">
                          <a:effectLst/>
                        </a:rPr>
                        <a:t>Disperse concentrated flows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kern="100">
                          <a:effectLst/>
                        </a:rPr>
                        <a:t>Transportation impervious cover</a:t>
                      </a:r>
                    </a:p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00" kern="100">
                          <a:effectLst/>
                        </a:rPr>
                        <a:t>Treat w/ primary SCM or runoff-reducing secondary SCM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80068"/>
                  </a:ext>
                </a:extLst>
              </a:tr>
              <a:tr h="14696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12% ≤ BUA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>
                  <a:txBody>
                    <a:bodyPr/>
                    <a:lstStyle/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 Stream  </a:t>
                      </a:r>
                      <a:endParaRPr lang="en-US" sz="1000" kern="100">
                        <a:effectLst/>
                      </a:endParaRPr>
                    </a:p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 Protection</a:t>
                      </a:r>
                      <a:endParaRPr lang="en-US" sz="1000" kern="100">
                        <a:effectLst/>
                      </a:endParaRPr>
                    </a:p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 Criteria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Potential Options for Initial Discussion</a:t>
                      </a:r>
                      <a:endParaRPr lang="en-US" sz="1000" kern="1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kern="0">
                          <a:effectLst/>
                        </a:rPr>
                        <a:t>Control the 2yr/24hr post-development peak flow rate to 50% of the 2yr/24hr pre-development level</a:t>
                      </a:r>
                      <a:endParaRPr lang="en-US" sz="1000" kern="100">
                        <a:effectLst/>
                      </a:endParaRPr>
                    </a:p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OR</a:t>
                      </a:r>
                      <a:endParaRPr lang="en-US" sz="1000" kern="1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kern="0">
                          <a:effectLst/>
                        </a:rPr>
                        <a:t>Control the 2yr/24hr post-development peak flow rate to the 1yr/24hr predevelopment level</a:t>
                      </a:r>
                      <a:endParaRPr lang="en-US" sz="1000" kern="100">
                        <a:effectLst/>
                      </a:endParaRPr>
                    </a:p>
                    <a:p>
                      <a:pPr marL="22860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effectLst/>
                        </a:rPr>
                        <a:t>OR</a:t>
                      </a:r>
                      <a:endParaRPr lang="en-US" sz="1000" kern="100">
                        <a:effectLst/>
                      </a:endParaRPr>
                    </a:p>
                    <a:p>
                      <a:pPr marL="342900" marR="0" lvl="0" indent="-34290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kern="100">
                          <a:effectLst/>
                        </a:rPr>
                        <a:t>Detain the volume difference between the post-development 1yr/24hr storm and the pre-development 1yr/24hr storm, releasing half the volume over no less than 24 hours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169181"/>
                  </a:ext>
                </a:extLst>
              </a:tr>
              <a:tr h="878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Water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Quality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Treatment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Criteria</a:t>
                      </a:r>
                      <a:endParaRPr lang="en-US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Treat site runoff from 1" storm w/ primary SCM, including volume reduction requirement (see below), calculated w/ curve number method</a:t>
                      </a:r>
                    </a:p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000" kern="100" dirty="0">
                          <a:effectLst/>
                        </a:rPr>
                        <a:t>Treat site runoff from 90th percentile storm w/ primary SCM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31" marR="48031" marT="48031" marB="480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04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3704-F011-6F9E-3B80-249E9DBB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4A43-84A9-C373-7653-D11738E23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#57 Stone not BUA for density calculations (unless compacted), but runoff generated must still be treated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“Public linear transportation projects” exempted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Permeable pavement to MDC exempted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developer must use projected BUA, subsequent builders must comply with original stormwater permit or seek revisions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filtered discharge will be defined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exemptions will be granted for stream protection criteria requirement if it can be demonstrated that hydrologic control will result in no net benefit to receiving waters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84E61-79E3-72FE-2620-EC0173AF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8602BA-2ABB-FE11-9030-71E31B6225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FDC-3467-736B-9626-BBD8803B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68D5-E6BA-20CA-F01C-E2866AAC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indicate your level of support for the 6% and 12% tiered BUA thresholds for post-construction stormwater requirements, including basic treatment requirements at each</a:t>
            </a:r>
          </a:p>
          <a:p>
            <a:pPr marL="457200" indent="-457200">
              <a:buAutoNum type="arabicPeriod"/>
            </a:pPr>
            <a:r>
              <a:rPr lang="en-US" dirty="0"/>
              <a:t>Strongly agree &amp; support</a:t>
            </a:r>
          </a:p>
          <a:p>
            <a:pPr marL="457200" indent="-457200">
              <a:buAutoNum type="arabicPeriod"/>
            </a:pPr>
            <a:r>
              <a:rPr lang="en-US" dirty="0"/>
              <a:t>Minor concerns but still support</a:t>
            </a:r>
          </a:p>
          <a:p>
            <a:pPr marL="457200" indent="-457200">
              <a:buAutoNum type="arabicPeriod"/>
            </a:pPr>
            <a:r>
              <a:rPr lang="en-US" dirty="0"/>
              <a:t>Concerns but can live with it</a:t>
            </a:r>
          </a:p>
          <a:p>
            <a:pPr marL="457200" indent="-457200">
              <a:buAutoNum type="arabicPeriod"/>
            </a:pPr>
            <a:r>
              <a:rPr lang="en-US" dirty="0"/>
              <a:t>Major concerns &amp; do not support</a:t>
            </a:r>
          </a:p>
          <a:p>
            <a:pPr marL="457200" indent="-457200">
              <a:buAutoNum type="arabicPeriod"/>
            </a:pPr>
            <a:r>
              <a:rPr lang="en-US" dirty="0"/>
              <a:t>Actively oppose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1E9D-5DD9-E3DB-EEE4-FCB1688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FE2C39-6BCC-A15F-4C65-33F9C93377A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4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FDC-3467-736B-9626-BBD8803B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68D5-E6BA-20CA-F01C-E2866AAC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indicate your level of support for a volume reduction requirement on projects that exceed 6% BUA</a:t>
            </a:r>
          </a:p>
          <a:p>
            <a:pPr marL="457200" indent="-457200">
              <a:buAutoNum type="arabicPeriod"/>
            </a:pPr>
            <a:r>
              <a:rPr lang="en-US" dirty="0"/>
              <a:t>Strongly agree &amp; support</a:t>
            </a:r>
          </a:p>
          <a:p>
            <a:pPr marL="457200" indent="-457200">
              <a:buAutoNum type="arabicPeriod"/>
            </a:pPr>
            <a:r>
              <a:rPr lang="en-US" dirty="0"/>
              <a:t>Minor concerns but still support</a:t>
            </a:r>
          </a:p>
          <a:p>
            <a:pPr marL="457200" indent="-457200">
              <a:buAutoNum type="arabicPeriod"/>
            </a:pPr>
            <a:r>
              <a:rPr lang="en-US" dirty="0"/>
              <a:t>Concerns but can live with it</a:t>
            </a:r>
          </a:p>
          <a:p>
            <a:pPr marL="457200" indent="-457200">
              <a:buAutoNum type="arabicPeriod"/>
            </a:pPr>
            <a:r>
              <a:rPr lang="en-US" dirty="0"/>
              <a:t>Major concerns &amp; do not support</a:t>
            </a:r>
          </a:p>
          <a:p>
            <a:pPr marL="457200" indent="-457200">
              <a:buAutoNum type="arabicPeriod"/>
            </a:pPr>
            <a:r>
              <a:rPr lang="en-US" dirty="0"/>
              <a:t>Actively oppose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1E9D-5DD9-E3DB-EEE4-FCB1688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FE2C39-6BCC-A15F-4C65-33F9C93377A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A7E75-C60B-2866-7A5D-FD4E69F1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00780"/>
            <a:ext cx="8475152" cy="1328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794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FDC-3467-736B-9626-BBD8803B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68D5-E6BA-20CA-F01C-E2866AACD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indicate your level of support for the stream protection criteria options provided for projects that exceed 12% BUA</a:t>
            </a:r>
          </a:p>
          <a:p>
            <a:pPr marL="457200" indent="-457200">
              <a:buAutoNum type="arabicPeriod"/>
            </a:pPr>
            <a:r>
              <a:rPr lang="en-US" dirty="0"/>
              <a:t>Strongly agree &amp; support</a:t>
            </a:r>
          </a:p>
          <a:p>
            <a:pPr marL="457200" indent="-457200">
              <a:buAutoNum type="arabicPeriod"/>
            </a:pPr>
            <a:r>
              <a:rPr lang="en-US" dirty="0"/>
              <a:t>Minor concerns but still support</a:t>
            </a:r>
          </a:p>
          <a:p>
            <a:pPr marL="457200" indent="-457200">
              <a:buAutoNum type="arabicPeriod"/>
            </a:pPr>
            <a:r>
              <a:rPr lang="en-US" dirty="0"/>
              <a:t>Concerns but can live with it</a:t>
            </a:r>
          </a:p>
          <a:p>
            <a:pPr marL="457200" indent="-457200">
              <a:buAutoNum type="arabicPeriod"/>
            </a:pPr>
            <a:r>
              <a:rPr lang="en-US" dirty="0"/>
              <a:t>Major concerns &amp; do not support</a:t>
            </a:r>
          </a:p>
          <a:p>
            <a:pPr marL="457200" indent="-457200">
              <a:buAutoNum type="arabicPeriod"/>
            </a:pPr>
            <a:r>
              <a:rPr lang="en-US" dirty="0"/>
              <a:t>Actively oppose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1E9D-5DD9-E3DB-EEE4-FCB16888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FE2C39-6BCC-A15F-4C65-33F9C93377A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3511B0-AC4E-39E1-79CD-3364139F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44" y="4226767"/>
            <a:ext cx="9620498" cy="18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2617-28B4-BAF3-88EE-E5CFA99B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Applicability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E99F-8244-EEA5-4ECD-57284EBB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Excluded (adapted from 15A NCAC 02B .0731). The following development activities shall not be subject to this Rule: </a:t>
            </a:r>
          </a:p>
          <a:p>
            <a:pPr lvl="1"/>
            <a:r>
              <a:rPr lang="en-US" dirty="0"/>
              <a:t>(1) Projects disturbing less than: </a:t>
            </a:r>
          </a:p>
          <a:p>
            <a:pPr lvl="2"/>
            <a:r>
              <a:rPr lang="en-US" dirty="0"/>
              <a:t>(A) one acre for single family and duplex residential property and recreational facilities; and </a:t>
            </a:r>
          </a:p>
          <a:p>
            <a:pPr lvl="2"/>
            <a:r>
              <a:rPr lang="en-US" dirty="0"/>
              <a:t>(B) one-half acre for commercial, industrial, institutional, multifamily residential, or local government land uses with the following exception: Projects below one-half acre that would replace or expand existing structures on a parcel, resulting in a cumulative built upon area for the parcel exceeding six percent, shall be subject to Paragraph (e) of this Rule; </a:t>
            </a:r>
          </a:p>
          <a:p>
            <a:pPr lvl="1"/>
            <a:r>
              <a:rPr lang="en-US" dirty="0"/>
              <a:t>(2) Development of an individual single-family or duplex residential lot that: </a:t>
            </a:r>
          </a:p>
          <a:p>
            <a:pPr lvl="2"/>
            <a:r>
              <a:rPr lang="en-US" dirty="0"/>
              <a:t>(A) Is not part of a larger common plan of development or sale as in 15A NCAC 02H .1002; and </a:t>
            </a:r>
          </a:p>
          <a:p>
            <a:pPr lvl="2"/>
            <a:r>
              <a:rPr lang="en-US" dirty="0"/>
              <a:t>(B) Does not result in greater than six percent built upon area on the lot; </a:t>
            </a:r>
          </a:p>
          <a:p>
            <a:pPr lvl="1"/>
            <a:r>
              <a:rPr lang="en-US" dirty="0"/>
              <a:t>(3) Existing development as defined in rule 15A NCAC 02H .1002; </a:t>
            </a:r>
          </a:p>
          <a:p>
            <a:pPr lvl="1"/>
            <a:r>
              <a:rPr lang="en-US" dirty="0"/>
              <a:t>(4) Redevelopment as defined in G.S. 143-214.7(a1)(2); and </a:t>
            </a:r>
          </a:p>
          <a:p>
            <a:pPr lvl="1"/>
            <a:r>
              <a:rPr lang="en-US" dirty="0"/>
              <a:t>(5) Activities subject to requirements of the High Rock Lake Agriculture rule.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C2B2-CED1-A30A-31C6-82444AE8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A067F6-BB8B-3C01-ABF3-29053DF0D3F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Potential Dates</a:t>
            </a:r>
          </a:p>
        </p:txBody>
      </p:sp>
    </p:spTree>
    <p:extLst>
      <p:ext uri="{BB962C8B-B14F-4D97-AF65-F5344CB8AC3E}">
        <p14:creationId xmlns:p14="http://schemas.microsoft.com/office/powerpoint/2010/main" val="9654081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18565</TotalTime>
  <Words>862</Words>
  <Application>Microsoft Office PowerPoint</Application>
  <PresentationFormat>Widescreen</PresentationFormat>
  <Paragraphs>124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Symbol</vt:lpstr>
      <vt:lpstr>Times New Roman</vt:lpstr>
      <vt:lpstr>2_Office Theme</vt:lpstr>
      <vt:lpstr>Office Theme</vt:lpstr>
      <vt:lpstr>Department of Environmental Quality</vt:lpstr>
      <vt:lpstr>Meeting Objective for New Development Rule</vt:lpstr>
      <vt:lpstr>Agenda today,  10 am - noon</vt:lpstr>
      <vt:lpstr>Tiered Post-Construction Stormwater Requirements</vt:lpstr>
      <vt:lpstr>Definitions &amp; Notes</vt:lpstr>
      <vt:lpstr>Poll Question 1</vt:lpstr>
      <vt:lpstr>Poll Question 2</vt:lpstr>
      <vt:lpstr>Poll Question 3</vt:lpstr>
      <vt:lpstr>Applicability Trigger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Hester, Joey</cp:lastModifiedBy>
  <cp:revision>98</cp:revision>
  <cp:lastPrinted>2022-09-29T12:35:38Z</cp:lastPrinted>
  <dcterms:created xsi:type="dcterms:W3CDTF">2015-06-24T15:01:50Z</dcterms:created>
  <dcterms:modified xsi:type="dcterms:W3CDTF">2023-12-19T16:51:44Z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