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4" r:id="rId4"/>
    <p:sldMasterId id="2147483699" r:id="rId5"/>
  </p:sldMasterIdLst>
  <p:notesMasterIdLst>
    <p:notesMasterId r:id="rId16"/>
  </p:notesMasterIdLst>
  <p:sldIdLst>
    <p:sldId id="428" r:id="rId6"/>
    <p:sldId id="485" r:id="rId7"/>
    <p:sldId id="492" r:id="rId8"/>
    <p:sldId id="498" r:id="rId9"/>
    <p:sldId id="507" r:id="rId10"/>
    <p:sldId id="508" r:id="rId11"/>
    <p:sldId id="509" r:id="rId12"/>
    <p:sldId id="510" r:id="rId13"/>
    <p:sldId id="506" r:id="rId14"/>
    <p:sldId id="268" r:id="rId15"/>
  </p:sldIdLst>
  <p:sldSz cx="12192000" cy="6858000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8591"/>
    <a:srgbClr val="548235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2462" autoAdjust="0"/>
  </p:normalViewPr>
  <p:slideViewPr>
    <p:cSldViewPr snapToGrid="0">
      <p:cViewPr varScale="1">
        <p:scale>
          <a:sx n="112" d="100"/>
          <a:sy n="112" d="100"/>
        </p:scale>
        <p:origin x="48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1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C586D9D0-2E9B-4F2F-924A-B3B3E9CFCAEC}" type="datetimeFigureOut">
              <a:rPr lang="en-US" smtClean="0"/>
              <a:t>12/19/2023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892"/>
            <a:ext cx="5505450" cy="3660459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456C487D-E38B-444A-A8D9-A385380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872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998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428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4453" y="3235764"/>
            <a:ext cx="5865181" cy="713497"/>
          </a:xfrm>
        </p:spPr>
        <p:txBody>
          <a:bodyPr anchor="ctr">
            <a:normAutofit/>
          </a:bodyPr>
          <a:lstStyle>
            <a:lvl1pPr algn="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010492" y="2928374"/>
            <a:ext cx="4489142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Master subtitle style (date)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EE5989-A237-44ED-9A46-F3D25882883F}"/>
              </a:ext>
            </a:extLst>
          </p:cNvPr>
          <p:cNvSpPr/>
          <p:nvPr userDrawn="1"/>
        </p:nvSpPr>
        <p:spPr>
          <a:xfrm>
            <a:off x="383177" y="2473234"/>
            <a:ext cx="3553097" cy="20029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54721FC-AE4F-47E8-AF8D-F2ABF799D3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7401" y="5331820"/>
            <a:ext cx="3676650" cy="131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887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3346" y="159510"/>
            <a:ext cx="7181469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633346" y="517741"/>
            <a:ext cx="7181469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8080EEC0-8F06-4C02-AFF7-E86E2E0594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94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slide – long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FF078F1F-003F-4D18-8150-5C6E4C0814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942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7"/>
            <a:ext cx="105156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4EA28A69-0CF2-4EB4-A15C-B526D23FCD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564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6"/>
            <a:ext cx="10515600" cy="5172073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E0B4E534-5AC3-45F1-82DE-75EF5CA097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267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5550"/>
            <a:ext cx="10515600" cy="4189413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Small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47C3337-32D4-4B55-AC32-EEEC9AF47F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401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8725"/>
            <a:ext cx="10515600" cy="5172075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Large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3B68D82E-C6BB-490E-B359-B8BFE22281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15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7"/>
            <a:ext cx="10515600" cy="41742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8AAC2A07-D2B6-402A-A29D-3F0F24B0F6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170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86523" y="1775339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39666" y="1281613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9E4304EF-BBE9-4AC9-9D15-EA2DD76BFA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334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776990" y="1896631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60900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B29E7BF0-E323-44E1-85A4-893F4FC60A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77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50270092-A1BE-4459-879D-2641BABAF6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866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A071A617-FAF4-4AE3-B69C-134347C535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2620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208718" y="1290869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70990" y="1290987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DFD6FD7A-8297-4AC3-83A8-06C00B36C7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705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7035646" y="1311318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11318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781F9065-5FEC-4FE3-9D8A-330CE9DB31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1418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04775" y="6650830"/>
            <a:ext cx="2743200" cy="138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Image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1BB4DF0E-D8B2-43C0-80CD-7C5F581349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9519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No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69E6E0FD-A059-46B5-8E97-756E86E813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200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6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2F88A14-F15D-4FD9-9539-5E152F9CB1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5058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B5FC3-2B4F-E06F-6A70-65A82EAA7A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A0C42E-7ED9-6FFF-3758-A27C423CAE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9E3ACC-FA81-6822-AAAF-672E3555F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51B1FE-4FCC-C5A6-ACBF-3805E8DA7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A63029-85DB-7435-A77D-32DF90D93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040824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2471A-C9AA-E2C6-2E9E-50399F760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DE0EE-2C34-396A-B1DE-8B23125B9C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6F864-B554-1CC3-9410-A6D5D4E54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B596A7-1310-27CF-469D-7FA6405F7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15DC3C-F515-E84D-FE24-9AE459F5A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901920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E6DEE-B7B3-9AD9-69F3-D3E2DE72C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9BEC01-C24D-FECA-F230-2C6EB50349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C838EE-EB92-FD6B-DB65-04D30DF04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56FFCF-4686-684D-EB1D-4C41017E5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58F38A-37A5-200D-2AE0-FC0A7DCE9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679275"/>
      </p:ext>
    </p:extLst>
  </p:cSld>
  <p:clrMapOvr>
    <a:masterClrMapping/>
  </p:clrMapOvr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A2293-A2D0-1EB5-36CC-2C69CBF97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86BEEB-666E-5C77-E0EB-1C0108CBEF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D0772F-89C3-3DF9-297F-7ED100DC6B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72E2EF-0BCA-7D29-E618-4C8FAA7F6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68DBAC-D0C9-C27A-525D-78E84BBC3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F0F2C2-49B7-34C4-1250-3F389BE05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816452"/>
      </p:ext>
    </p:extLst>
  </p:cSld>
  <p:clrMapOvr>
    <a:masterClrMapping/>
  </p:clrMapOvr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9C477-BAC8-1ED2-6477-17C73A532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A6A1E3-5AC3-1DCA-B34C-7ACC2A6297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570A9C-8B60-6A33-74BD-4C628C5297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8387C7-44A7-6114-A4CC-569AC047D3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000A15-57A4-0F99-592D-97988AF96C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687853-17CF-006D-F1DD-E6ABEF261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879E59-18DD-8E31-C265-5994BEE43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D1DD2C-076A-647A-3849-6D028BA65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13683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32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250" y="229933"/>
            <a:ext cx="73723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38250" y="577599"/>
            <a:ext cx="73723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3" name="Content Placeholder 6">
            <a:extLst>
              <a:ext uri="{FF2B5EF4-FFF2-40B4-BE49-F238E27FC236}">
                <a16:creationId xmlns:a16="http://schemas.microsoft.com/office/drawing/2014/main" id="{1C54A845-0B0C-407F-9ECC-AF75B7B9D5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9386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0C54B-0CBF-791D-9CDE-0016A5D9D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485EEA-A2AD-E856-0BD9-B18194D94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E26EF6-1AA3-8F72-36C7-2843E320A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1A47EA-07B4-3F39-5382-58D498261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120284"/>
      </p:ext>
    </p:extLst>
  </p:cSld>
  <p:clrMapOvr>
    <a:masterClrMapping/>
  </p:clrMapOvr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1EF139-0483-CA83-4252-C63EC0A2F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329F26-7249-2B29-840F-496D578AF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D3C651-49FA-CF3F-A107-DAC311DAA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740768"/>
      </p:ext>
    </p:extLst>
  </p:cSld>
  <p:clrMapOvr>
    <a:masterClrMapping/>
  </p:clrMapOvr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66B3B-1DA4-27A1-BE1F-504ADADBC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3C0E7F-D6E3-13B8-D1E6-F6ECE14E38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7E8D05-98C0-678C-FDC6-BE15C29632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AB7149-2DE0-4D08-A4B3-FB1F46765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1EFF47-24BA-83F5-3A3B-EF54D9C6B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346D9F-DCB8-600A-4E18-8FF8F46AF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143608"/>
      </p:ext>
    </p:extLst>
  </p:cSld>
  <p:clrMapOvr>
    <a:masterClrMapping/>
  </p:clrMapOvr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BD875-E80D-CF5A-E69F-EA91F9F70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CC1B5C-BBF5-0BA5-6765-8C694A79E0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29E288-5E65-EA1B-73C5-894EEF1DFF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50737B-4683-6E40-B8B7-C7D6B872D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587C00-C09A-DF24-41EC-B3C5E4BA1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5F9674-2744-8E06-3DC8-C2F48A549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582100"/>
      </p:ext>
    </p:extLst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E3E17-E914-D928-D150-397BC5017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3FE7B7-3E48-4542-6D7E-EE88DC49A2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A88BB4-5F3E-7EDC-2682-1180B2BE2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BCCE5B-B4F2-DBC5-9D44-3D34590CE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1E630-AC83-59A3-4F46-636888279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895717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ACD8DE-ACD7-5CBC-E5B2-D3204032E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12ABF5-C3B9-6EB3-E890-CD48F234CB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9320F-42C7-A6C1-F1A2-3ACB3BA41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3AB9CB-8850-C5A3-20A2-3223AC003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15BF4-4A5B-B949-6EE9-A75724DAD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41004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6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2F88A14-F15D-4FD9-9539-5E152F9CB1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5451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02932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02932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DD08425C-57D8-4808-9CF0-226279E52B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702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475" y="201358"/>
            <a:ext cx="70675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514475" y="549024"/>
            <a:ext cx="70675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4A4B1867-30C5-42EA-8C67-EF3037147A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35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02932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02932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DD08425C-57D8-4808-9CF0-226279E52B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479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581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323" y="205230"/>
            <a:ext cx="619577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199323" y="563461"/>
            <a:ext cx="619577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A7C37735-4226-42C3-94CC-25BEB31BC5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889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2674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2674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2E4C30BD-13EE-44A0-BA1B-4719408705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440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4" y="205230"/>
            <a:ext cx="7323245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4" y="563461"/>
            <a:ext cx="732324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CF5D5B17-164A-4AD7-B23D-9DFBCBBD61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42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1867" y="205230"/>
            <a:ext cx="64499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21867" y="563461"/>
            <a:ext cx="64499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9B5D2C21-24F8-476D-A65E-BD841626C8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61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460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90" r:id="rId4"/>
    <p:sldLayoutId id="2147483678" r:id="rId5"/>
    <p:sldLayoutId id="2147483691" r:id="rId6"/>
    <p:sldLayoutId id="2147483679" r:id="rId7"/>
    <p:sldLayoutId id="2147483692" r:id="rId8"/>
    <p:sldLayoutId id="2147483693" r:id="rId9"/>
    <p:sldLayoutId id="2147483694" r:id="rId10"/>
    <p:sldLayoutId id="2147483680" r:id="rId11"/>
    <p:sldLayoutId id="2147483681" r:id="rId12"/>
    <p:sldLayoutId id="2147483682" r:id="rId13"/>
    <p:sldLayoutId id="2147483688" r:id="rId14"/>
    <p:sldLayoutId id="2147483689" r:id="rId15"/>
    <p:sldLayoutId id="2147483683" r:id="rId16"/>
    <p:sldLayoutId id="2147483695" r:id="rId17"/>
    <p:sldLayoutId id="2147483696" r:id="rId18"/>
    <p:sldLayoutId id="2147483684" r:id="rId19"/>
    <p:sldLayoutId id="2147483697" r:id="rId20"/>
    <p:sldLayoutId id="2147483698" r:id="rId21"/>
    <p:sldLayoutId id="2147483685" r:id="rId22"/>
    <p:sldLayoutId id="2147483686" r:id="rId23"/>
    <p:sldLayoutId id="2147483687" r:id="rId2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501FBC-3BAE-8CEF-1E51-9C791154F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86CD17-89F5-CC28-8206-697492CF37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8F668A-1675-3AF2-4D01-8F6D6B66C3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FEFEF1-36C7-9A7B-B5AD-1CED3CCBF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7A4837-2F84-D956-5CFB-4F622D06EF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361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4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Relationship Id="rId4" Type="http://schemas.openxmlformats.org/officeDocument/2006/relationships/hyperlink" Target="mailto:Joey.hester@ncdenr.gov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Department of Environmental Quality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November 28, 2023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0C5B1B-CCC7-6B89-2B21-D21D7613C367}"/>
              </a:ext>
            </a:extLst>
          </p:cNvPr>
          <p:cNvSpPr txBox="1"/>
          <p:nvPr/>
        </p:nvSpPr>
        <p:spPr>
          <a:xfrm>
            <a:off x="255017" y="2564266"/>
            <a:ext cx="65063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latin typeface="+mj-lt"/>
              </a:rPr>
              <a:t>High Rock Lake Nutrient Strategy: Stormwater TAG</a:t>
            </a:r>
          </a:p>
        </p:txBody>
      </p:sp>
    </p:spTree>
    <p:extLst>
      <p:ext uri="{BB962C8B-B14F-4D97-AF65-F5344CB8AC3E}">
        <p14:creationId xmlns:p14="http://schemas.microsoft.com/office/powerpoint/2010/main" val="2863659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77" b="26177"/>
          <a:stretch>
            <a:fillRect/>
          </a:stretch>
        </p:blipFill>
        <p:spPr/>
      </p:pic>
      <p:sp>
        <p:nvSpPr>
          <p:cNvPr id="5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745CB9-3DF0-499D-839E-9B24C24549AE}"/>
              </a:ext>
            </a:extLst>
          </p:cNvPr>
          <p:cNvSpPr txBox="1"/>
          <p:nvPr/>
        </p:nvSpPr>
        <p:spPr>
          <a:xfrm>
            <a:off x="7627455" y="3568823"/>
            <a:ext cx="43740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Joey Hester</a:t>
            </a:r>
          </a:p>
          <a:p>
            <a:r>
              <a:rPr lang="en-US" sz="2400" dirty="0">
                <a:solidFill>
                  <a:schemeClr val="bg1"/>
                </a:solidFill>
                <a:hlinkClick r:id="rId4"/>
              </a:rPr>
              <a:t>Joey.hester@ncdenr.gov</a:t>
            </a:r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O: 919-707-3675</a:t>
            </a:r>
          </a:p>
          <a:p>
            <a:r>
              <a:rPr lang="en-US" sz="2400" dirty="0">
                <a:solidFill>
                  <a:schemeClr val="bg1"/>
                </a:solidFill>
              </a:rPr>
              <a:t>C: 919-418-5712</a:t>
            </a:r>
          </a:p>
        </p:txBody>
      </p:sp>
    </p:spTree>
    <p:extLst>
      <p:ext uri="{BB962C8B-B14F-4D97-AF65-F5344CB8AC3E}">
        <p14:creationId xmlns:p14="http://schemas.microsoft.com/office/powerpoint/2010/main" val="3265762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D5846-0D95-2EFA-D10F-5E0DDDBBD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Meeting Objective for New Development Rule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946F68-4CCB-15A6-5942-FA2A08366B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TAG </a:t>
            </a:r>
            <a:r>
              <a:rPr lang="en-US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members reach consensus on the following:</a:t>
            </a:r>
          </a:p>
          <a:p>
            <a:pPr lvl="1">
              <a:lnSpc>
                <a:spcPct val="107000"/>
              </a:lnSpc>
              <a:spcBef>
                <a:spcPts val="0"/>
              </a:spcBef>
            </a:pPr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Tiered BUA thresholds for post-construction stormwater requirements, including basic treatment requirements at each</a:t>
            </a:r>
          </a:p>
          <a:p>
            <a:pPr lvl="1">
              <a:lnSpc>
                <a:spcPct val="107000"/>
              </a:lnSpc>
              <a:spcBef>
                <a:spcPts val="0"/>
              </a:spcBef>
            </a:pPr>
            <a:r>
              <a:rPr lang="en-US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Volume reduction requirement</a:t>
            </a:r>
          </a:p>
          <a:p>
            <a:pPr lvl="1">
              <a:lnSpc>
                <a:spcPct val="107000"/>
              </a:lnSpc>
              <a:spcBef>
                <a:spcPts val="0"/>
              </a:spcBef>
            </a:pPr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Stream protection criteria at high development threshold</a:t>
            </a: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TAG members discuss the following and reach consensus if possible:</a:t>
            </a:r>
          </a:p>
          <a:p>
            <a:pPr lvl="1">
              <a:lnSpc>
                <a:spcPct val="107000"/>
              </a:lnSpc>
              <a:spcBef>
                <a:spcPts val="0"/>
              </a:spcBef>
            </a:pPr>
            <a:r>
              <a:rPr lang="en-US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Post-construction stormwater treatment requirement applicability trigger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B5B7D6-6821-7829-6050-725819FDB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21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5FE0C6-A981-4EBA-28D2-0AAF9150A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en-US" sz="4000" dirty="0"/>
              <a:t>Agenda today,  10 am - noon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0B7330-780F-CD2E-EF0A-5AECD48F6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11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11F27F3A-B3E9-41ED-AF8F-A365F10BB65F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3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D08A39-7DE4-952D-9B18-CB084A571D79}"/>
              </a:ext>
            </a:extLst>
          </p:cNvPr>
          <p:cNvSpPr txBox="1"/>
          <p:nvPr/>
        </p:nvSpPr>
        <p:spPr>
          <a:xfrm>
            <a:off x="4811478" y="503583"/>
            <a:ext cx="6280591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l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i="0" u="none" strike="noStrike" kern="120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10:00-10:10</a:t>
            </a:r>
            <a:endParaRPr lang="en-US" sz="1800" b="1" i="0" u="none" strike="noStrike" dirty="0">
              <a:effectLst/>
              <a:latin typeface="Arial" panose="020B0604020202020204" pitchFamily="34" charset="0"/>
            </a:endParaRPr>
          </a:p>
          <a:p>
            <a:pPr lvl="1" fontAlgn="t"/>
            <a:r>
              <a:rPr lang="en-US" b="0" i="0" u="none" strike="noStrike" kern="1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Purpose of the meeting </a:t>
            </a:r>
          </a:p>
          <a:p>
            <a:pPr lvl="1" fontAlgn="t"/>
            <a:r>
              <a:rPr lang="en-US" b="0" i="0" u="none" strike="noStrike" kern="1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Reviewing agenda,  ground rules &amp; consensus</a:t>
            </a:r>
          </a:p>
          <a:p>
            <a:pPr lvl="1" fontAlgn="t"/>
            <a:r>
              <a:rPr lang="en-US" b="0" i="0" u="none" strike="noStrike" kern="1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Review TAG status</a:t>
            </a:r>
            <a:endParaRPr lang="en-US" b="0" i="1" u="none" strike="noStrike" kern="12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fontAlgn="t"/>
            <a:endParaRPr lang="en-US" b="0" i="0" u="none" strike="noStrike" dirty="0">
              <a:effectLst/>
              <a:latin typeface="Arial" panose="020B0604020202020204" pitchFamily="34" charset="0"/>
            </a:endParaRPr>
          </a:p>
          <a:p>
            <a:pPr marL="0" marR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10:10-10:30</a:t>
            </a:r>
          </a:p>
          <a:p>
            <a:pPr lvl="1" fontAlgn="t"/>
            <a:r>
              <a:rPr lang="en-US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Present, discuss &amp; consensus check on tiered thresholds</a:t>
            </a:r>
            <a:endParaRPr lang="en-US" b="0" i="0" u="none" strike="noStrike" kern="12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algn="l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</a:t>
            </a:r>
            <a:r>
              <a:rPr lang="en-US" sz="1800" b="1" i="0" u="none" strike="noStrike" kern="1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:30-10:50</a:t>
            </a:r>
          </a:p>
          <a:p>
            <a:pPr lvl="1" fontAlgn="t"/>
            <a:r>
              <a:rPr lang="en-US" b="0" i="0" u="none" strike="noStrike" kern="1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Present, discuss &amp; consensus check on volume reduction requirement</a:t>
            </a:r>
            <a:endParaRPr lang="en-US" b="0" i="0" u="none" strike="noStrike" dirty="0">
              <a:effectLst/>
              <a:latin typeface="Arial" panose="020B0604020202020204" pitchFamily="34" charset="0"/>
            </a:endParaRPr>
          </a:p>
          <a:p>
            <a:pPr marL="0" marR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10:50-11:10</a:t>
            </a:r>
          </a:p>
          <a:p>
            <a:pPr lvl="1" fontAlgn="t"/>
            <a:r>
              <a:rPr lang="en-US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Present, discuss &amp; consensus check on stream protection criteria</a:t>
            </a:r>
            <a:endParaRPr lang="en-US" b="0" i="0" u="none" strike="noStrike" kern="12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algn="l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</a:t>
            </a:r>
            <a:r>
              <a:rPr lang="en-US" sz="1800" b="1" i="0" u="none" strike="noStrike" kern="1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:10-11:40</a:t>
            </a:r>
          </a:p>
          <a:p>
            <a:pPr lvl="1" fontAlgn="t"/>
            <a:r>
              <a:rPr lang="en-US" b="0" i="0" u="none" strike="noStrike" kern="1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Present and discuss applicability trigger</a:t>
            </a:r>
            <a:endParaRPr lang="en-US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marR="0" algn="l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</a:t>
            </a:r>
            <a:r>
              <a:rPr lang="en-US" sz="1800" b="1" i="0" u="none" strike="noStrike" kern="1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:40-12:00</a:t>
            </a:r>
          </a:p>
          <a:p>
            <a:pPr lvl="1" fontAlgn="t"/>
            <a:r>
              <a:rPr lang="en-US" b="0" i="0" u="none" strike="noStrike" kern="1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Identifying Next Steps</a:t>
            </a:r>
          </a:p>
          <a:p>
            <a:pPr lvl="1" fontAlgn="t"/>
            <a:r>
              <a:rPr lang="en-US" sz="1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Adjourn</a:t>
            </a:r>
            <a:endParaRPr lang="en-US" sz="1800" b="0" i="0" u="none" strike="noStrike" dirty="0">
              <a:effectLst/>
              <a:latin typeface="Arial" panose="020B0604020202020204" pitchFamily="34" charset="0"/>
            </a:endParaRP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080377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147D1-ACBD-6567-9BD1-A0E7C47BC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Tiered Post-Construction Stormwater Requirements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461EF7-782F-63EE-5BC5-CAB9FDB75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67392590-C7BF-84C5-2064-1BA310B62A0A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44B89D7-EE59-22B1-312F-F5176D895E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1109743"/>
              </p:ext>
            </p:extLst>
          </p:nvPr>
        </p:nvGraphicFramePr>
        <p:xfrm>
          <a:off x="729844" y="1224794"/>
          <a:ext cx="9664116" cy="49830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09191">
                  <a:extLst>
                    <a:ext uri="{9D8B030D-6E8A-4147-A177-3AD203B41FA5}">
                      <a16:colId xmlns:a16="http://schemas.microsoft.com/office/drawing/2014/main" val="3974724650"/>
                    </a:ext>
                  </a:extLst>
                </a:gridCol>
                <a:gridCol w="838632">
                  <a:extLst>
                    <a:ext uri="{9D8B030D-6E8A-4147-A177-3AD203B41FA5}">
                      <a16:colId xmlns:a16="http://schemas.microsoft.com/office/drawing/2014/main" val="2238006513"/>
                    </a:ext>
                  </a:extLst>
                </a:gridCol>
                <a:gridCol w="3934245">
                  <a:extLst>
                    <a:ext uri="{9D8B030D-6E8A-4147-A177-3AD203B41FA5}">
                      <a16:colId xmlns:a16="http://schemas.microsoft.com/office/drawing/2014/main" val="615730081"/>
                    </a:ext>
                  </a:extLst>
                </a:gridCol>
                <a:gridCol w="3682048">
                  <a:extLst>
                    <a:ext uri="{9D8B030D-6E8A-4147-A177-3AD203B41FA5}">
                      <a16:colId xmlns:a16="http://schemas.microsoft.com/office/drawing/2014/main" val="3766335257"/>
                    </a:ext>
                  </a:extLst>
                </a:gridCol>
              </a:tblGrid>
              <a:tr h="489884">
                <a:tc gridSpan="2">
                  <a:txBody>
                    <a:bodyPr/>
                    <a:lstStyle/>
                    <a:p>
                      <a:pPr marL="22860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 </a:t>
                      </a:r>
                      <a:endParaRPr lang="en-U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31" marR="48031" marT="48031" marB="48031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No Stormwater Collection System as defined in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15A NCAC 02H .1002(48)</a:t>
                      </a:r>
                      <a:endParaRPr lang="en-U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31" marR="48031" marT="48031" marB="4803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Stormwater Collection System as defined in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15A NCAC 02H .1002(48)</a:t>
                      </a:r>
                      <a:endParaRPr lang="en-U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31" marR="48031" marT="48031" marB="48031"/>
                </a:tc>
                <a:extLst>
                  <a:ext uri="{0D108BD9-81ED-4DB2-BD59-A6C34878D82A}">
                    <a16:rowId xmlns:a16="http://schemas.microsoft.com/office/drawing/2014/main" val="2252539717"/>
                  </a:ext>
                </a:extLst>
              </a:tr>
              <a:tr h="684117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 </a:t>
                      </a:r>
                    </a:p>
                    <a:p>
                      <a:pPr marL="2286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BUA &lt; 6%</a:t>
                      </a:r>
                      <a:endParaRPr lang="en-U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31" marR="48031" marT="48031" marB="48031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kern="100">
                          <a:effectLst/>
                        </a:rPr>
                        <a:t>Vegetated conveyances only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kern="100">
                          <a:effectLst/>
                        </a:rPr>
                        <a:t>Disconnect impervious cover from conveyances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kern="100">
                          <a:effectLst/>
                        </a:rPr>
                        <a:t>Disperse IC-concentrated flows</a:t>
                      </a:r>
                      <a:endParaRPr lang="en-U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31" marR="48031" marT="48031" marB="48031"/>
                </a:tc>
                <a:tc rowSpan="2"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kern="100">
                          <a:effectLst/>
                        </a:rPr>
                        <a:t>Treat site runoff from 1" storm w/ primary SCM, including volume reduction requirement (see below), calculated w/ curve number method</a:t>
                      </a:r>
                    </a:p>
                    <a:p>
                      <a:pPr marL="2286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OR</a:t>
                      </a:r>
                      <a:endParaRPr lang="en-US" sz="1000" kern="10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kern="100">
                          <a:effectLst/>
                        </a:rPr>
                        <a:t>Treat site runoff from 90th percentile storm w/ primary SCM</a:t>
                      </a:r>
                      <a:endParaRPr lang="en-U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31" marR="48031" marT="48031" marB="48031"/>
                </a:tc>
                <a:extLst>
                  <a:ext uri="{0D108BD9-81ED-4DB2-BD59-A6C34878D82A}">
                    <a16:rowId xmlns:a16="http://schemas.microsoft.com/office/drawing/2014/main" val="2727926266"/>
                  </a:ext>
                </a:extLst>
              </a:tr>
              <a:tr h="1461057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 </a:t>
                      </a:r>
                    </a:p>
                    <a:p>
                      <a:pPr marL="2286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6% ≤ BUA &lt; 12%</a:t>
                      </a:r>
                      <a:endParaRPr lang="en-U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31" marR="48031" marT="48031" marB="48031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kern="100">
                          <a:effectLst/>
                        </a:rPr>
                        <a:t>Vegetated conveyances only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kern="100">
                          <a:effectLst/>
                        </a:rPr>
                        <a:t>Non-transportation impervious cover</a:t>
                      </a:r>
                    </a:p>
                    <a:p>
                      <a:pPr marL="742950" marR="0" lvl="1" indent="-2857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US" sz="1000" kern="100">
                          <a:effectLst/>
                        </a:rPr>
                        <a:t>Disconnect from conveyances</a:t>
                      </a:r>
                    </a:p>
                    <a:p>
                      <a:pPr marL="742950" marR="0" lvl="1" indent="-2857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US" sz="1000" kern="100">
                          <a:effectLst/>
                        </a:rPr>
                        <a:t>Disperse concentrated flows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kern="100">
                          <a:effectLst/>
                        </a:rPr>
                        <a:t>Transportation impervious cover</a:t>
                      </a:r>
                    </a:p>
                    <a:p>
                      <a:pPr marL="742950" marR="0" lvl="1" indent="-2857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US" sz="1000" kern="100">
                          <a:effectLst/>
                        </a:rPr>
                        <a:t>Treat w/ primary SCM or runoff-reducing secondary SCM</a:t>
                      </a:r>
                      <a:endParaRPr lang="en-U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31" marR="48031" marT="48031" marB="48031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9980068"/>
                  </a:ext>
                </a:extLst>
              </a:tr>
              <a:tr h="1469650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12% ≤ BUA</a:t>
                      </a:r>
                      <a:endParaRPr lang="en-U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31" marR="48031" marT="48031" marB="48031"/>
                </a:tc>
                <a:tc>
                  <a:txBody>
                    <a:bodyPr/>
                    <a:lstStyle/>
                    <a:p>
                      <a:pPr marL="0" marR="0" algn="just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 Stream  </a:t>
                      </a:r>
                      <a:endParaRPr lang="en-US" sz="1000" kern="100">
                        <a:effectLst/>
                      </a:endParaRPr>
                    </a:p>
                    <a:p>
                      <a:pPr marL="0" marR="0" algn="just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 Protection</a:t>
                      </a:r>
                      <a:endParaRPr lang="en-US" sz="1000" kern="100">
                        <a:effectLst/>
                      </a:endParaRPr>
                    </a:p>
                    <a:p>
                      <a:pPr marL="0" marR="0" algn="just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 Criteria</a:t>
                      </a:r>
                      <a:endParaRPr lang="en-U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228600" marR="0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Potential Options for Initial Discussion</a:t>
                      </a:r>
                      <a:endParaRPr lang="en-US" sz="1000" kern="100">
                        <a:effectLst/>
                      </a:endParaRPr>
                    </a:p>
                    <a:p>
                      <a:pPr marL="342900" marR="0" lvl="0" indent="-342900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000" kern="0">
                          <a:effectLst/>
                        </a:rPr>
                        <a:t>Control the 2yr/24hr post-development peak flow rate to 50% of the 2yr/24hr pre-development level</a:t>
                      </a:r>
                      <a:endParaRPr lang="en-US" sz="1000" kern="100">
                        <a:effectLst/>
                      </a:endParaRPr>
                    </a:p>
                    <a:p>
                      <a:pPr marL="228600" marR="0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OR</a:t>
                      </a:r>
                      <a:endParaRPr lang="en-US" sz="1000" kern="100">
                        <a:effectLst/>
                      </a:endParaRPr>
                    </a:p>
                    <a:p>
                      <a:pPr marL="342900" marR="0" lvl="0" indent="-342900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000" kern="0">
                          <a:effectLst/>
                        </a:rPr>
                        <a:t>Control the 2yr/24hr post-development peak flow rate to the 1yr/24hr predevelopment level</a:t>
                      </a:r>
                      <a:endParaRPr lang="en-US" sz="1000" kern="100">
                        <a:effectLst/>
                      </a:endParaRPr>
                    </a:p>
                    <a:p>
                      <a:pPr marL="228600" marR="0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OR</a:t>
                      </a:r>
                      <a:endParaRPr lang="en-US" sz="1000" kern="100">
                        <a:effectLst/>
                      </a:endParaRPr>
                    </a:p>
                    <a:p>
                      <a:pPr marL="342900" marR="0" lvl="0" indent="-342900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000" kern="100">
                          <a:effectLst/>
                        </a:rPr>
                        <a:t>Detain the volume difference between the post-development 1yr/24hr storm and the pre-development 1yr/24hr storm, releasing half the volume over no less than 24 hours</a:t>
                      </a:r>
                      <a:endParaRPr lang="en-U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31" marR="48031" marT="48031" marB="48031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2169181"/>
                  </a:ext>
                </a:extLst>
              </a:tr>
              <a:tr h="87835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 Water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 Quality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 Treatment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 Criteria</a:t>
                      </a:r>
                      <a:endParaRPr lang="en-U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000" kern="100" dirty="0">
                          <a:effectLst/>
                        </a:rPr>
                        <a:t>Treat site runoff from 1" storm w/ primary SCM, including volume reduction requirement (see below), calculated w/ curve number method</a:t>
                      </a:r>
                    </a:p>
                    <a:p>
                      <a:pPr marL="2286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OR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000" kern="100" dirty="0">
                          <a:effectLst/>
                        </a:rPr>
                        <a:t>Treat site runoff from 90th percentile storm w/ primary SCM</a:t>
                      </a:r>
                      <a:endParaRPr lang="en-US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31" marR="48031" marT="48031" marB="48031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51041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8242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B3704-F011-6F9E-3B80-249E9DBB7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Definitions &amp; Notes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884A43-84A9-C373-7653-D11738E238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#57 Stone not BUA for density calculations (unless compacted), but runoff generated must still be treated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“Public linear transportation projects” exempted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Permeable pavement to MDC exempted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Initial developer must use projected BUA, subsequent builders must comply with original stormwater permit or seek revisions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Slow filtered discharge will be defined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Some exemptions will be granted for stream protection criteria requirement if it can be demonstrated that hydrologic control will result in no net benefit to receiving waters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184E61-79E3-72FE-2620-EC0173AF5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58602BA-2ABB-FE11-9030-71E31B62259D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86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59FDC-3467-736B-9626-BBD8803B4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Poll Question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6A68D5-E6BA-20CA-F01C-E2866AACDA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Please indicate your level of support for the 6% and 12% tiered BUA thresholds for post-construction stormwater requirements, including basic treatment requirements at each</a:t>
            </a:r>
          </a:p>
          <a:p>
            <a:pPr marL="457200" indent="-457200">
              <a:buAutoNum type="arabicPeriod"/>
            </a:pPr>
            <a:r>
              <a:rPr lang="en-US" dirty="0"/>
              <a:t>Strongly agree &amp; support</a:t>
            </a:r>
          </a:p>
          <a:p>
            <a:pPr marL="457200" indent="-457200">
              <a:buAutoNum type="arabicPeriod"/>
            </a:pPr>
            <a:r>
              <a:rPr lang="en-US" dirty="0"/>
              <a:t>Minor concerns but still support</a:t>
            </a:r>
          </a:p>
          <a:p>
            <a:pPr marL="457200" indent="-457200">
              <a:buAutoNum type="arabicPeriod"/>
            </a:pPr>
            <a:r>
              <a:rPr lang="en-US" dirty="0"/>
              <a:t>Concerns but can live with it</a:t>
            </a:r>
          </a:p>
          <a:p>
            <a:pPr marL="457200" indent="-457200">
              <a:buAutoNum type="arabicPeriod"/>
            </a:pPr>
            <a:r>
              <a:rPr lang="en-US" dirty="0"/>
              <a:t>Major concerns &amp; do not support</a:t>
            </a:r>
          </a:p>
          <a:p>
            <a:pPr marL="457200" indent="-457200">
              <a:buAutoNum type="arabicPeriod"/>
            </a:pPr>
            <a:r>
              <a:rPr lang="en-US" dirty="0"/>
              <a:t>Actively oppose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041E9D-5DD9-E3DB-EEE4-FCB168889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DFE2C39-6BCC-A15F-4C65-33F9C93377AC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1437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59FDC-3467-736B-9626-BBD8803B4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Poll Question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6A68D5-E6BA-20CA-F01C-E2866AACDA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Please indicate your level of support for a volume reduction requirement on projects that exceed 6% BUA</a:t>
            </a:r>
          </a:p>
          <a:p>
            <a:pPr marL="457200" indent="-457200">
              <a:buAutoNum type="arabicPeriod"/>
            </a:pPr>
            <a:r>
              <a:rPr lang="en-US" dirty="0"/>
              <a:t>Strongly agree &amp; support</a:t>
            </a:r>
          </a:p>
          <a:p>
            <a:pPr marL="457200" indent="-457200">
              <a:buAutoNum type="arabicPeriod"/>
            </a:pPr>
            <a:r>
              <a:rPr lang="en-US" dirty="0"/>
              <a:t>Minor concerns but still support</a:t>
            </a:r>
          </a:p>
          <a:p>
            <a:pPr marL="457200" indent="-457200">
              <a:buAutoNum type="arabicPeriod"/>
            </a:pPr>
            <a:r>
              <a:rPr lang="en-US" dirty="0"/>
              <a:t>Concerns but can live with it</a:t>
            </a:r>
          </a:p>
          <a:p>
            <a:pPr marL="457200" indent="-457200">
              <a:buAutoNum type="arabicPeriod"/>
            </a:pPr>
            <a:r>
              <a:rPr lang="en-US" dirty="0"/>
              <a:t>Major concerns &amp; do not support</a:t>
            </a:r>
          </a:p>
          <a:p>
            <a:pPr marL="457200" indent="-457200">
              <a:buAutoNum type="arabicPeriod"/>
            </a:pPr>
            <a:r>
              <a:rPr lang="en-US" dirty="0"/>
              <a:t>Actively oppose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041E9D-5DD9-E3DB-EEE4-FCB168889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DFE2C39-6BCC-A15F-4C65-33F9C93377AC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7BA7E75-C60B-2866-7A5D-FD4E69F144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700780"/>
            <a:ext cx="8475152" cy="13283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17942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59FDC-3467-736B-9626-BBD8803B4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Poll Question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6A68D5-E6BA-20CA-F01C-E2866AACDA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Please indicate your level of support for the stream protection criteria options provided for projects that exceed 12% BUA</a:t>
            </a:r>
          </a:p>
          <a:p>
            <a:pPr marL="457200" indent="-457200">
              <a:buAutoNum type="arabicPeriod"/>
            </a:pPr>
            <a:r>
              <a:rPr lang="en-US" dirty="0"/>
              <a:t>Strongly agree &amp; support</a:t>
            </a:r>
          </a:p>
          <a:p>
            <a:pPr marL="457200" indent="-457200">
              <a:buAutoNum type="arabicPeriod"/>
            </a:pPr>
            <a:r>
              <a:rPr lang="en-US" dirty="0"/>
              <a:t>Minor concerns but still support</a:t>
            </a:r>
          </a:p>
          <a:p>
            <a:pPr marL="457200" indent="-457200">
              <a:buAutoNum type="arabicPeriod"/>
            </a:pPr>
            <a:r>
              <a:rPr lang="en-US" dirty="0"/>
              <a:t>Concerns but can live with it</a:t>
            </a:r>
          </a:p>
          <a:p>
            <a:pPr marL="457200" indent="-457200">
              <a:buAutoNum type="arabicPeriod"/>
            </a:pPr>
            <a:r>
              <a:rPr lang="en-US" dirty="0"/>
              <a:t>Major concerns &amp; do not support</a:t>
            </a:r>
          </a:p>
          <a:p>
            <a:pPr marL="457200" indent="-457200">
              <a:buAutoNum type="arabicPeriod"/>
            </a:pPr>
            <a:r>
              <a:rPr lang="en-US" dirty="0"/>
              <a:t>Actively oppose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041E9D-5DD9-E3DB-EEE4-FCB168889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DFE2C39-6BCC-A15F-4C65-33F9C93377AC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3511B0-AC4E-39E1-79CD-3364139F3B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844" y="4226767"/>
            <a:ext cx="9620498" cy="1807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332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A2617-28B4-BAF3-88EE-E5CFA99BC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Applicability Trigger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68E99F-8244-EEA5-4ECD-57284EBB7A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Development Excluded (adapted from 15A NCAC 02B .0731). The following development activities shall not be subject to this Rule: </a:t>
            </a:r>
          </a:p>
          <a:p>
            <a:pPr lvl="1"/>
            <a:r>
              <a:rPr lang="en-US" dirty="0"/>
              <a:t>(1) Projects disturbing less than: </a:t>
            </a:r>
          </a:p>
          <a:p>
            <a:pPr lvl="2"/>
            <a:r>
              <a:rPr lang="en-US" dirty="0"/>
              <a:t>(A) one acre for single family and duplex residential property and recreational facilities; and </a:t>
            </a:r>
          </a:p>
          <a:p>
            <a:pPr lvl="2"/>
            <a:r>
              <a:rPr lang="en-US" dirty="0"/>
              <a:t>(B) one-half acre for commercial, industrial, institutional, multifamily residential, or local government land uses with the following exception: Projects below one-half acre that would replace or expand existing structures on a parcel, resulting in a cumulative built upon area for the parcel exceeding six percent, shall be subject to Paragraph (e) of this Rule; </a:t>
            </a:r>
          </a:p>
          <a:p>
            <a:pPr lvl="1"/>
            <a:r>
              <a:rPr lang="en-US" dirty="0"/>
              <a:t>(2) Development of an individual single-family or duplex residential lot that: </a:t>
            </a:r>
          </a:p>
          <a:p>
            <a:pPr lvl="2"/>
            <a:r>
              <a:rPr lang="en-US" dirty="0"/>
              <a:t>(A) Is not part of a larger common plan of development or sale as in 15A NCAC 02H .1002; and </a:t>
            </a:r>
          </a:p>
          <a:p>
            <a:pPr lvl="2"/>
            <a:r>
              <a:rPr lang="en-US" dirty="0"/>
              <a:t>(B) Does not result in greater than six percent built upon area on the lot; </a:t>
            </a:r>
          </a:p>
          <a:p>
            <a:pPr lvl="1"/>
            <a:r>
              <a:rPr lang="en-US" dirty="0"/>
              <a:t>(3) Existing development as defined in rule 15A NCAC 02H .1002; </a:t>
            </a:r>
          </a:p>
          <a:p>
            <a:pPr lvl="1"/>
            <a:r>
              <a:rPr lang="en-US" dirty="0"/>
              <a:t>(4) Redevelopment as defined in G.S. 143-214.7(a1)(2); and </a:t>
            </a:r>
          </a:p>
          <a:p>
            <a:pPr lvl="1"/>
            <a:r>
              <a:rPr lang="en-US" dirty="0"/>
              <a:t>(5) Activities subject to requirements of the High Rock Lake Agriculture rule.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22C2B2-CED1-A30A-31C6-82444AE88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EA067F6-BB8B-3C01-ABF3-29053DF0D3FD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Potential Dates</a:t>
            </a:r>
          </a:p>
        </p:txBody>
      </p:sp>
    </p:spTree>
    <p:extLst>
      <p:ext uri="{BB962C8B-B14F-4D97-AF65-F5344CB8AC3E}">
        <p14:creationId xmlns:p14="http://schemas.microsoft.com/office/powerpoint/2010/main" val="96540810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6F39DD86CFD645B6289C544AF4971D" ma:contentTypeVersion="5" ma:contentTypeDescription="Create a new document." ma:contentTypeScope="" ma:versionID="f80f43af3ef898e757b316399db2687c">
  <xsd:schema xmlns:xsd="http://www.w3.org/2001/XMLSchema" xmlns:xs="http://www.w3.org/2001/XMLSchema" xmlns:p="http://schemas.microsoft.com/office/2006/metadata/properties" xmlns:ns2="2893163c-4790-4570-a539-5f3cb3bacbe3" xmlns:ns3="97c26e27-a340-4306-98a7-c36055956ab5" targetNamespace="http://schemas.microsoft.com/office/2006/metadata/properties" ma:root="true" ma:fieldsID="db3e8ed8175837ec6c81d668dc52b713" ns2:_="" ns3:_="">
    <xsd:import namespace="2893163c-4790-4570-a539-5f3cb3bacbe3"/>
    <xsd:import namespace="97c26e27-a340-4306-98a7-c36055956ab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93163c-4790-4570-a539-5f3cb3bacb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26e27-a340-4306-98a7-c36055956ab5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3E347C4-91BB-4D61-9F37-5A6885E29480}">
  <ds:schemaRefs>
    <ds:schemaRef ds:uri="http://purl.org/dc/elements/1.1/"/>
    <ds:schemaRef ds:uri="http://schemas.microsoft.com/office/2006/metadata/properties"/>
    <ds:schemaRef ds:uri="97c26e27-a340-4306-98a7-c36055956ab5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2893163c-4790-4570-a539-5f3cb3bacbe3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03B6959-932C-4C27-B01D-BF04511889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93163c-4790-4570-a539-5f3cb3bacbe3"/>
    <ds:schemaRef ds:uri="97c26e27-a340-4306-98a7-c36055956ab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C8C5C5C-2F8D-41D4-BA2B-05974C42375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18565</TotalTime>
  <Words>862</Words>
  <Application>Microsoft Office PowerPoint</Application>
  <PresentationFormat>Widescreen</PresentationFormat>
  <Paragraphs>124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 Light</vt:lpstr>
      <vt:lpstr>Courier New</vt:lpstr>
      <vt:lpstr>Symbol</vt:lpstr>
      <vt:lpstr>Times New Roman</vt:lpstr>
      <vt:lpstr>2_Office Theme</vt:lpstr>
      <vt:lpstr>Office Theme</vt:lpstr>
      <vt:lpstr>Department of Environmental Quality</vt:lpstr>
      <vt:lpstr>Meeting Objective for New Development Rule</vt:lpstr>
      <vt:lpstr>Agenda today,  10 am - noon</vt:lpstr>
      <vt:lpstr>Tiered Post-Construction Stormwater Requirements</vt:lpstr>
      <vt:lpstr>Definitions &amp; Notes</vt:lpstr>
      <vt:lpstr>Poll Question 1</vt:lpstr>
      <vt:lpstr>Poll Question 2</vt:lpstr>
      <vt:lpstr>Poll Question 3</vt:lpstr>
      <vt:lpstr>Applicability Trigger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Hester, Joey</cp:lastModifiedBy>
  <cp:revision>98</cp:revision>
  <cp:lastPrinted>2022-09-29T12:35:38Z</cp:lastPrinted>
  <dcterms:created xsi:type="dcterms:W3CDTF">2015-06-24T15:01:50Z</dcterms:created>
  <dcterms:modified xsi:type="dcterms:W3CDTF">2023-12-19T16:51:44Z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0x010100236F39DD86CFD645B6289C544AF4971D</vt:lpwstr>
  </property>
</Properties>
</file>