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14"/>
  </p:notesMasterIdLst>
  <p:sldIdLst>
    <p:sldId id="428" r:id="rId6"/>
    <p:sldId id="485" r:id="rId7"/>
    <p:sldId id="492" r:id="rId8"/>
    <p:sldId id="495" r:id="rId9"/>
    <p:sldId id="498" r:id="rId10"/>
    <p:sldId id="507" r:id="rId11"/>
    <p:sldId id="506" r:id="rId12"/>
    <p:sldId id="268" r:id="rId1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  <a:srgbClr val="54823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462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6,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6506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 Nutrient Strategy: Stormwater TAG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5846-0D95-2EFA-D10F-5E0DDDBB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Objective for Existing Development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6F68-4CCB-15A6-5942-FA2A0836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members share feedback on proposed refinements to tiered post-construction stormwater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5B7D6-6821-7829-6050-725819FD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E0C6-A981-4EBA-28D2-0AAF9150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Agenda today,  1-3 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B7330-780F-CD2E-EF0A-5AECD48F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F27F3A-B3E9-41ED-AF8F-A365F10BB65F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08A39-7DE4-952D-9B18-CB084A571D79}"/>
              </a:ext>
            </a:extLst>
          </p:cNvPr>
          <p:cNvSpPr txBox="1"/>
          <p:nvPr/>
        </p:nvSpPr>
        <p:spPr>
          <a:xfrm>
            <a:off x="4811478" y="503583"/>
            <a:ext cx="6280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1-1:30</a:t>
            </a:r>
            <a:endParaRPr lang="en-US" sz="1800" b="1" i="0" u="none" strike="noStrike" dirty="0">
              <a:effectLst/>
              <a:latin typeface="Arial" panose="020B0604020202020204" pitchFamily="34" charset="0"/>
            </a:endParaRP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 of the meeting </a:t>
            </a:r>
          </a:p>
          <a:p>
            <a:pPr lvl="1" fontAlgn="t"/>
            <a:endParaRPr lang="en-US" dirty="0">
              <a:latin typeface="Arial" panose="020B0604020202020204" pitchFamily="34" charset="0"/>
            </a:endParaRP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Reviewing agenda,  ground rules &amp; consensus</a:t>
            </a:r>
          </a:p>
          <a:p>
            <a:pPr lvl="1" fontAlgn="t"/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TAG status</a:t>
            </a:r>
            <a:endParaRPr lang="en-US" b="0" i="1" u="none" strike="noStrik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t"/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1:30-2:50</a:t>
            </a:r>
          </a:p>
          <a:p>
            <a:pPr lvl="1" fontAlgn="t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and discuss revised stormwater tiered concept</a:t>
            </a:r>
            <a:endParaRPr lang="en-US" b="0" i="0" u="none" strike="noStrik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2:50-3:00</a:t>
            </a:r>
          </a:p>
          <a:p>
            <a:pPr lvl="1" fontAlgn="t">
              <a:lnSpc>
                <a:spcPct val="150000"/>
              </a:lnSpc>
            </a:pPr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Identifying Next Steps 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037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86AD-9805-C095-E8A5-4DE12D34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709170"/>
          </a:xfrm>
        </p:spPr>
        <p:txBody>
          <a:bodyPr>
            <a:normAutofit/>
          </a:bodyPr>
          <a:lstStyle/>
          <a:p>
            <a:r>
              <a:rPr lang="en-US" dirty="0"/>
              <a:t>Stormwater TAG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A1ED-1C3E-F34C-7ACA-2294CE823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Consensus decisions made:</a:t>
            </a:r>
          </a:p>
          <a:p>
            <a:pPr lvl="1"/>
            <a:r>
              <a:rPr lang="en-US" dirty="0"/>
              <a:t>New D Stormwater Rule will include all local jurisdictions</a:t>
            </a:r>
          </a:p>
          <a:p>
            <a:pPr lvl="1"/>
            <a:r>
              <a:rPr lang="en-US" dirty="0"/>
              <a:t>Support for a funding-based compliance mandate for Existing Development Stormwater Rule</a:t>
            </a:r>
          </a:p>
          <a:p>
            <a:r>
              <a:rPr lang="en-US" dirty="0"/>
              <a:t>SWMM Modeling</a:t>
            </a:r>
          </a:p>
          <a:p>
            <a:r>
              <a:rPr lang="en-US" dirty="0"/>
              <a:t>HRL Rulemaking Considerations</a:t>
            </a:r>
          </a:p>
          <a:p>
            <a:pPr lvl="1"/>
            <a:r>
              <a:rPr lang="en-US" dirty="0"/>
              <a:t>New D rule will move forward, may be informed by SWMM modeling (rule readoption expected at 10-years)</a:t>
            </a:r>
          </a:p>
          <a:p>
            <a:pPr lvl="1"/>
            <a:r>
              <a:rPr lang="en-US" dirty="0"/>
              <a:t>Alternative stormwater objective:</a:t>
            </a:r>
          </a:p>
          <a:p>
            <a:pPr lvl="2"/>
            <a:r>
              <a:rPr lang="en-US" dirty="0"/>
              <a:t>Older rules called for loading rate targets</a:t>
            </a:r>
          </a:p>
          <a:p>
            <a:pPr lvl="2"/>
            <a:r>
              <a:rPr lang="en-US" dirty="0"/>
              <a:t>Proposing neutralization of nutrient load increases &amp; hydrologic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C84CE-2281-6FF9-6103-855B05B3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7D1-ACBD-6567-9BD1-A0E7C47B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Tiered Post-Construction Stormwater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61EF7-782F-63EE-5BC5-CAB9FDB7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392590-C7BF-84C5-2064-1BA310B62A0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1AECA5-2D73-0E62-BA21-6C37C0EA4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23137"/>
              </p:ext>
            </p:extLst>
          </p:nvPr>
        </p:nvGraphicFramePr>
        <p:xfrm>
          <a:off x="922273" y="1214471"/>
          <a:ext cx="10347454" cy="528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692">
                  <a:extLst>
                    <a:ext uri="{9D8B030D-6E8A-4147-A177-3AD203B41FA5}">
                      <a16:colId xmlns:a16="http://schemas.microsoft.com/office/drawing/2014/main" val="3403578102"/>
                    </a:ext>
                  </a:extLst>
                </a:gridCol>
                <a:gridCol w="897932">
                  <a:extLst>
                    <a:ext uri="{9D8B030D-6E8A-4147-A177-3AD203B41FA5}">
                      <a16:colId xmlns:a16="http://schemas.microsoft.com/office/drawing/2014/main" val="1710069626"/>
                    </a:ext>
                  </a:extLst>
                </a:gridCol>
                <a:gridCol w="4212429">
                  <a:extLst>
                    <a:ext uri="{9D8B030D-6E8A-4147-A177-3AD203B41FA5}">
                      <a16:colId xmlns:a16="http://schemas.microsoft.com/office/drawing/2014/main" val="1176757828"/>
                    </a:ext>
                  </a:extLst>
                </a:gridCol>
                <a:gridCol w="3942401">
                  <a:extLst>
                    <a:ext uri="{9D8B030D-6E8A-4147-A177-3AD203B41FA5}">
                      <a16:colId xmlns:a16="http://schemas.microsoft.com/office/drawing/2014/main" val="70020013"/>
                    </a:ext>
                  </a:extLst>
                </a:gridCol>
              </a:tblGrid>
              <a:tr h="537882">
                <a:tc gridSpan="2"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No curb &amp; gutter within proposed development, including new proposed roads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Curb &amp; gutter included in proposed development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extLst>
                  <a:ext uri="{0D108BD9-81ED-4DB2-BD59-A6C34878D82A}">
                    <a16:rowId xmlns:a16="http://schemas.microsoft.com/office/drawing/2014/main" val="1978943261"/>
                  </a:ext>
                </a:extLst>
              </a:tr>
              <a:tr h="75209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BUA &lt; 6%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>
                          <a:effectLst/>
                        </a:rPr>
                        <a:t>Vegetated conveyances only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>
                          <a:effectLst/>
                        </a:rPr>
                        <a:t>Disconnect impervious cover from conveyances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>
                          <a:effectLst/>
                        </a:rPr>
                        <a:t>Disperse IC-concentrated flows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Not applicable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extLst>
                  <a:ext uri="{0D108BD9-81ED-4DB2-BD59-A6C34878D82A}">
                    <a16:rowId xmlns:a16="http://schemas.microsoft.com/office/drawing/2014/main" val="3195847475"/>
                  </a:ext>
                </a:extLst>
              </a:tr>
              <a:tr h="141423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6% ≤ BUA &lt; 12%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 dirty="0">
                          <a:effectLst/>
                        </a:rPr>
                        <a:t>Vegetated conveyances only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 dirty="0">
                          <a:effectLst/>
                        </a:rPr>
                        <a:t>Disconnect impervious cover from conveyances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 dirty="0">
                          <a:effectLst/>
                        </a:rPr>
                        <a:t>Disperse IC-concentrated flows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 dirty="0">
                          <a:effectLst/>
                        </a:rPr>
                        <a:t>Treat transportation impervious cover w/ primary SCM or runoff-reducing secondary SCM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>
                          <a:effectLst/>
                        </a:rPr>
                        <a:t>Treat site runoff from 1" w/ primary SCM, including volume reduction requirement (see below), calculated w/ curve number method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OR</a:t>
                      </a:r>
                      <a:endParaRPr lang="en-US" sz="1100" kern="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>
                          <a:effectLst/>
                        </a:rPr>
                        <a:t>Treat site runoff from 90th percentile storm w/ primary SCM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extLst>
                  <a:ext uri="{0D108BD9-81ED-4DB2-BD59-A6C34878D82A}">
                    <a16:rowId xmlns:a16="http://schemas.microsoft.com/office/drawing/2014/main" val="944382370"/>
                  </a:ext>
                </a:extLst>
              </a:tr>
              <a:tr h="16184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12% ≤ BUA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Stream  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just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Protection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just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Criteria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860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kern="0" dirty="0">
                          <a:effectLst/>
                        </a:rPr>
                        <a:t>Potential Options for Initial Discussion</a:t>
                      </a:r>
                      <a:endParaRPr lang="en-US" sz="1100" i="1" kern="100" dirty="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kern="0" dirty="0">
                          <a:effectLst/>
                        </a:rPr>
                        <a:t>Control the 2yr/24hr post-development peak flow rate to 50% of the 2yr/24hr pre-development level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22860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OR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kern="0" dirty="0">
                          <a:effectLst/>
                        </a:rPr>
                        <a:t>Control the 2yr/24hr post-development peak flow rate to the 1yr/24hr predevelopment level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22860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OR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Detain the volume difference between the post-development 24-hour storm and the pre-development 24-hour storm, releasing the volume over 24 hours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32924"/>
                  </a:ext>
                </a:extLst>
              </a:tr>
              <a:tr h="966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 Water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 Quality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 Treatment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 Criteria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Treat site runoff from 1" w/ primary SCM, including volume reduction requirement (see below), calculated w/ curve number method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Treat site runoff from 90th percentile storm w/ primary SCM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96" marR="49796" marT="49796" marB="4979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42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24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3704-F011-6F9E-3B80-249E9DBB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Definitions/Requirements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4A43-84A9-C373-7653-D11738E2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Transportation Impervious Cover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Uncovered, paved or hardened surfaces used by vehicles, including parking areas, driveways, and roads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Primary SCMs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Bioretention, Infiltration, SW Wetland, Permeable Pavement, Wet Pond, Sand Filter, Rainwater Harvesting, </a:t>
            </a:r>
            <a:r>
              <a:rPr lang="en-US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StormFilter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Silva Cell, others specified in NC Stormwater Design Manual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Runoff-reducing Secondary SCMs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DIS; LS-FS; Treatment Swale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Volume Reduction Requirement (SCS method)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Portion of 1" of runoff that is required to be achieved via evapotranspiration, infiltration, or slow filtered discharge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Stream Protection Criteria Exemptions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entire channel protection volume is recharged to groundwater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less than or equal to one acre of impervious cover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with the stream protection criteria above can be demonstrated to result in no benefit to current and future downstream development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84E61-79E3-72FE-2620-EC0173AF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8602BA-2ABB-FE11-9030-71E31B6225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AC92CE-EA30-E5BF-6CB0-E77716919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23766"/>
              </p:ext>
            </p:extLst>
          </p:nvPr>
        </p:nvGraphicFramePr>
        <p:xfrm>
          <a:off x="1057275" y="3804494"/>
          <a:ext cx="3482975" cy="896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575">
                  <a:extLst>
                    <a:ext uri="{9D8B030D-6E8A-4147-A177-3AD203B41FA5}">
                      <a16:colId xmlns:a16="http://schemas.microsoft.com/office/drawing/2014/main" val="39981738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91250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Hydrologic Soil Group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Volume Reduction Requirement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92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0.38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04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961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0.13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727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0.07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16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8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2617-28B4-BAF3-88EE-E5CFA99B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E99F-8244-EEA5-4ECD-57284EBB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28</a:t>
            </a:r>
          </a:p>
          <a:p>
            <a:pPr lvl="1"/>
            <a:r>
              <a:rPr lang="en-US" dirty="0"/>
              <a:t>Expecting to finalize recommendation for post-construction stormwater treatment</a:t>
            </a:r>
          </a:p>
          <a:p>
            <a:pPr lvl="1"/>
            <a:r>
              <a:rPr lang="en-US" dirty="0"/>
              <a:t>Proposal forms basis for initial recommendation, provisions </a:t>
            </a:r>
            <a:r>
              <a:rPr lang="en-US" b="1" u="sng" dirty="0"/>
              <a:t>not</a:t>
            </a:r>
            <a:r>
              <a:rPr lang="en-US" dirty="0"/>
              <a:t> set in stone</a:t>
            </a:r>
          </a:p>
          <a:p>
            <a:r>
              <a:rPr lang="en-US" dirty="0"/>
              <a:t>Final report to Steering Committee (tentatively December)</a:t>
            </a:r>
          </a:p>
          <a:p>
            <a:pPr lvl="1"/>
            <a:r>
              <a:rPr lang="en-US" dirty="0"/>
              <a:t>Includes consensus decisions, split decisions, non-regulatory recommendations</a:t>
            </a:r>
          </a:p>
          <a:p>
            <a:pPr lvl="1"/>
            <a:r>
              <a:rPr lang="en-US" dirty="0"/>
              <a:t>Steering Committee expected to approve with additional comment/analysis</a:t>
            </a:r>
          </a:p>
          <a:p>
            <a:pPr lvl="1"/>
            <a:r>
              <a:rPr lang="en-US" dirty="0"/>
              <a:t>Steering Committee final report expected in January</a:t>
            </a:r>
          </a:p>
          <a:p>
            <a:r>
              <a:rPr lang="en-US" dirty="0"/>
              <a:t>Rule drafting expected through summer 2024, then phase II of stakeholder feedback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2C2B2-CED1-A30A-31C6-82444AE8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A067F6-BB8B-3C01-ABF3-29053DF0D3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Potential Dates</a:t>
            </a:r>
          </a:p>
        </p:txBody>
      </p:sp>
    </p:spTree>
    <p:extLst>
      <p:ext uri="{BB962C8B-B14F-4D97-AF65-F5344CB8AC3E}">
        <p14:creationId xmlns:p14="http://schemas.microsoft.com/office/powerpoint/2010/main" val="9654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18534</TotalTime>
  <Words>628</Words>
  <Application>Microsoft Office PowerPoint</Application>
  <PresentationFormat>Widescreen</PresentationFormat>
  <Paragraphs>115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2_Office Theme</vt:lpstr>
      <vt:lpstr>Office Theme</vt:lpstr>
      <vt:lpstr>Department of Environmental Quality</vt:lpstr>
      <vt:lpstr>Meeting Objective for Existing Development Rule</vt:lpstr>
      <vt:lpstr>Agenda today,  1-3 pm</vt:lpstr>
      <vt:lpstr>Stormwater TAG Status</vt:lpstr>
      <vt:lpstr>Tiered Post-Construction Stormwater Requirements</vt:lpstr>
      <vt:lpstr>Definitions/Requirements</vt:lpstr>
      <vt:lpstr>Next Meeting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96</cp:revision>
  <cp:lastPrinted>2022-09-29T12:35:38Z</cp:lastPrinted>
  <dcterms:created xsi:type="dcterms:W3CDTF">2015-06-24T15:01:50Z</dcterms:created>
  <dcterms:modified xsi:type="dcterms:W3CDTF">2023-11-06T16:11:30Z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