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4" r:id="rId4"/>
    <p:sldMasterId id="2147483699" r:id="rId5"/>
    <p:sldMasterId id="2147483716" r:id="rId6"/>
  </p:sldMasterIdLst>
  <p:notesMasterIdLst>
    <p:notesMasterId r:id="rId22"/>
  </p:notesMasterIdLst>
  <p:sldIdLst>
    <p:sldId id="513" r:id="rId7"/>
    <p:sldId id="514" r:id="rId8"/>
    <p:sldId id="515" r:id="rId9"/>
    <p:sldId id="516" r:id="rId10"/>
    <p:sldId id="517" r:id="rId11"/>
    <p:sldId id="506" r:id="rId12"/>
    <p:sldId id="507" r:id="rId13"/>
    <p:sldId id="509" r:id="rId14"/>
    <p:sldId id="508" r:id="rId15"/>
    <p:sldId id="510" r:id="rId16"/>
    <p:sldId id="511" r:id="rId17"/>
    <p:sldId id="512" r:id="rId18"/>
    <p:sldId id="469" r:id="rId19"/>
    <p:sldId id="479" r:id="rId20"/>
    <p:sldId id="282" r:id="rId21"/>
  </p:sldIdLst>
  <p:sldSz cx="12192000" cy="6858000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8591"/>
    <a:srgbClr val="A6CAF0"/>
    <a:srgbClr val="548235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1422" autoAdjust="0"/>
  </p:normalViewPr>
  <p:slideViewPr>
    <p:cSldViewPr snapToGrid="0">
      <p:cViewPr varScale="1">
        <p:scale>
          <a:sx n="86" d="100"/>
          <a:sy n="86" d="100"/>
        </p:scale>
        <p:origin x="51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744B76-59BE-473D-9F6B-975EDA39C0D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B4D22BA-93F5-41D3-B3B5-CB9A52493EF7}">
      <dgm:prSet/>
      <dgm:spPr/>
      <dgm:t>
        <a:bodyPr/>
        <a:lstStyle/>
        <a:p>
          <a:r>
            <a:rPr lang="en-US"/>
            <a:t>Ground Rules </a:t>
          </a:r>
        </a:p>
      </dgm:t>
    </dgm:pt>
    <dgm:pt modelId="{A2DC9F10-A6B6-4A32-83CC-F3EC7B1A0E0D}" type="parTrans" cxnId="{9804B547-3857-41EC-A5B4-1A315ECAF67F}">
      <dgm:prSet/>
      <dgm:spPr/>
      <dgm:t>
        <a:bodyPr/>
        <a:lstStyle/>
        <a:p>
          <a:endParaRPr lang="en-US"/>
        </a:p>
      </dgm:t>
    </dgm:pt>
    <dgm:pt modelId="{2F4397C0-AF02-4E4B-9D51-3D4897E704A0}" type="sibTrans" cxnId="{9804B547-3857-41EC-A5B4-1A315ECAF67F}">
      <dgm:prSet/>
      <dgm:spPr/>
      <dgm:t>
        <a:bodyPr/>
        <a:lstStyle/>
        <a:p>
          <a:endParaRPr lang="en-US"/>
        </a:p>
      </dgm:t>
    </dgm:pt>
    <dgm:pt modelId="{E3AD0073-6A05-4093-805D-F95ECF917976}">
      <dgm:prSet/>
      <dgm:spPr/>
      <dgm:t>
        <a:bodyPr/>
        <a:lstStyle/>
        <a:p>
          <a:r>
            <a:rPr lang="en-US"/>
            <a:t>Stick to the tasks and topics on the agenda and keep discussion focused; one subject at a time. </a:t>
          </a:r>
        </a:p>
      </dgm:t>
    </dgm:pt>
    <dgm:pt modelId="{3E772DFC-22BB-47B4-A48E-04A7C5930DDB}" type="parTrans" cxnId="{2A31C263-5F32-49AA-8A2E-E698A68549B7}">
      <dgm:prSet/>
      <dgm:spPr/>
      <dgm:t>
        <a:bodyPr/>
        <a:lstStyle/>
        <a:p>
          <a:endParaRPr lang="en-US"/>
        </a:p>
      </dgm:t>
    </dgm:pt>
    <dgm:pt modelId="{0E142038-D518-404D-9C1C-40AC0B69F25B}" type="sibTrans" cxnId="{2A31C263-5F32-49AA-8A2E-E698A68549B7}">
      <dgm:prSet/>
      <dgm:spPr/>
      <dgm:t>
        <a:bodyPr/>
        <a:lstStyle/>
        <a:p>
          <a:endParaRPr lang="en-US"/>
        </a:p>
      </dgm:t>
    </dgm:pt>
    <dgm:pt modelId="{1D0F0A2C-8894-4872-848E-8D7C0C7E17E6}">
      <dgm:prSet/>
      <dgm:spPr/>
      <dgm:t>
        <a:bodyPr/>
        <a:lstStyle/>
        <a:p>
          <a:r>
            <a:rPr lang="en-US"/>
            <a:t>Discuss all relevant information and issues, even difficult ones. </a:t>
          </a:r>
        </a:p>
      </dgm:t>
    </dgm:pt>
    <dgm:pt modelId="{840F612B-0E07-4F6D-B5BD-7255292CF8D0}" type="parTrans" cxnId="{DDF70108-8FC0-4FB3-8BF4-755A7127B5D8}">
      <dgm:prSet/>
      <dgm:spPr/>
      <dgm:t>
        <a:bodyPr/>
        <a:lstStyle/>
        <a:p>
          <a:endParaRPr lang="en-US"/>
        </a:p>
      </dgm:t>
    </dgm:pt>
    <dgm:pt modelId="{15466722-3F57-4067-A1FF-C0BD16CF0324}" type="sibTrans" cxnId="{DDF70108-8FC0-4FB3-8BF4-755A7127B5D8}">
      <dgm:prSet/>
      <dgm:spPr/>
      <dgm:t>
        <a:bodyPr/>
        <a:lstStyle/>
        <a:p>
          <a:endParaRPr lang="en-US"/>
        </a:p>
      </dgm:t>
    </dgm:pt>
    <dgm:pt modelId="{3C953FBC-EA73-4E00-9407-538C80D1E29F}">
      <dgm:prSet/>
      <dgm:spPr/>
      <dgm:t>
        <a:bodyPr/>
        <a:lstStyle/>
        <a:p>
          <a:r>
            <a:rPr lang="en-US"/>
            <a:t>Keep discussion open and balanced. </a:t>
          </a:r>
        </a:p>
      </dgm:t>
    </dgm:pt>
    <dgm:pt modelId="{3E7BFA83-6328-4480-8BA6-D3FD6427C54E}" type="parTrans" cxnId="{D58C87BA-8B05-49B9-8428-7C8EF11F595A}">
      <dgm:prSet/>
      <dgm:spPr/>
      <dgm:t>
        <a:bodyPr/>
        <a:lstStyle/>
        <a:p>
          <a:endParaRPr lang="en-US"/>
        </a:p>
      </dgm:t>
    </dgm:pt>
    <dgm:pt modelId="{597FC523-5F03-4051-8DD5-2C4118AC1770}" type="sibTrans" cxnId="{D58C87BA-8B05-49B9-8428-7C8EF11F595A}">
      <dgm:prSet/>
      <dgm:spPr/>
      <dgm:t>
        <a:bodyPr/>
        <a:lstStyle/>
        <a:p>
          <a:endParaRPr lang="en-US"/>
        </a:p>
      </dgm:t>
    </dgm:pt>
    <dgm:pt modelId="{1483C217-7360-418E-B68A-4586EAAAAEA6}">
      <dgm:prSet/>
      <dgm:spPr/>
      <dgm:t>
        <a:bodyPr/>
        <a:lstStyle/>
        <a:p>
          <a:r>
            <a:rPr lang="en-US"/>
            <a:t>Participate, show up, share your thinking as much as you can. </a:t>
          </a:r>
        </a:p>
      </dgm:t>
    </dgm:pt>
    <dgm:pt modelId="{2638BFBD-5A94-46EA-8232-7BB683407825}" type="parTrans" cxnId="{278E8223-2778-465D-90F0-A47874855DCA}">
      <dgm:prSet/>
      <dgm:spPr/>
      <dgm:t>
        <a:bodyPr/>
        <a:lstStyle/>
        <a:p>
          <a:endParaRPr lang="en-US"/>
        </a:p>
      </dgm:t>
    </dgm:pt>
    <dgm:pt modelId="{6646DDD4-0E63-477D-AD6A-B0D75B8C9271}" type="sibTrans" cxnId="{278E8223-2778-465D-90F0-A47874855DCA}">
      <dgm:prSet/>
      <dgm:spPr/>
      <dgm:t>
        <a:bodyPr/>
        <a:lstStyle/>
        <a:p>
          <a:endParaRPr lang="en-US"/>
        </a:p>
      </dgm:t>
    </dgm:pt>
    <dgm:pt modelId="{FCA95327-8101-4A4A-A1BB-48D09A62122A}">
      <dgm:prSet/>
      <dgm:spPr/>
      <dgm:t>
        <a:bodyPr/>
        <a:lstStyle/>
        <a:p>
          <a:r>
            <a:rPr lang="en-US"/>
            <a:t>Strive to make decisions by consensus. </a:t>
          </a:r>
        </a:p>
      </dgm:t>
    </dgm:pt>
    <dgm:pt modelId="{A8AFFBC2-3112-4389-AE5C-074B03BB7A13}" type="parTrans" cxnId="{10D2D738-8E54-4129-87DE-100D6A5E9E98}">
      <dgm:prSet/>
      <dgm:spPr/>
      <dgm:t>
        <a:bodyPr/>
        <a:lstStyle/>
        <a:p>
          <a:endParaRPr lang="en-US"/>
        </a:p>
      </dgm:t>
    </dgm:pt>
    <dgm:pt modelId="{157EE079-C45C-45AC-B2CC-F86A3661ACB8}" type="sibTrans" cxnId="{10D2D738-8E54-4129-87DE-100D6A5E9E98}">
      <dgm:prSet/>
      <dgm:spPr/>
      <dgm:t>
        <a:bodyPr/>
        <a:lstStyle/>
        <a:p>
          <a:endParaRPr lang="en-US"/>
        </a:p>
      </dgm:t>
    </dgm:pt>
    <dgm:pt modelId="{FC7F1757-1709-404A-9F97-9A4ED99DD23E}">
      <dgm:prSet/>
      <dgm:spPr/>
      <dgm:t>
        <a:bodyPr/>
        <a:lstStyle/>
        <a:p>
          <a:r>
            <a:rPr lang="en-US"/>
            <a:t>Look beyond positions to interests. </a:t>
          </a:r>
        </a:p>
      </dgm:t>
    </dgm:pt>
    <dgm:pt modelId="{A0BF7B92-7235-4ECA-BF24-17F85B939A2E}" type="parTrans" cxnId="{D4D91B5C-7415-4CD9-824B-922450F14AD4}">
      <dgm:prSet/>
      <dgm:spPr/>
      <dgm:t>
        <a:bodyPr/>
        <a:lstStyle/>
        <a:p>
          <a:endParaRPr lang="en-US"/>
        </a:p>
      </dgm:t>
    </dgm:pt>
    <dgm:pt modelId="{5AC9464D-8EA5-496F-9EB0-595A2E54C654}" type="sibTrans" cxnId="{D4D91B5C-7415-4CD9-824B-922450F14AD4}">
      <dgm:prSet/>
      <dgm:spPr/>
      <dgm:t>
        <a:bodyPr/>
        <a:lstStyle/>
        <a:p>
          <a:endParaRPr lang="en-US"/>
        </a:p>
      </dgm:t>
    </dgm:pt>
    <dgm:pt modelId="{D0EE61E8-D4D5-4C84-86C9-F1DC5C54D963}">
      <dgm:prSet/>
      <dgm:spPr/>
      <dgm:t>
        <a:bodyPr/>
        <a:lstStyle/>
        <a:p>
          <a:r>
            <a:rPr lang="en-US"/>
            <a:t>Disagree openly and respectfully. </a:t>
          </a:r>
        </a:p>
      </dgm:t>
    </dgm:pt>
    <dgm:pt modelId="{5350E6F0-6641-491A-BD28-F262A9252B02}" type="parTrans" cxnId="{323C6B4A-9775-4BBE-9A0E-310FBF8290AB}">
      <dgm:prSet/>
      <dgm:spPr/>
      <dgm:t>
        <a:bodyPr/>
        <a:lstStyle/>
        <a:p>
          <a:endParaRPr lang="en-US"/>
        </a:p>
      </dgm:t>
    </dgm:pt>
    <dgm:pt modelId="{9CE9DB7F-132C-413A-BCF6-111ED9750429}" type="sibTrans" cxnId="{323C6B4A-9775-4BBE-9A0E-310FBF8290AB}">
      <dgm:prSet/>
      <dgm:spPr/>
      <dgm:t>
        <a:bodyPr/>
        <a:lstStyle/>
        <a:p>
          <a:endParaRPr lang="en-US"/>
        </a:p>
      </dgm:t>
    </dgm:pt>
    <dgm:pt modelId="{102AD28D-A891-4B3E-9EAB-0A1B6A0A44E4}">
      <dgm:prSet/>
      <dgm:spPr/>
      <dgm:t>
        <a:bodyPr/>
        <a:lstStyle/>
        <a:p>
          <a:r>
            <a:rPr lang="en-US"/>
            <a:t>Put personal differences aside in the interests of a successful team. </a:t>
          </a:r>
        </a:p>
      </dgm:t>
    </dgm:pt>
    <dgm:pt modelId="{5A4D3959-0E5E-4E31-BBD2-BB1C05D2AE4A}" type="parTrans" cxnId="{83DFE58E-8594-4F63-BC8C-3E6316104923}">
      <dgm:prSet/>
      <dgm:spPr/>
      <dgm:t>
        <a:bodyPr/>
        <a:lstStyle/>
        <a:p>
          <a:endParaRPr lang="en-US"/>
        </a:p>
      </dgm:t>
    </dgm:pt>
    <dgm:pt modelId="{1655E9BC-8A7B-45F3-9EF5-6E55F2655D18}" type="sibTrans" cxnId="{83DFE58E-8594-4F63-BC8C-3E6316104923}">
      <dgm:prSet/>
      <dgm:spPr/>
      <dgm:t>
        <a:bodyPr/>
        <a:lstStyle/>
        <a:p>
          <a:endParaRPr lang="en-US"/>
        </a:p>
      </dgm:t>
    </dgm:pt>
    <dgm:pt modelId="{4672E954-1E9E-4F61-A30E-C59B70339F64}">
      <dgm:prSet/>
      <dgm:spPr/>
      <dgm:t>
        <a:bodyPr/>
        <a:lstStyle/>
        <a:p>
          <a:r>
            <a:rPr lang="en-US"/>
            <a:t>Jointly design ways of testing disagreements and look for mutually beneficial solutions. </a:t>
          </a:r>
        </a:p>
      </dgm:t>
    </dgm:pt>
    <dgm:pt modelId="{3792E8F7-9487-4865-BA38-20A4F301F5C2}" type="parTrans" cxnId="{9F0D26B6-EE19-4BEF-BE20-EF6B7CB42BC3}">
      <dgm:prSet/>
      <dgm:spPr/>
      <dgm:t>
        <a:bodyPr/>
        <a:lstStyle/>
        <a:p>
          <a:endParaRPr lang="en-US"/>
        </a:p>
      </dgm:t>
    </dgm:pt>
    <dgm:pt modelId="{FDC05B94-7138-4290-B3D0-91FF88220FCF}" type="sibTrans" cxnId="{9F0D26B6-EE19-4BEF-BE20-EF6B7CB42BC3}">
      <dgm:prSet/>
      <dgm:spPr/>
      <dgm:t>
        <a:bodyPr/>
        <a:lstStyle/>
        <a:p>
          <a:endParaRPr lang="en-US"/>
        </a:p>
      </dgm:t>
    </dgm:pt>
    <dgm:pt modelId="{98E71CE0-48CA-4B68-BD2D-74FF58B19519}">
      <dgm:prSet/>
      <dgm:spPr/>
      <dgm:t>
        <a:bodyPr/>
        <a:lstStyle/>
        <a:p>
          <a:r>
            <a:rPr lang="en-US"/>
            <a:t>Follow through on commitments. </a:t>
          </a:r>
        </a:p>
      </dgm:t>
    </dgm:pt>
    <dgm:pt modelId="{4367464B-1F1B-43C8-8CD5-345E4E736237}" type="parTrans" cxnId="{16C3C7CE-BD4B-4C25-BED9-67DBCC0F85AF}">
      <dgm:prSet/>
      <dgm:spPr/>
      <dgm:t>
        <a:bodyPr/>
        <a:lstStyle/>
        <a:p>
          <a:endParaRPr lang="en-US"/>
        </a:p>
      </dgm:t>
    </dgm:pt>
    <dgm:pt modelId="{817980E4-5188-46C3-A268-AF3D3AF37FF1}" type="sibTrans" cxnId="{16C3C7CE-BD4B-4C25-BED9-67DBCC0F85AF}">
      <dgm:prSet/>
      <dgm:spPr/>
      <dgm:t>
        <a:bodyPr/>
        <a:lstStyle/>
        <a:p>
          <a:endParaRPr lang="en-US"/>
        </a:p>
      </dgm:t>
    </dgm:pt>
    <dgm:pt modelId="{A2BE421F-9156-4BBE-A202-1FC1E873EC47}">
      <dgm:prSet/>
      <dgm:spPr/>
      <dgm:t>
        <a:bodyPr/>
        <a:lstStyle/>
        <a:p>
          <a:r>
            <a:rPr lang="en-US"/>
            <a:t>Share information discussed in team meetings with your organization and reflect its position back to the team. </a:t>
          </a:r>
        </a:p>
      </dgm:t>
    </dgm:pt>
    <dgm:pt modelId="{40D6142A-1388-4E72-AD14-29B4CC0C2DC2}" type="parTrans" cxnId="{10C35623-DD8C-4623-9976-B4869722B508}">
      <dgm:prSet/>
      <dgm:spPr/>
      <dgm:t>
        <a:bodyPr/>
        <a:lstStyle/>
        <a:p>
          <a:endParaRPr lang="en-US"/>
        </a:p>
      </dgm:t>
    </dgm:pt>
    <dgm:pt modelId="{3FA36FF6-CDFB-4E7E-A440-D63974173A4D}" type="sibTrans" cxnId="{10C35623-DD8C-4623-9976-B4869722B508}">
      <dgm:prSet/>
      <dgm:spPr/>
      <dgm:t>
        <a:bodyPr/>
        <a:lstStyle/>
        <a:p>
          <a:endParaRPr lang="en-US"/>
        </a:p>
      </dgm:t>
    </dgm:pt>
    <dgm:pt modelId="{9B32904D-5F83-4172-90E5-0FA72C41F22C}">
      <dgm:prSet/>
      <dgm:spPr/>
      <dgm:t>
        <a:bodyPr/>
        <a:lstStyle/>
        <a:p>
          <a:r>
            <a:rPr lang="en-US"/>
            <a:t>While participants are free to discuss the process outside of official meetings, decisions will be made during meetings themselves.</a:t>
          </a:r>
        </a:p>
      </dgm:t>
    </dgm:pt>
    <dgm:pt modelId="{895D6CD0-285A-44FA-A9BD-551355F00494}" type="parTrans" cxnId="{34CCB2F6-9FAC-41CC-BC09-8D637F7D6184}">
      <dgm:prSet/>
      <dgm:spPr/>
      <dgm:t>
        <a:bodyPr/>
        <a:lstStyle/>
        <a:p>
          <a:endParaRPr lang="en-US"/>
        </a:p>
      </dgm:t>
    </dgm:pt>
    <dgm:pt modelId="{5629EC04-2018-4DB4-96EB-EE5134F4EA21}" type="sibTrans" cxnId="{34CCB2F6-9FAC-41CC-BC09-8D637F7D6184}">
      <dgm:prSet/>
      <dgm:spPr/>
      <dgm:t>
        <a:bodyPr/>
        <a:lstStyle/>
        <a:p>
          <a:endParaRPr lang="en-US"/>
        </a:p>
      </dgm:t>
    </dgm:pt>
    <dgm:pt modelId="{9449B0F5-1D1B-9244-8459-325A6B9B0E9A}" type="pres">
      <dgm:prSet presAssocID="{EA744B76-59BE-473D-9F6B-975EDA39C0D4}" presName="linear" presStyleCnt="0">
        <dgm:presLayoutVars>
          <dgm:animLvl val="lvl"/>
          <dgm:resizeHandles val="exact"/>
        </dgm:presLayoutVars>
      </dgm:prSet>
      <dgm:spPr/>
    </dgm:pt>
    <dgm:pt modelId="{48A11563-C22F-2B4A-951D-09D52EC91E54}" type="pres">
      <dgm:prSet presAssocID="{2B4D22BA-93F5-41D3-B3B5-CB9A52493EF7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5B78B36E-FA59-9F41-899D-976AF5AA42DB}" type="pres">
      <dgm:prSet presAssocID="{2B4D22BA-93F5-41D3-B3B5-CB9A52493EF7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DDF70108-8FC0-4FB3-8BF4-755A7127B5D8}" srcId="{2B4D22BA-93F5-41D3-B3B5-CB9A52493EF7}" destId="{1D0F0A2C-8894-4872-848E-8D7C0C7E17E6}" srcOrd="1" destOrd="0" parTransId="{840F612B-0E07-4F6D-B5BD-7255292CF8D0}" sibTransId="{15466722-3F57-4067-A1FF-C0BD16CF0324}"/>
    <dgm:cxn modelId="{D59D350E-25B1-724A-BB54-F49B441DED46}" type="presOf" srcId="{FCA95327-8101-4A4A-A1BB-48D09A62122A}" destId="{5B78B36E-FA59-9F41-899D-976AF5AA42DB}" srcOrd="0" destOrd="4" presId="urn:microsoft.com/office/officeart/2005/8/layout/vList2"/>
    <dgm:cxn modelId="{10C35623-DD8C-4623-9976-B4869722B508}" srcId="{2B4D22BA-93F5-41D3-B3B5-CB9A52493EF7}" destId="{A2BE421F-9156-4BBE-A202-1FC1E873EC47}" srcOrd="10" destOrd="0" parTransId="{40D6142A-1388-4E72-AD14-29B4CC0C2DC2}" sibTransId="{3FA36FF6-CDFB-4E7E-A440-D63974173A4D}"/>
    <dgm:cxn modelId="{278E8223-2778-465D-90F0-A47874855DCA}" srcId="{2B4D22BA-93F5-41D3-B3B5-CB9A52493EF7}" destId="{1483C217-7360-418E-B68A-4586EAAAAEA6}" srcOrd="3" destOrd="0" parTransId="{2638BFBD-5A94-46EA-8232-7BB683407825}" sibTransId="{6646DDD4-0E63-477D-AD6A-B0D75B8C9271}"/>
    <dgm:cxn modelId="{0548F92C-6A29-7B41-87EB-1278074FA29F}" type="presOf" srcId="{FC7F1757-1709-404A-9F97-9A4ED99DD23E}" destId="{5B78B36E-FA59-9F41-899D-976AF5AA42DB}" srcOrd="0" destOrd="5" presId="urn:microsoft.com/office/officeart/2005/8/layout/vList2"/>
    <dgm:cxn modelId="{BEA89A2E-87BD-1043-ACC7-AD876DE0FEA4}" type="presOf" srcId="{2B4D22BA-93F5-41D3-B3B5-CB9A52493EF7}" destId="{48A11563-C22F-2B4A-951D-09D52EC91E54}" srcOrd="0" destOrd="0" presId="urn:microsoft.com/office/officeart/2005/8/layout/vList2"/>
    <dgm:cxn modelId="{F2D1BE35-A214-DA47-8F99-A3DE46B1DA4A}" type="presOf" srcId="{D0EE61E8-D4D5-4C84-86C9-F1DC5C54D963}" destId="{5B78B36E-FA59-9F41-899D-976AF5AA42DB}" srcOrd="0" destOrd="6" presId="urn:microsoft.com/office/officeart/2005/8/layout/vList2"/>
    <dgm:cxn modelId="{10D2D738-8E54-4129-87DE-100D6A5E9E98}" srcId="{2B4D22BA-93F5-41D3-B3B5-CB9A52493EF7}" destId="{FCA95327-8101-4A4A-A1BB-48D09A62122A}" srcOrd="4" destOrd="0" parTransId="{A8AFFBC2-3112-4389-AE5C-074B03BB7A13}" sibTransId="{157EE079-C45C-45AC-B2CC-F86A3661ACB8}"/>
    <dgm:cxn modelId="{B2CC315B-48CF-E941-BD4A-BDE1C4F76D5C}" type="presOf" srcId="{EA744B76-59BE-473D-9F6B-975EDA39C0D4}" destId="{9449B0F5-1D1B-9244-8459-325A6B9B0E9A}" srcOrd="0" destOrd="0" presId="urn:microsoft.com/office/officeart/2005/8/layout/vList2"/>
    <dgm:cxn modelId="{D4D91B5C-7415-4CD9-824B-922450F14AD4}" srcId="{2B4D22BA-93F5-41D3-B3B5-CB9A52493EF7}" destId="{FC7F1757-1709-404A-9F97-9A4ED99DD23E}" srcOrd="5" destOrd="0" parTransId="{A0BF7B92-7235-4ECA-BF24-17F85B939A2E}" sibTransId="{5AC9464D-8EA5-496F-9EB0-595A2E54C654}"/>
    <dgm:cxn modelId="{E6077E5C-466F-1543-AA4A-37464449D3A0}" type="presOf" srcId="{A2BE421F-9156-4BBE-A202-1FC1E873EC47}" destId="{5B78B36E-FA59-9F41-899D-976AF5AA42DB}" srcOrd="0" destOrd="10" presId="urn:microsoft.com/office/officeart/2005/8/layout/vList2"/>
    <dgm:cxn modelId="{2A31C263-5F32-49AA-8A2E-E698A68549B7}" srcId="{2B4D22BA-93F5-41D3-B3B5-CB9A52493EF7}" destId="{E3AD0073-6A05-4093-805D-F95ECF917976}" srcOrd="0" destOrd="0" parTransId="{3E772DFC-22BB-47B4-A48E-04A7C5930DDB}" sibTransId="{0E142038-D518-404D-9C1C-40AC0B69F25B}"/>
    <dgm:cxn modelId="{9804B547-3857-41EC-A5B4-1A315ECAF67F}" srcId="{EA744B76-59BE-473D-9F6B-975EDA39C0D4}" destId="{2B4D22BA-93F5-41D3-B3B5-CB9A52493EF7}" srcOrd="0" destOrd="0" parTransId="{A2DC9F10-A6B6-4A32-83CC-F3EC7B1A0E0D}" sibTransId="{2F4397C0-AF02-4E4B-9D51-3D4897E704A0}"/>
    <dgm:cxn modelId="{323C6B4A-9775-4BBE-9A0E-310FBF8290AB}" srcId="{2B4D22BA-93F5-41D3-B3B5-CB9A52493EF7}" destId="{D0EE61E8-D4D5-4C84-86C9-F1DC5C54D963}" srcOrd="6" destOrd="0" parTransId="{5350E6F0-6641-491A-BD28-F262A9252B02}" sibTransId="{9CE9DB7F-132C-413A-BCF6-111ED9750429}"/>
    <dgm:cxn modelId="{B05D6E6D-F748-4849-9ED6-D9180D705F9C}" type="presOf" srcId="{1483C217-7360-418E-B68A-4586EAAAAEA6}" destId="{5B78B36E-FA59-9F41-899D-976AF5AA42DB}" srcOrd="0" destOrd="3" presId="urn:microsoft.com/office/officeart/2005/8/layout/vList2"/>
    <dgm:cxn modelId="{55DB6A6E-C7E1-F74E-8253-BD74AFE6F0A4}" type="presOf" srcId="{E3AD0073-6A05-4093-805D-F95ECF917976}" destId="{5B78B36E-FA59-9F41-899D-976AF5AA42DB}" srcOrd="0" destOrd="0" presId="urn:microsoft.com/office/officeart/2005/8/layout/vList2"/>
    <dgm:cxn modelId="{56C7994F-076B-884F-ACB1-4BCDC2D78747}" type="presOf" srcId="{3C953FBC-EA73-4E00-9407-538C80D1E29F}" destId="{5B78B36E-FA59-9F41-899D-976AF5AA42DB}" srcOrd="0" destOrd="2" presId="urn:microsoft.com/office/officeart/2005/8/layout/vList2"/>
    <dgm:cxn modelId="{84160275-1B77-614E-9F00-EDAB8654FD00}" type="presOf" srcId="{4672E954-1E9E-4F61-A30E-C59B70339F64}" destId="{5B78B36E-FA59-9F41-899D-976AF5AA42DB}" srcOrd="0" destOrd="8" presId="urn:microsoft.com/office/officeart/2005/8/layout/vList2"/>
    <dgm:cxn modelId="{B2603F7B-923C-AB49-BD7A-4AF294129586}" type="presOf" srcId="{102AD28D-A891-4B3E-9EAB-0A1B6A0A44E4}" destId="{5B78B36E-FA59-9F41-899D-976AF5AA42DB}" srcOrd="0" destOrd="7" presId="urn:microsoft.com/office/officeart/2005/8/layout/vList2"/>
    <dgm:cxn modelId="{83DFE58E-8594-4F63-BC8C-3E6316104923}" srcId="{2B4D22BA-93F5-41D3-B3B5-CB9A52493EF7}" destId="{102AD28D-A891-4B3E-9EAB-0A1B6A0A44E4}" srcOrd="7" destOrd="0" parTransId="{5A4D3959-0E5E-4E31-BBD2-BB1C05D2AE4A}" sibTransId="{1655E9BC-8A7B-45F3-9EF5-6E55F2655D18}"/>
    <dgm:cxn modelId="{657B81B0-5290-1A4D-BF07-F9CEB34D05A8}" type="presOf" srcId="{9B32904D-5F83-4172-90E5-0FA72C41F22C}" destId="{5B78B36E-FA59-9F41-899D-976AF5AA42DB}" srcOrd="0" destOrd="11" presId="urn:microsoft.com/office/officeart/2005/8/layout/vList2"/>
    <dgm:cxn modelId="{9F0D26B6-EE19-4BEF-BE20-EF6B7CB42BC3}" srcId="{2B4D22BA-93F5-41D3-B3B5-CB9A52493EF7}" destId="{4672E954-1E9E-4F61-A30E-C59B70339F64}" srcOrd="8" destOrd="0" parTransId="{3792E8F7-9487-4865-BA38-20A4F301F5C2}" sibTransId="{FDC05B94-7138-4290-B3D0-91FF88220FCF}"/>
    <dgm:cxn modelId="{D58C87BA-8B05-49B9-8428-7C8EF11F595A}" srcId="{2B4D22BA-93F5-41D3-B3B5-CB9A52493EF7}" destId="{3C953FBC-EA73-4E00-9407-538C80D1E29F}" srcOrd="2" destOrd="0" parTransId="{3E7BFA83-6328-4480-8BA6-D3FD6427C54E}" sibTransId="{597FC523-5F03-4051-8DD5-2C4118AC1770}"/>
    <dgm:cxn modelId="{FC6F1ECC-BB87-2D4A-8519-971856A5C485}" type="presOf" srcId="{98E71CE0-48CA-4B68-BD2D-74FF58B19519}" destId="{5B78B36E-FA59-9F41-899D-976AF5AA42DB}" srcOrd="0" destOrd="9" presId="urn:microsoft.com/office/officeart/2005/8/layout/vList2"/>
    <dgm:cxn modelId="{16C3C7CE-BD4B-4C25-BED9-67DBCC0F85AF}" srcId="{2B4D22BA-93F5-41D3-B3B5-CB9A52493EF7}" destId="{98E71CE0-48CA-4B68-BD2D-74FF58B19519}" srcOrd="9" destOrd="0" parTransId="{4367464B-1F1B-43C8-8CD5-345E4E736237}" sibTransId="{817980E4-5188-46C3-A268-AF3D3AF37FF1}"/>
    <dgm:cxn modelId="{E02208E1-849C-0E45-AC38-F1DC386224AD}" type="presOf" srcId="{1D0F0A2C-8894-4872-848E-8D7C0C7E17E6}" destId="{5B78B36E-FA59-9F41-899D-976AF5AA42DB}" srcOrd="0" destOrd="1" presId="urn:microsoft.com/office/officeart/2005/8/layout/vList2"/>
    <dgm:cxn modelId="{34CCB2F6-9FAC-41CC-BC09-8D637F7D6184}" srcId="{2B4D22BA-93F5-41D3-B3B5-CB9A52493EF7}" destId="{9B32904D-5F83-4172-90E5-0FA72C41F22C}" srcOrd="11" destOrd="0" parTransId="{895D6CD0-285A-44FA-A9BD-551355F00494}" sibTransId="{5629EC04-2018-4DB4-96EB-EE5134F4EA21}"/>
    <dgm:cxn modelId="{4EB39767-0E0D-6041-B8C5-9FF0CB53D37C}" type="presParOf" srcId="{9449B0F5-1D1B-9244-8459-325A6B9B0E9A}" destId="{48A11563-C22F-2B4A-951D-09D52EC91E54}" srcOrd="0" destOrd="0" presId="urn:microsoft.com/office/officeart/2005/8/layout/vList2"/>
    <dgm:cxn modelId="{E2D12661-2A85-E14F-86DD-1B3D48287128}" type="presParOf" srcId="{9449B0F5-1D1B-9244-8459-325A6B9B0E9A}" destId="{5B78B36E-FA59-9F41-899D-976AF5AA42DB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D7C0E4-0380-484C-9C5C-3F09BF76A53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987AA9E0-8A8A-4C70-9D85-250F94ED2E71}">
      <dgm:prSet/>
      <dgm:spPr/>
      <dgm:t>
        <a:bodyPr/>
        <a:lstStyle/>
        <a:p>
          <a:r>
            <a:rPr lang="en-US"/>
            <a:t>Recap </a:t>
          </a:r>
        </a:p>
      </dgm:t>
    </dgm:pt>
    <dgm:pt modelId="{76830049-E49D-4DD1-B5FA-9F0E8E735265}" type="parTrans" cxnId="{742C8323-C5F8-4DB5-A54E-49FF57C14CF4}">
      <dgm:prSet/>
      <dgm:spPr/>
      <dgm:t>
        <a:bodyPr/>
        <a:lstStyle/>
        <a:p>
          <a:endParaRPr lang="en-US"/>
        </a:p>
      </dgm:t>
    </dgm:pt>
    <dgm:pt modelId="{F71BD42D-F555-4BCD-B079-E500F351E930}" type="sibTrans" cxnId="{742C8323-C5F8-4DB5-A54E-49FF57C14CF4}">
      <dgm:prSet/>
      <dgm:spPr/>
      <dgm:t>
        <a:bodyPr/>
        <a:lstStyle/>
        <a:p>
          <a:endParaRPr lang="en-US"/>
        </a:p>
      </dgm:t>
    </dgm:pt>
    <dgm:pt modelId="{4CAB4C35-882B-45DE-86D9-7B7C89C24BD5}">
      <dgm:prSet/>
      <dgm:spPr/>
      <dgm:t>
        <a:bodyPr/>
        <a:lstStyle/>
        <a:p>
          <a:r>
            <a:rPr lang="en-US"/>
            <a:t>Next steps</a:t>
          </a:r>
        </a:p>
      </dgm:t>
    </dgm:pt>
    <dgm:pt modelId="{8D8038DE-CCF0-4C4E-8A0A-30EDECAFA164}" type="parTrans" cxnId="{1E64D027-A1CD-40BD-9EFE-854806F035F0}">
      <dgm:prSet/>
      <dgm:spPr/>
      <dgm:t>
        <a:bodyPr/>
        <a:lstStyle/>
        <a:p>
          <a:endParaRPr lang="en-US"/>
        </a:p>
      </dgm:t>
    </dgm:pt>
    <dgm:pt modelId="{DB587C84-A09E-42D0-862B-54CDCEB32E72}" type="sibTrans" cxnId="{1E64D027-A1CD-40BD-9EFE-854806F035F0}">
      <dgm:prSet/>
      <dgm:spPr/>
      <dgm:t>
        <a:bodyPr/>
        <a:lstStyle/>
        <a:p>
          <a:endParaRPr lang="en-US"/>
        </a:p>
      </dgm:t>
    </dgm:pt>
    <dgm:pt modelId="{B2EE1719-5DCE-455F-9598-A591AA7B6DB5}">
      <dgm:prSet/>
      <dgm:spPr/>
      <dgm:t>
        <a:bodyPr/>
        <a:lstStyle/>
        <a:p>
          <a:r>
            <a:rPr lang="en-US"/>
            <a:t>Thank you! </a:t>
          </a:r>
        </a:p>
      </dgm:t>
    </dgm:pt>
    <dgm:pt modelId="{84099BDF-6A1A-4CC9-B07A-EFD3F314CAC5}" type="parTrans" cxnId="{F4AEC800-A137-4375-9154-D9C107D0726B}">
      <dgm:prSet/>
      <dgm:spPr/>
      <dgm:t>
        <a:bodyPr/>
        <a:lstStyle/>
        <a:p>
          <a:endParaRPr lang="en-US"/>
        </a:p>
      </dgm:t>
    </dgm:pt>
    <dgm:pt modelId="{C316E0B0-A1C1-4FCE-8E67-E4D71C6CB436}" type="sibTrans" cxnId="{F4AEC800-A137-4375-9154-D9C107D0726B}">
      <dgm:prSet/>
      <dgm:spPr/>
      <dgm:t>
        <a:bodyPr/>
        <a:lstStyle/>
        <a:p>
          <a:endParaRPr lang="en-US"/>
        </a:p>
      </dgm:t>
    </dgm:pt>
    <dgm:pt modelId="{AEC13B1A-202C-49CF-ABCF-8B293EFCF0A9}" type="pres">
      <dgm:prSet presAssocID="{8CD7C0E4-0380-484C-9C5C-3F09BF76A53D}" presName="root" presStyleCnt="0">
        <dgm:presLayoutVars>
          <dgm:dir/>
          <dgm:resizeHandles val="exact"/>
        </dgm:presLayoutVars>
      </dgm:prSet>
      <dgm:spPr/>
    </dgm:pt>
    <dgm:pt modelId="{8CE8A718-0887-47D1-95C0-F9FFED546B26}" type="pres">
      <dgm:prSet presAssocID="{987AA9E0-8A8A-4C70-9D85-250F94ED2E71}" presName="compNode" presStyleCnt="0"/>
      <dgm:spPr/>
    </dgm:pt>
    <dgm:pt modelId="{F4548658-E21D-4855-83F1-43C365973455}" type="pres">
      <dgm:prSet presAssocID="{987AA9E0-8A8A-4C70-9D85-250F94ED2E71}" presName="bgRect" presStyleLbl="bgShp" presStyleIdx="0" presStyleCnt="3" custLinFactNeighborX="-5744" custLinFactNeighborY="-4062"/>
      <dgm:spPr/>
    </dgm:pt>
    <dgm:pt modelId="{E0AE6DB7-63A7-4E93-98B5-693D0C6804AE}" type="pres">
      <dgm:prSet presAssocID="{987AA9E0-8A8A-4C70-9D85-250F94ED2E7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69481AF6-2DA3-427C-8966-65FCC0186FEA}" type="pres">
      <dgm:prSet presAssocID="{987AA9E0-8A8A-4C70-9D85-250F94ED2E71}" presName="spaceRect" presStyleCnt="0"/>
      <dgm:spPr/>
    </dgm:pt>
    <dgm:pt modelId="{32141519-BAB3-45EC-B1D7-83697D452508}" type="pres">
      <dgm:prSet presAssocID="{987AA9E0-8A8A-4C70-9D85-250F94ED2E71}" presName="parTx" presStyleLbl="revTx" presStyleIdx="0" presStyleCnt="3">
        <dgm:presLayoutVars>
          <dgm:chMax val="0"/>
          <dgm:chPref val="0"/>
        </dgm:presLayoutVars>
      </dgm:prSet>
      <dgm:spPr/>
    </dgm:pt>
    <dgm:pt modelId="{F2DB0B9D-2C42-4256-A4A8-1E0A81F69ECA}" type="pres">
      <dgm:prSet presAssocID="{F71BD42D-F555-4BCD-B079-E500F351E930}" presName="sibTrans" presStyleCnt="0"/>
      <dgm:spPr/>
    </dgm:pt>
    <dgm:pt modelId="{DD9B45C1-1C5B-4ADE-B6BD-674B7C4C0916}" type="pres">
      <dgm:prSet presAssocID="{4CAB4C35-882B-45DE-86D9-7B7C89C24BD5}" presName="compNode" presStyleCnt="0"/>
      <dgm:spPr/>
    </dgm:pt>
    <dgm:pt modelId="{2AC88E24-075C-47B2-BDFF-9B75D000F83C}" type="pres">
      <dgm:prSet presAssocID="{4CAB4C35-882B-45DE-86D9-7B7C89C24BD5}" presName="bgRect" presStyleLbl="bgShp" presStyleIdx="1" presStyleCnt="3"/>
      <dgm:spPr/>
    </dgm:pt>
    <dgm:pt modelId="{51F4E979-B9FF-4D91-9A4A-F756F60C9B1C}" type="pres">
      <dgm:prSet presAssocID="{4CAB4C35-882B-45DE-86D9-7B7C89C24BD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siness Growth"/>
        </a:ext>
      </dgm:extLst>
    </dgm:pt>
    <dgm:pt modelId="{71A38635-3EA9-498A-AC7D-138DA487ABFD}" type="pres">
      <dgm:prSet presAssocID="{4CAB4C35-882B-45DE-86D9-7B7C89C24BD5}" presName="spaceRect" presStyleCnt="0"/>
      <dgm:spPr/>
    </dgm:pt>
    <dgm:pt modelId="{5E25CE96-767C-4C31-9E02-5A571BAB6EEE}" type="pres">
      <dgm:prSet presAssocID="{4CAB4C35-882B-45DE-86D9-7B7C89C24BD5}" presName="parTx" presStyleLbl="revTx" presStyleIdx="1" presStyleCnt="3">
        <dgm:presLayoutVars>
          <dgm:chMax val="0"/>
          <dgm:chPref val="0"/>
        </dgm:presLayoutVars>
      </dgm:prSet>
      <dgm:spPr/>
    </dgm:pt>
    <dgm:pt modelId="{BE47B767-1F4D-4925-A775-BBE0E595DF0B}" type="pres">
      <dgm:prSet presAssocID="{DB587C84-A09E-42D0-862B-54CDCEB32E72}" presName="sibTrans" presStyleCnt="0"/>
      <dgm:spPr/>
    </dgm:pt>
    <dgm:pt modelId="{D7F21019-2AA4-48EF-96FD-F6BCDD18809F}" type="pres">
      <dgm:prSet presAssocID="{B2EE1719-5DCE-455F-9598-A591AA7B6DB5}" presName="compNode" presStyleCnt="0"/>
      <dgm:spPr/>
    </dgm:pt>
    <dgm:pt modelId="{EEAF2D8E-08C8-4B60-9E74-2E4740AA3F63}" type="pres">
      <dgm:prSet presAssocID="{B2EE1719-5DCE-455F-9598-A591AA7B6DB5}" presName="bgRect" presStyleLbl="bgShp" presStyleIdx="2" presStyleCnt="3"/>
      <dgm:spPr/>
    </dgm:pt>
    <dgm:pt modelId="{D9D11B4C-B86A-49E5-9FF1-A5A47B1C30EA}" type="pres">
      <dgm:prSet presAssocID="{B2EE1719-5DCE-455F-9598-A591AA7B6DB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each umbrella"/>
        </a:ext>
      </dgm:extLst>
    </dgm:pt>
    <dgm:pt modelId="{31015D8E-4488-4F38-9EEB-D6E30634E632}" type="pres">
      <dgm:prSet presAssocID="{B2EE1719-5DCE-455F-9598-A591AA7B6DB5}" presName="spaceRect" presStyleCnt="0"/>
      <dgm:spPr/>
    </dgm:pt>
    <dgm:pt modelId="{A1487278-0945-4C64-9ABF-C41709F19C35}" type="pres">
      <dgm:prSet presAssocID="{B2EE1719-5DCE-455F-9598-A591AA7B6DB5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F4AEC800-A137-4375-9154-D9C107D0726B}" srcId="{8CD7C0E4-0380-484C-9C5C-3F09BF76A53D}" destId="{B2EE1719-5DCE-455F-9598-A591AA7B6DB5}" srcOrd="2" destOrd="0" parTransId="{84099BDF-6A1A-4CC9-B07A-EFD3F314CAC5}" sibTransId="{C316E0B0-A1C1-4FCE-8E67-E4D71C6CB436}"/>
    <dgm:cxn modelId="{C0BC9611-83B6-6749-B4BE-D276F0DCD610}" type="presOf" srcId="{4CAB4C35-882B-45DE-86D9-7B7C89C24BD5}" destId="{5E25CE96-767C-4C31-9E02-5A571BAB6EEE}" srcOrd="0" destOrd="0" presId="urn:microsoft.com/office/officeart/2018/2/layout/IconVerticalSolidList"/>
    <dgm:cxn modelId="{742C8323-C5F8-4DB5-A54E-49FF57C14CF4}" srcId="{8CD7C0E4-0380-484C-9C5C-3F09BF76A53D}" destId="{987AA9E0-8A8A-4C70-9D85-250F94ED2E71}" srcOrd="0" destOrd="0" parTransId="{76830049-E49D-4DD1-B5FA-9F0E8E735265}" sibTransId="{F71BD42D-F555-4BCD-B079-E500F351E930}"/>
    <dgm:cxn modelId="{1E64D027-A1CD-40BD-9EFE-854806F035F0}" srcId="{8CD7C0E4-0380-484C-9C5C-3F09BF76A53D}" destId="{4CAB4C35-882B-45DE-86D9-7B7C89C24BD5}" srcOrd="1" destOrd="0" parTransId="{8D8038DE-CCF0-4C4E-8A0A-30EDECAFA164}" sibTransId="{DB587C84-A09E-42D0-862B-54CDCEB32E72}"/>
    <dgm:cxn modelId="{F9AA2C45-35FB-5442-B243-08252C8CBD3C}" type="presOf" srcId="{8CD7C0E4-0380-484C-9C5C-3F09BF76A53D}" destId="{AEC13B1A-202C-49CF-ABCF-8B293EFCF0A9}" srcOrd="0" destOrd="0" presId="urn:microsoft.com/office/officeart/2018/2/layout/IconVerticalSolidList"/>
    <dgm:cxn modelId="{9C668A46-CA65-2044-A8B9-8E3A6F911119}" type="presOf" srcId="{987AA9E0-8A8A-4C70-9D85-250F94ED2E71}" destId="{32141519-BAB3-45EC-B1D7-83697D452508}" srcOrd="0" destOrd="0" presId="urn:microsoft.com/office/officeart/2018/2/layout/IconVerticalSolidList"/>
    <dgm:cxn modelId="{9ABC1891-5352-3041-A897-94151697B1F7}" type="presOf" srcId="{B2EE1719-5DCE-455F-9598-A591AA7B6DB5}" destId="{A1487278-0945-4C64-9ABF-C41709F19C35}" srcOrd="0" destOrd="0" presId="urn:microsoft.com/office/officeart/2018/2/layout/IconVerticalSolidList"/>
    <dgm:cxn modelId="{E6652B51-5E9B-6D40-9296-9EF17799E6FF}" type="presParOf" srcId="{AEC13B1A-202C-49CF-ABCF-8B293EFCF0A9}" destId="{8CE8A718-0887-47D1-95C0-F9FFED546B26}" srcOrd="0" destOrd="0" presId="urn:microsoft.com/office/officeart/2018/2/layout/IconVerticalSolidList"/>
    <dgm:cxn modelId="{3C93F20C-802B-DC49-80AC-F8FF1A47CE49}" type="presParOf" srcId="{8CE8A718-0887-47D1-95C0-F9FFED546B26}" destId="{F4548658-E21D-4855-83F1-43C365973455}" srcOrd="0" destOrd="0" presId="urn:microsoft.com/office/officeart/2018/2/layout/IconVerticalSolidList"/>
    <dgm:cxn modelId="{BC31364D-3AEF-274C-B1D2-459363BD3D1A}" type="presParOf" srcId="{8CE8A718-0887-47D1-95C0-F9FFED546B26}" destId="{E0AE6DB7-63A7-4E93-98B5-693D0C6804AE}" srcOrd="1" destOrd="0" presId="urn:microsoft.com/office/officeart/2018/2/layout/IconVerticalSolidList"/>
    <dgm:cxn modelId="{1EADC4AD-12F5-2640-B74E-E25264436C6A}" type="presParOf" srcId="{8CE8A718-0887-47D1-95C0-F9FFED546B26}" destId="{69481AF6-2DA3-427C-8966-65FCC0186FEA}" srcOrd="2" destOrd="0" presId="urn:microsoft.com/office/officeart/2018/2/layout/IconVerticalSolidList"/>
    <dgm:cxn modelId="{00D1F654-52BE-6C4A-93C5-307F53BE30AD}" type="presParOf" srcId="{8CE8A718-0887-47D1-95C0-F9FFED546B26}" destId="{32141519-BAB3-45EC-B1D7-83697D452508}" srcOrd="3" destOrd="0" presId="urn:microsoft.com/office/officeart/2018/2/layout/IconVerticalSolidList"/>
    <dgm:cxn modelId="{DA6666F2-C9EC-A240-8BEC-C0957532B30F}" type="presParOf" srcId="{AEC13B1A-202C-49CF-ABCF-8B293EFCF0A9}" destId="{F2DB0B9D-2C42-4256-A4A8-1E0A81F69ECA}" srcOrd="1" destOrd="0" presId="urn:microsoft.com/office/officeart/2018/2/layout/IconVerticalSolidList"/>
    <dgm:cxn modelId="{B7C27110-6E23-8F41-A634-6A85ADE8A6B6}" type="presParOf" srcId="{AEC13B1A-202C-49CF-ABCF-8B293EFCF0A9}" destId="{DD9B45C1-1C5B-4ADE-B6BD-674B7C4C0916}" srcOrd="2" destOrd="0" presId="urn:microsoft.com/office/officeart/2018/2/layout/IconVerticalSolidList"/>
    <dgm:cxn modelId="{78E0F74E-BBF6-8548-88B0-A3BE21B4B3EC}" type="presParOf" srcId="{DD9B45C1-1C5B-4ADE-B6BD-674B7C4C0916}" destId="{2AC88E24-075C-47B2-BDFF-9B75D000F83C}" srcOrd="0" destOrd="0" presId="urn:microsoft.com/office/officeart/2018/2/layout/IconVerticalSolidList"/>
    <dgm:cxn modelId="{F137573E-EF0F-5749-99ED-E561818B684C}" type="presParOf" srcId="{DD9B45C1-1C5B-4ADE-B6BD-674B7C4C0916}" destId="{51F4E979-B9FF-4D91-9A4A-F756F60C9B1C}" srcOrd="1" destOrd="0" presId="urn:microsoft.com/office/officeart/2018/2/layout/IconVerticalSolidList"/>
    <dgm:cxn modelId="{B202FF54-B6C9-BA49-9AB3-150745DF87E6}" type="presParOf" srcId="{DD9B45C1-1C5B-4ADE-B6BD-674B7C4C0916}" destId="{71A38635-3EA9-498A-AC7D-138DA487ABFD}" srcOrd="2" destOrd="0" presId="urn:microsoft.com/office/officeart/2018/2/layout/IconVerticalSolidList"/>
    <dgm:cxn modelId="{61702239-DC87-6346-A0B9-5CAEF0F11638}" type="presParOf" srcId="{DD9B45C1-1C5B-4ADE-B6BD-674B7C4C0916}" destId="{5E25CE96-767C-4C31-9E02-5A571BAB6EEE}" srcOrd="3" destOrd="0" presId="urn:microsoft.com/office/officeart/2018/2/layout/IconVerticalSolidList"/>
    <dgm:cxn modelId="{6217DACB-0026-3E4F-A5FD-D29B59C96AF5}" type="presParOf" srcId="{AEC13B1A-202C-49CF-ABCF-8B293EFCF0A9}" destId="{BE47B767-1F4D-4925-A775-BBE0E595DF0B}" srcOrd="3" destOrd="0" presId="urn:microsoft.com/office/officeart/2018/2/layout/IconVerticalSolidList"/>
    <dgm:cxn modelId="{85B3F866-B252-1048-9924-723A2A6577CB}" type="presParOf" srcId="{AEC13B1A-202C-49CF-ABCF-8B293EFCF0A9}" destId="{D7F21019-2AA4-48EF-96FD-F6BCDD18809F}" srcOrd="4" destOrd="0" presId="urn:microsoft.com/office/officeart/2018/2/layout/IconVerticalSolidList"/>
    <dgm:cxn modelId="{821FAC48-187F-E34E-BFB2-1F8212D05F67}" type="presParOf" srcId="{D7F21019-2AA4-48EF-96FD-F6BCDD18809F}" destId="{EEAF2D8E-08C8-4B60-9E74-2E4740AA3F63}" srcOrd="0" destOrd="0" presId="urn:microsoft.com/office/officeart/2018/2/layout/IconVerticalSolidList"/>
    <dgm:cxn modelId="{3FC5D19D-2079-1D41-93FC-29772561CADE}" type="presParOf" srcId="{D7F21019-2AA4-48EF-96FD-F6BCDD18809F}" destId="{D9D11B4C-B86A-49E5-9FF1-A5A47B1C30EA}" srcOrd="1" destOrd="0" presId="urn:microsoft.com/office/officeart/2018/2/layout/IconVerticalSolidList"/>
    <dgm:cxn modelId="{3142E97B-9397-2F4D-84ED-C0BD155DFF74}" type="presParOf" srcId="{D7F21019-2AA4-48EF-96FD-F6BCDD18809F}" destId="{31015D8E-4488-4F38-9EEB-D6E30634E632}" srcOrd="2" destOrd="0" presId="urn:microsoft.com/office/officeart/2018/2/layout/IconVerticalSolidList"/>
    <dgm:cxn modelId="{B7433F2A-35AD-BF42-9F5C-9CCA9DD4664E}" type="presParOf" srcId="{D7F21019-2AA4-48EF-96FD-F6BCDD18809F}" destId="{A1487278-0945-4C64-9ABF-C41709F19C3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A11563-C22F-2B4A-951D-09D52EC91E54}">
      <dsp:nvSpPr>
        <dsp:cNvPr id="0" name=""/>
        <dsp:cNvSpPr/>
      </dsp:nvSpPr>
      <dsp:spPr>
        <a:xfrm>
          <a:off x="0" y="103449"/>
          <a:ext cx="10515600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Ground Rules </a:t>
          </a:r>
        </a:p>
      </dsp:txBody>
      <dsp:txXfrm>
        <a:off x="25759" y="129208"/>
        <a:ext cx="10464082" cy="476152"/>
      </dsp:txXfrm>
    </dsp:sp>
    <dsp:sp modelId="{5B78B36E-FA59-9F41-899D-976AF5AA42DB}">
      <dsp:nvSpPr>
        <dsp:cNvPr id="0" name=""/>
        <dsp:cNvSpPr/>
      </dsp:nvSpPr>
      <dsp:spPr>
        <a:xfrm>
          <a:off x="0" y="631119"/>
          <a:ext cx="10515600" cy="3734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Stick to the tasks and topics on the agenda and keep discussion focused; one subject at a time. 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Discuss all relevant information and issues, even difficult ones. 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Keep discussion open and balanced. 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Participate, show up, share your thinking as much as you can. 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Strive to make decisions by consensus. 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Look beyond positions to interests. 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Disagree openly and respectfully. 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Put personal differences aside in the interests of a successful team. 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Jointly design ways of testing disagreements and look for mutually beneficial solutions. 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Follow through on commitments. 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Share information discussed in team meetings with your organization and reflect its position back to the team. 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While participants are free to discuss the process outside of official meetings, decisions will be made during meetings themselves.</a:t>
          </a:r>
        </a:p>
      </dsp:txBody>
      <dsp:txXfrm>
        <a:off x="0" y="631119"/>
        <a:ext cx="10515600" cy="37342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548658-E21D-4855-83F1-43C365973455}">
      <dsp:nvSpPr>
        <dsp:cNvPr id="0" name=""/>
        <dsp:cNvSpPr/>
      </dsp:nvSpPr>
      <dsp:spPr>
        <a:xfrm>
          <a:off x="0" y="0"/>
          <a:ext cx="6263640" cy="15723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AE6DB7-63A7-4E93-98B5-693D0C6804AE}">
      <dsp:nvSpPr>
        <dsp:cNvPr id="0" name=""/>
        <dsp:cNvSpPr/>
      </dsp:nvSpPr>
      <dsp:spPr>
        <a:xfrm>
          <a:off x="475646" y="354458"/>
          <a:ext cx="864811" cy="86481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141519-BAB3-45EC-B1D7-83697D452508}">
      <dsp:nvSpPr>
        <dsp:cNvPr id="0" name=""/>
        <dsp:cNvSpPr/>
      </dsp:nvSpPr>
      <dsp:spPr>
        <a:xfrm>
          <a:off x="1816103" y="671"/>
          <a:ext cx="4447536" cy="1572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411" tIns="166411" rIns="166411" bIns="16641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Recap </a:t>
          </a:r>
        </a:p>
      </dsp:txBody>
      <dsp:txXfrm>
        <a:off x="1816103" y="671"/>
        <a:ext cx="4447536" cy="1572384"/>
      </dsp:txXfrm>
    </dsp:sp>
    <dsp:sp modelId="{2AC88E24-075C-47B2-BDFF-9B75D000F83C}">
      <dsp:nvSpPr>
        <dsp:cNvPr id="0" name=""/>
        <dsp:cNvSpPr/>
      </dsp:nvSpPr>
      <dsp:spPr>
        <a:xfrm>
          <a:off x="0" y="1966151"/>
          <a:ext cx="6263640" cy="15723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F4E979-B9FF-4D91-9A4A-F756F60C9B1C}">
      <dsp:nvSpPr>
        <dsp:cNvPr id="0" name=""/>
        <dsp:cNvSpPr/>
      </dsp:nvSpPr>
      <dsp:spPr>
        <a:xfrm>
          <a:off x="475646" y="2319938"/>
          <a:ext cx="864811" cy="86481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25CE96-767C-4C31-9E02-5A571BAB6EEE}">
      <dsp:nvSpPr>
        <dsp:cNvPr id="0" name=""/>
        <dsp:cNvSpPr/>
      </dsp:nvSpPr>
      <dsp:spPr>
        <a:xfrm>
          <a:off x="1816103" y="1966151"/>
          <a:ext cx="4447536" cy="1572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411" tIns="166411" rIns="166411" bIns="16641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Next steps</a:t>
          </a:r>
        </a:p>
      </dsp:txBody>
      <dsp:txXfrm>
        <a:off x="1816103" y="1966151"/>
        <a:ext cx="4447536" cy="1572384"/>
      </dsp:txXfrm>
    </dsp:sp>
    <dsp:sp modelId="{EEAF2D8E-08C8-4B60-9E74-2E4740AA3F63}">
      <dsp:nvSpPr>
        <dsp:cNvPr id="0" name=""/>
        <dsp:cNvSpPr/>
      </dsp:nvSpPr>
      <dsp:spPr>
        <a:xfrm>
          <a:off x="0" y="3931632"/>
          <a:ext cx="6263640" cy="15723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D11B4C-B86A-49E5-9FF1-A5A47B1C30EA}">
      <dsp:nvSpPr>
        <dsp:cNvPr id="0" name=""/>
        <dsp:cNvSpPr/>
      </dsp:nvSpPr>
      <dsp:spPr>
        <a:xfrm>
          <a:off x="475646" y="4285418"/>
          <a:ext cx="864811" cy="86481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487278-0945-4C64-9ABF-C41709F19C35}">
      <dsp:nvSpPr>
        <dsp:cNvPr id="0" name=""/>
        <dsp:cNvSpPr/>
      </dsp:nvSpPr>
      <dsp:spPr>
        <a:xfrm>
          <a:off x="1816103" y="3931632"/>
          <a:ext cx="4447536" cy="1572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411" tIns="166411" rIns="166411" bIns="16641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Thank you! </a:t>
          </a:r>
        </a:p>
      </dsp:txBody>
      <dsp:txXfrm>
        <a:off x="1816103" y="3931632"/>
        <a:ext cx="4447536" cy="15723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1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C586D9D0-2E9B-4F2F-924A-B3B3E9CFCAEC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73892"/>
            <a:ext cx="5505450" cy="3660459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456C487D-E38B-444A-A8D9-A3853809D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872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Slide - Lighthouse, Mountains, Full Logo,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34453" y="3235764"/>
            <a:ext cx="5865181" cy="713497"/>
          </a:xfrm>
        </p:spPr>
        <p:txBody>
          <a:bodyPr anchor="ctr">
            <a:normAutofit/>
          </a:bodyPr>
          <a:lstStyle>
            <a:lvl1pPr algn="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492" y="2928374"/>
            <a:ext cx="4489142" cy="614779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subtitle style (date)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EE5989-A237-44ED-9A46-F3D25882883F}"/>
              </a:ext>
            </a:extLst>
          </p:cNvPr>
          <p:cNvSpPr/>
          <p:nvPr userDrawn="1"/>
        </p:nvSpPr>
        <p:spPr>
          <a:xfrm>
            <a:off x="383177" y="2473234"/>
            <a:ext cx="3553097" cy="200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54721FC-AE4F-47E8-AF8D-F2ABF799D3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401" y="5331820"/>
            <a:ext cx="3676650" cy="131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887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anufacturing 2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3346" y="159510"/>
            <a:ext cx="7181469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633346" y="517741"/>
            <a:ext cx="7181469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8080EEC0-8F06-4C02-AFF7-E86E2E0594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094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- Title, Long Tex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28727"/>
            <a:ext cx="10515600" cy="5019673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Text slide – long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FF078F1F-003F-4D18-8150-5C6E4C081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942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itle, Small Char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 hasCustomPrompt="1"/>
          </p:nvPr>
        </p:nvSpPr>
        <p:spPr>
          <a:xfrm>
            <a:off x="838200" y="1228727"/>
            <a:ext cx="10515600" cy="4174280"/>
          </a:xfrm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Chart</a:t>
            </a:r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4EA28A69-0CF2-4EB4-A15C-B526D23FCD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641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itle, Large Char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hart Placeholder 4"/>
          <p:cNvSpPr>
            <a:spLocks noGrp="1"/>
          </p:cNvSpPr>
          <p:nvPr>
            <p:ph type="chart" sz="quarter" idx="13" hasCustomPrompt="1"/>
          </p:nvPr>
        </p:nvSpPr>
        <p:spPr>
          <a:xfrm>
            <a:off x="838200" y="1228726"/>
            <a:ext cx="10515600" cy="5172073"/>
          </a:xfrm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Large Chart</a:t>
            </a:r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E0B4E534-5AC3-45F1-82DE-75EF5CA097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267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itle, Small SmartAr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martArt Placeholder 7"/>
          <p:cNvSpPr>
            <a:spLocks noGrp="1"/>
          </p:cNvSpPr>
          <p:nvPr>
            <p:ph type="dgm" sz="quarter" idx="15" hasCustomPrompt="1"/>
          </p:nvPr>
        </p:nvSpPr>
        <p:spPr>
          <a:xfrm>
            <a:off x="838200" y="1225550"/>
            <a:ext cx="10515600" cy="4189413"/>
          </a:xfrm>
        </p:spPr>
        <p:txBody>
          <a:bodyPr/>
          <a:lstStyle>
            <a:lvl1pPr>
              <a:defRPr>
                <a:solidFill>
                  <a:srgbClr val="728591"/>
                </a:solidFill>
              </a:defRPr>
            </a:lvl1pPr>
          </a:lstStyle>
          <a:p>
            <a:r>
              <a:rPr lang="en-US" dirty="0"/>
              <a:t>Small SmartArt Graphic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A47C3337-32D4-4B55-AC32-EEEC9AF47F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010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itle, Large SmartAr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artArt Placeholder 6"/>
          <p:cNvSpPr>
            <a:spLocks noGrp="1"/>
          </p:cNvSpPr>
          <p:nvPr>
            <p:ph type="dgm" sz="quarter" idx="15" hasCustomPrompt="1"/>
          </p:nvPr>
        </p:nvSpPr>
        <p:spPr>
          <a:xfrm>
            <a:off x="838200" y="1228725"/>
            <a:ext cx="10515600" cy="5172075"/>
          </a:xfrm>
        </p:spPr>
        <p:txBody>
          <a:bodyPr/>
          <a:lstStyle>
            <a:lvl1pPr>
              <a:defRPr>
                <a:solidFill>
                  <a:srgbClr val="728591"/>
                </a:solidFill>
              </a:defRPr>
            </a:lvl1pPr>
          </a:lstStyle>
          <a:p>
            <a:r>
              <a:rPr lang="en-US" dirty="0"/>
              <a:t>Large SmartArt Graphic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3B68D82E-C6BB-490E-B359-B8BFE22281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2152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Small Image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228727"/>
            <a:ext cx="10515600" cy="41742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Image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8AAC2A07-D2B6-402A-A29D-3F0F24B0F6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1700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- Small Image, Text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186523" y="1775339"/>
            <a:ext cx="5157834" cy="31302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Image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39666" y="1281613"/>
            <a:ext cx="6395158" cy="420167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9E4304EF-BBE9-4AC9-9D15-EA2DD76BFA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3345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2 - Small Image, Text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776990" y="1896631"/>
            <a:ext cx="5157834" cy="31302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Image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177553" y="1360900"/>
            <a:ext cx="6395158" cy="420167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B29E7BF0-E323-44E1-85A4-893F4FC60A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77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Medium Image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228726"/>
            <a:ext cx="10515600" cy="519112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Medium Image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50270092-A1BE-4459-879D-2641BABAF6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866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- Title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28727"/>
            <a:ext cx="10515600" cy="5019673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A071A617-FAF4-4AE3-B69C-134347C535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620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- Medium Image, Text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208718" y="1290869"/>
            <a:ext cx="4975842" cy="51276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Medium Image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70990" y="1290987"/>
            <a:ext cx="6688121" cy="5127568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medium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DFD6FD7A-8297-4AC3-83A8-06C00B36C7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05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2 - Medium Image, Text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7035646" y="1311318"/>
            <a:ext cx="4975842" cy="51276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Medium Image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177553" y="1311318"/>
            <a:ext cx="6688121" cy="5127568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medium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781F9065-5FEC-4FE3-9D8A-330CE9DB31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1418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Large Image,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04775" y="6650830"/>
            <a:ext cx="2743200" cy="138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228726"/>
            <a:ext cx="10515600" cy="55602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Large Image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1BB4DF0E-D8B2-43C0-80CD-7C5F581349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9519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- Logo, Bar,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09998"/>
            <a:ext cx="12192000" cy="894952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90500" y="609998"/>
            <a:ext cx="11811000" cy="894952"/>
          </a:xfrm>
        </p:spPr>
        <p:txBody>
          <a:bodyPr anchor="ctr">
            <a:normAutofit/>
          </a:bodyPr>
          <a:lstStyle>
            <a:lvl1pPr algn="l">
              <a:defRPr sz="280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Section Divider No Image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69E6E0FD-A059-46B5-8E97-756E86E813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2000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- Logo, Bar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09998"/>
            <a:ext cx="12192000" cy="894952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90500" y="609998"/>
            <a:ext cx="11811000" cy="894952"/>
          </a:xfrm>
        </p:spPr>
        <p:txBody>
          <a:bodyPr anchor="ctr">
            <a:normAutofit/>
          </a:bodyPr>
          <a:lstStyle>
            <a:lvl1pPr algn="l">
              <a:defRPr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Section Divider Image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1574006"/>
            <a:ext cx="12192000" cy="38290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endParaRPr lang="en-US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A2F88A14-F15D-4FD9-9539-5E152F9CB1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5058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B5FC3-2B4F-E06F-6A70-65A82EAA7A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A0C42E-7ED9-6FFF-3758-A27C423CAE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9E3ACC-FA81-6822-AAAF-672E3555F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51B1FE-4FCC-C5A6-ACBF-3805E8DA7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A63029-85DB-7435-A77D-32DF90D93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040824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2471A-C9AA-E2C6-2E9E-50399F760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DE0EE-2C34-396A-B1DE-8B23125B9C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6F864-B554-1CC3-9410-A6D5D4E54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B596A7-1310-27CF-469D-7FA6405F7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15DC3C-F515-E84D-FE24-9AE459F5A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901920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E6DEE-B7B3-9AD9-69F3-D3E2DE72C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9BEC01-C24D-FECA-F230-2C6EB50349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838EE-EB92-FD6B-DB65-04D30DF04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56FFCF-4686-684D-EB1D-4C41017E5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8F38A-37A5-200D-2AE0-FC0A7DCE9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679275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A2293-A2D0-1EB5-36CC-2C69CBF97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6BEEB-666E-5C77-E0EB-1C0108CBEF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D0772F-89C3-3DF9-297F-7ED100DC6B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72E2EF-0BCA-7D29-E618-4C8FAA7F6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68DBAC-D0C9-C27A-525D-78E84BBC3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F0F2C2-49B7-34C4-1250-3F389BE05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816452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9C477-BAC8-1ED2-6477-17C73A532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A6A1E3-5AC3-1DCA-B34C-7ACC2A6297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570A9C-8B60-6A33-74BD-4C628C529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8387C7-44A7-6114-A4CC-569AC047D3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000A15-57A4-0F99-592D-97988AF96C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687853-17CF-006D-F1DD-E6ABEF261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879E59-18DD-8E31-C265-5994BEE43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D1DD2C-076A-647A-3849-6D028BA65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13683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Pottery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2"/>
            <a:ext cx="12192000" cy="133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250" y="229933"/>
            <a:ext cx="7372350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238250" y="577599"/>
            <a:ext cx="7372350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Content Placeholder 6">
            <a:extLst>
              <a:ext uri="{FF2B5EF4-FFF2-40B4-BE49-F238E27FC236}">
                <a16:creationId xmlns:a16="http://schemas.microsoft.com/office/drawing/2014/main" id="{1C54A845-0B0C-407F-9ECC-AF75B7B9D5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9386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0C54B-0CBF-791D-9CDE-0016A5D9D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485EEA-A2AD-E856-0BD9-B18194D94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E26EF6-1AA3-8F72-36C7-2843E320A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1A47EA-07B4-3F39-5382-58D498261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120284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1EF139-0483-CA83-4252-C63EC0A2F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329F26-7249-2B29-840F-496D578AF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D3C651-49FA-CF3F-A107-DAC311DA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740768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66B3B-1DA4-27A1-BE1F-504ADADBC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C0E7F-D6E3-13B8-D1E6-F6ECE14E3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7E8D05-98C0-678C-FDC6-BE15C29632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AB7149-2DE0-4D08-A4B3-FB1F46765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1EFF47-24BA-83F5-3A3B-EF54D9C6B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346D9F-DCB8-600A-4E18-8FF8F46AF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143608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BD875-E80D-CF5A-E69F-EA91F9F70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CC1B5C-BBF5-0BA5-6765-8C694A79E0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29E288-5E65-EA1B-73C5-894EEF1DFF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50737B-4683-6E40-B8B7-C7D6B872D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587C00-C09A-DF24-41EC-B3C5E4BA1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9674-2744-8E06-3DC8-C2F48A549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582100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E3E17-E914-D928-D150-397BC5017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3FE7B7-3E48-4542-6D7E-EE88DC49A2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88BB4-5F3E-7EDC-2682-1180B2BE2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BCCE5B-B4F2-DBC5-9D44-3D34590CE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1E630-AC83-59A3-4F46-636888279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895717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ACD8DE-ACD7-5CBC-E5B2-D3204032E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12ABF5-C3B9-6EB3-E890-CD48F234CB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19320F-42C7-A6C1-F1A2-3ACB3BA41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AB9CB-8850-C5A3-20A2-3223AC003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15BF4-4A5B-B949-6EE9-A75724DA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410040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- Mtns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275" y="205230"/>
            <a:ext cx="6029326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057275" y="563461"/>
            <a:ext cx="6029325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DD08425C-57D8-4808-9CF0-226279E52B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7027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A9235-6C74-DA8D-B39F-D8C5250AF3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D97678-A57F-A7C2-B8A4-3B91DDF033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D27263-8340-2C28-DEF3-A753786F0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D2E8E-C6B2-2447-A1A5-464D5E20B36A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B11857-52F5-21E1-79F2-B4EC96CED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9C02B6-D66C-D44B-EF9F-2A2990E3F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8D1C-509C-7641-9B87-114F4A825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5022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46AC1-FC06-4227-2E49-C29322128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936E1-7B9D-58C7-EC32-A258164306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E0FE31-8287-9025-1A00-7176596D1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D2E8E-C6B2-2447-A1A5-464D5E20B36A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1FE9EF-E028-5ACF-929C-07EA029D9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B867E-B04C-A66E-3CEC-067CCA402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8D1C-509C-7641-9B87-114F4A825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8873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3EB90-C5D1-437E-8A11-7021A6F4A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D2DF0-C97F-B404-573C-A7A77B550D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CE923-37D0-2F85-9D8A-A83FB9322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D2E8E-C6B2-2447-A1A5-464D5E20B36A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F85C0F-7612-F532-B5D5-460AFE7BB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0D9B2-F1E0-1600-6B8F-87E1F6A0F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8D1C-509C-7641-9B87-114F4A825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806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Pharma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4475" y="201358"/>
            <a:ext cx="7067550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514475" y="549024"/>
            <a:ext cx="7067550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4A4B1867-30C5-42EA-8C67-EF3037147A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9352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8D772-05A7-9147-34E3-A00B40D4E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EFFC2-3A66-1EC3-955F-B6D73BDBAE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D05882-CCCB-6CB6-A92B-10FAE713B5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BE5A0F-DDB9-372F-979E-D659E4F8E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D2E8E-C6B2-2447-A1A5-464D5E20B36A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CAE99E-9DF4-1809-7088-792A9503D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7685CD-C76C-4A69-2BB2-6D60CF6B3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8D1C-509C-7641-9B87-114F4A825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5919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5E7F6-C034-8948-F156-71B83349A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B710AD-953A-1B5B-3ACD-0ECB94CE76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6EC5C8-9296-A3EB-B528-459B50B037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004715-49D2-8BFD-D3EB-D9C790463D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2E0316-28BC-2280-CBA4-D30782BD89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A95D55-E303-0C86-4690-E15F6DE4F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D2E8E-C6B2-2447-A1A5-464D5E20B36A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535CAB-BB77-4820-8A12-55CD41F0B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533C05-7F5D-D894-446A-4BABA4A4B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8D1C-509C-7641-9B87-114F4A825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5899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DE36D-AE51-F82F-C706-D7692E71D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AB2367-AF90-1373-38A3-4732E9280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D2E8E-C6B2-2447-A1A5-464D5E20B36A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CB0015-6E03-2B8A-E443-BE71DA657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BDE43A-417C-D725-F742-F0A7F83B5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8D1C-509C-7641-9B87-114F4A825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509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A1F799-603D-36EA-2835-484713767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D2E8E-C6B2-2447-A1A5-464D5E20B36A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E42F2A-34CA-E838-18A2-8791D217F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5B4310-3DF1-198D-773B-F7761AD7F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8D1C-509C-7641-9B87-114F4A825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983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B0F4B-8164-B777-15BE-21198335B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95B32-1769-D5ED-6C1C-82B6E865F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2CFADC-0DEF-DDC6-ED3C-0CDE5A16EE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C46180-A696-9F05-8954-9B465CCFB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D2E8E-C6B2-2447-A1A5-464D5E20B36A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D61969-EFB7-ED1F-1D44-FE5DB863D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9E4AEA-6844-BCBD-55DC-F83A88F53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8D1C-509C-7641-9B87-114F4A825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7555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E630-C66B-3A33-3621-CF5D68153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5F374D-BBD1-5DFF-1465-A88DCBE053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964FD4-9262-1E53-D359-368201B1DA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3497D1-2CD4-8388-9EEA-A114A8750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D2E8E-C6B2-2447-A1A5-464D5E20B36A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8E9834-4089-5EDE-DE8F-09D1DCA9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CFD6DA-1CB6-0085-E268-B7639299F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8D1C-509C-7641-9B87-114F4A825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8518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A00B2-F0EB-559A-DA1A-820DDB822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15BF47-7F65-F284-63E2-585A63C833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66689-08CE-112F-D9E1-116294891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D2E8E-C6B2-2447-A1A5-464D5E20B36A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CFDC73-23A0-B435-0AB7-1694E51FD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DB348-2AB8-3DC6-8824-1058DE9CE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8D1C-509C-7641-9B87-114F4A825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9327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F43989-10B9-CCEF-C27E-2149DD392F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C99D14-85E4-A3F1-74AD-8E3D80644B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F8B01-E0A0-A1A1-8314-9FD3CC679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D2E8E-C6B2-2447-A1A5-464D5E20B36A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1F1D0B-B666-9804-AB26-88DA912EC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8DE40-0F36-5469-9446-D0A939664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8D1C-509C-7641-9B87-114F4A825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963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tns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275" y="205230"/>
            <a:ext cx="6029326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057275" y="563461"/>
            <a:ext cx="6029325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DD08425C-57D8-4808-9CF0-226279E52B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479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Seaport Industrial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81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23" y="205230"/>
            <a:ext cx="6195776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199323" y="563461"/>
            <a:ext cx="6195775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A7C37735-4226-42C3-94CC-25BEB31BC5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89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Coast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275" y="205230"/>
            <a:ext cx="6267450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057275" y="563461"/>
            <a:ext cx="6267450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2E4C30BD-13EE-44A0-BA1B-4719408705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440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Aviation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274" y="205230"/>
            <a:ext cx="7323245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057274" y="563461"/>
            <a:ext cx="7323245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CF5D5B17-164A-4AD7-B23D-9DFBCBBD61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742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anufacturing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1867" y="205230"/>
            <a:ext cx="6449950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221867" y="563461"/>
            <a:ext cx="6449950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9B5D2C21-24F8-476D-A65E-BD841626C8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61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460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90" r:id="rId4"/>
    <p:sldLayoutId id="2147483678" r:id="rId5"/>
    <p:sldLayoutId id="2147483691" r:id="rId6"/>
    <p:sldLayoutId id="2147483679" r:id="rId7"/>
    <p:sldLayoutId id="2147483692" r:id="rId8"/>
    <p:sldLayoutId id="2147483693" r:id="rId9"/>
    <p:sldLayoutId id="2147483694" r:id="rId10"/>
    <p:sldLayoutId id="2147483680" r:id="rId11"/>
    <p:sldLayoutId id="2147483681" r:id="rId12"/>
    <p:sldLayoutId id="2147483682" r:id="rId13"/>
    <p:sldLayoutId id="2147483688" r:id="rId14"/>
    <p:sldLayoutId id="2147483689" r:id="rId15"/>
    <p:sldLayoutId id="2147483683" r:id="rId16"/>
    <p:sldLayoutId id="2147483695" r:id="rId17"/>
    <p:sldLayoutId id="2147483696" r:id="rId18"/>
    <p:sldLayoutId id="2147483684" r:id="rId19"/>
    <p:sldLayoutId id="2147483697" r:id="rId20"/>
    <p:sldLayoutId id="2147483698" r:id="rId21"/>
    <p:sldLayoutId id="2147483685" r:id="rId22"/>
    <p:sldLayoutId id="2147483686" r:id="rId23"/>
    <p:sldLayoutId id="2147483687" r:id="rId2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501FBC-3BAE-8CEF-1E51-9C791154F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86CD17-89F5-CC28-8206-697492CF37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8F668A-1675-3AF2-4D01-8F6D6B66C3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FEFEF1-36C7-9A7B-B5AD-1CED3CCBFC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A4837-2F84-D956-5CFB-4F622D06EF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361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4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68A36A-6840-8002-56F9-EC9B026AE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B07067-3C93-A466-3F38-F9E732862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04CA2-89D4-83B6-D320-764406C49B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0D2E8E-C6B2-2447-A1A5-464D5E20B36A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206FA-21A3-3D66-EAF6-B66467A8D5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8DE5A8-772F-9BF6-ECA3-FDE4B87F9D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C8D1C-509C-7641-9B87-114F4A825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288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" name="Rectangle 121">
            <a:extLst>
              <a:ext uri="{FF2B5EF4-FFF2-40B4-BE49-F238E27FC236}">
                <a16:creationId xmlns:a16="http://schemas.microsoft.com/office/drawing/2014/main" id="{DF05ACD0-FF4A-4F8F-B5C5-6A4EBD0D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4C9AFA28-B5ED-4346-9AF7-68A157F16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3AEC3D-BB39-B68D-5731-574944F311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2608" y="1380564"/>
            <a:ext cx="5000381" cy="2346229"/>
          </a:xfrm>
        </p:spPr>
        <p:txBody>
          <a:bodyPr anchor="b">
            <a:normAutofit/>
          </a:bodyPr>
          <a:lstStyle/>
          <a:p>
            <a:r>
              <a:rPr lang="en-US" sz="3200" b="1" dirty="0">
                <a:solidFill>
                  <a:srgbClr val="595959"/>
                </a:solidFill>
              </a:rPr>
              <a:t>High Rock Lake Nutrient Rules Engagement Process </a:t>
            </a:r>
            <a:br>
              <a:rPr lang="en-US" sz="3200" b="1" dirty="0">
                <a:solidFill>
                  <a:srgbClr val="595959"/>
                </a:solidFill>
              </a:rPr>
            </a:br>
            <a:r>
              <a:rPr lang="en-US" sz="3200" b="1" dirty="0">
                <a:solidFill>
                  <a:srgbClr val="595959"/>
                </a:solidFill>
              </a:rPr>
              <a:t>Wastewater TAG</a:t>
            </a:r>
            <a:br>
              <a:rPr lang="en-US" sz="3200" b="1" dirty="0">
                <a:solidFill>
                  <a:srgbClr val="595959"/>
                </a:solidFill>
              </a:rPr>
            </a:br>
            <a:r>
              <a:rPr lang="en-US" sz="3200" b="1" dirty="0">
                <a:solidFill>
                  <a:srgbClr val="595959"/>
                </a:solidFill>
              </a:rPr>
              <a:t>Final Meeting!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97923A-6115-7176-7F56-96E4E59A76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2608" y="4061345"/>
            <a:ext cx="5000381" cy="1416090"/>
          </a:xfrm>
        </p:spPr>
        <p:txBody>
          <a:bodyPr anchor="t">
            <a:normAutofit/>
          </a:bodyPr>
          <a:lstStyle/>
          <a:p>
            <a:r>
              <a:rPr lang="en-US" sz="1400" i="1" dirty="0">
                <a:solidFill>
                  <a:srgbClr val="595959"/>
                </a:solidFill>
              </a:rPr>
              <a:t>August 17, 2023</a:t>
            </a:r>
          </a:p>
          <a:p>
            <a:r>
              <a:rPr lang="en-US" sz="1400" i="1" dirty="0">
                <a:solidFill>
                  <a:srgbClr val="595959"/>
                </a:solidFill>
              </a:rPr>
              <a:t>9:30 – 11:30 </a:t>
            </a:r>
          </a:p>
          <a:p>
            <a:r>
              <a:rPr lang="en-US" sz="1400" i="1" dirty="0">
                <a:solidFill>
                  <a:srgbClr val="595959"/>
                </a:solidFill>
              </a:rPr>
              <a:t>Via Zoom </a:t>
            </a:r>
          </a:p>
        </p:txBody>
      </p:sp>
      <p:pic>
        <p:nvPicPr>
          <p:cNvPr id="63" name="Graphic 62" descr="Meeting">
            <a:extLst>
              <a:ext uri="{FF2B5EF4-FFF2-40B4-BE49-F238E27FC236}">
                <a16:creationId xmlns:a16="http://schemas.microsoft.com/office/drawing/2014/main" id="{8D99B7A2-9E30-192B-8C24-072E80B528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10935" y="1419785"/>
            <a:ext cx="4018430" cy="401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9172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9C89C-A38A-B865-8859-6B2EA0099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Nitrogen Limits and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88BCD-D39C-488A-68C5-18396F2175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At 2nd permit renewal after rule effective date:</a:t>
            </a:r>
          </a:p>
          <a:p>
            <a:r>
              <a:rPr lang="en-US" dirty="0"/>
              <a:t>6 mg/l nitrogen limit at permitted flow for facilities larger than 5 MGD</a:t>
            </a:r>
          </a:p>
          <a:p>
            <a:r>
              <a:rPr lang="en-US" dirty="0"/>
              <a:t>10 mg/l nitrogen limit at permitted flow for facilities larger than 0.1 MGD but smaller than 5 MGD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CE7CC2-FAE2-D941-1F82-E8736D523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915F4C1-1F1A-36A9-26DB-74E2AAB565F8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2789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95518-AF8B-3329-015E-86F653130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Allocation and Permitting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97B2DD-48AA-8BC8-915A-E5AF1E8C3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Individual annual mass allocations will be assigned to facilities smaller than 0.1 MGD </a:t>
            </a:r>
          </a:p>
          <a:p>
            <a:r>
              <a:rPr lang="en-US" dirty="0"/>
              <a:t>Rules will include an adaptive management provision if small facility allocations are exceeded</a:t>
            </a:r>
          </a:p>
          <a:p>
            <a:r>
              <a:rPr lang="en-US" dirty="0"/>
              <a:t>No individual permit limits for facilities smaller than 0.1 MGD</a:t>
            </a:r>
          </a:p>
          <a:p>
            <a:r>
              <a:rPr lang="en-US" dirty="0"/>
              <a:t>Large dischargers can regionalize smaller facilities and acquire their individual allocation to allow for future growth</a:t>
            </a:r>
          </a:p>
          <a:p>
            <a:pPr marL="0" indent="0">
              <a:buNone/>
            </a:pPr>
            <a:r>
              <a:rPr lang="en-US" b="1" dirty="0"/>
              <a:t>Annual mass limit allocations:</a:t>
            </a:r>
          </a:p>
          <a:p>
            <a:r>
              <a:rPr lang="en-US" dirty="0"/>
              <a:t>Will be made in total at rule effective date to existing facilities (i.e. 100% allocated, growth allowable only via trading)</a:t>
            </a:r>
          </a:p>
          <a:p>
            <a:r>
              <a:rPr lang="en-US" dirty="0"/>
              <a:t>New facilities will be expected to meet specified performance standards AND purchase allocation</a:t>
            </a:r>
          </a:p>
          <a:p>
            <a:pPr marL="0" indent="0">
              <a:buNone/>
            </a:pPr>
            <a:r>
              <a:rPr lang="en-US" b="1" dirty="0"/>
              <a:t>Group permits will be voluntary</a:t>
            </a:r>
            <a:r>
              <a:rPr lang="en-US" dirty="0"/>
              <a:t>:</a:t>
            </a:r>
          </a:p>
          <a:p>
            <a:r>
              <a:rPr lang="en-US" dirty="0"/>
              <a:t>Dischargers must formally join</a:t>
            </a:r>
          </a:p>
          <a:p>
            <a:r>
              <a:rPr lang="en-US" dirty="0"/>
              <a:t>Members will be deemed compliant with regulations as long as group permit obligations are met</a:t>
            </a:r>
          </a:p>
          <a:p>
            <a:r>
              <a:rPr lang="en-US" dirty="0"/>
              <a:t>Group permit will reflect sum of individual allocations</a:t>
            </a:r>
          </a:p>
          <a:p>
            <a:r>
              <a:rPr lang="en-US" dirty="0"/>
              <a:t>Joining members add their allocation to the group sum</a:t>
            </a:r>
          </a:p>
          <a:p>
            <a:r>
              <a:rPr lang="en-US" dirty="0"/>
              <a:t>Departing members take allocation with them</a:t>
            </a:r>
          </a:p>
          <a:p>
            <a:r>
              <a:rPr lang="en-US" dirty="0"/>
              <a:t>Group exceedance triggers NPDES Branch enforcement of individual permits, which includes options for offsetting the exceedance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804644-EC57-F987-3624-79B40DF8D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B54832F-6A41-CA36-A81F-4364A99A01A1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782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8EF8C-05F5-E79E-3C47-0DD2DD6A0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5B927-37F7-D0D0-C995-57E0F8DD52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Facilities will be allowed to trade allocation:</a:t>
            </a:r>
          </a:p>
          <a:p>
            <a:r>
              <a:rPr lang="en-US" dirty="0"/>
              <a:t>Permits will be modified accordingly</a:t>
            </a:r>
          </a:p>
          <a:p>
            <a:r>
              <a:rPr lang="en-US" dirty="0"/>
              <a:t>Facilities will be allowed to buy allocation:</a:t>
            </a:r>
          </a:p>
          <a:p>
            <a:r>
              <a:rPr lang="en-US" dirty="0"/>
              <a:t>To acquire a new discharger permit</a:t>
            </a:r>
          </a:p>
          <a:p>
            <a:r>
              <a:rPr lang="en-US" dirty="0"/>
              <a:t>To expand an existing facility</a:t>
            </a:r>
          </a:p>
          <a:p>
            <a:pPr marL="0" indent="0">
              <a:buNone/>
            </a:pPr>
            <a:r>
              <a:rPr lang="en-US" b="1" dirty="0"/>
              <a:t>Facilities will be allowed to buy nitrogen or phosphorus offsets:</a:t>
            </a:r>
          </a:p>
          <a:p>
            <a:r>
              <a:rPr lang="en-US" dirty="0"/>
              <a:t>To offset a group or individual permit exceedance</a:t>
            </a:r>
          </a:p>
          <a:p>
            <a:r>
              <a:rPr lang="en-US" dirty="0"/>
              <a:t>To add allowable load to permitted allocation</a:t>
            </a:r>
          </a:p>
          <a:p>
            <a:pPr marL="0" indent="0">
              <a:buNone/>
            </a:pPr>
            <a:r>
              <a:rPr lang="en-US" b="1" dirty="0"/>
              <a:t>Facilities will be allowed to sell/lease allocation:</a:t>
            </a:r>
          </a:p>
          <a:p>
            <a:r>
              <a:rPr lang="en-US" dirty="0"/>
              <a:t>To any existing discharger</a:t>
            </a:r>
          </a:p>
          <a:p>
            <a:r>
              <a:rPr lang="en-US" dirty="0"/>
              <a:t>To any new discharger</a:t>
            </a:r>
          </a:p>
          <a:p>
            <a:pPr marL="0" indent="0">
              <a:buNone/>
            </a:pPr>
            <a:r>
              <a:rPr lang="en-US" b="1" dirty="0"/>
              <a:t>Facilities will be allowed to sell allocation, term, or permanent credits:</a:t>
            </a:r>
          </a:p>
          <a:p>
            <a:r>
              <a:rPr lang="en-US" dirty="0"/>
              <a:t>To another regulated NPS entity for rule compliance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57D24B-C093-203E-08A0-628E8B503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7972871-AD85-6DD1-4F48-C89A6D683290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4075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47A11-50D4-4DB3-8B1C-7EC589675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Clarifications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9906D-28BF-C105-B6FB-5CD9D6F72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3045"/>
            <a:ext cx="10515600" cy="4248993"/>
          </a:xfrm>
        </p:spPr>
        <p:txBody>
          <a:bodyPr>
            <a:normAutofit/>
          </a:bodyPr>
          <a:lstStyle/>
          <a:p>
            <a:r>
              <a:rPr lang="en-US" dirty="0"/>
              <a:t>Small facilities (&lt; 0.1 MGD):</a:t>
            </a:r>
          </a:p>
          <a:p>
            <a:pPr lvl="1"/>
            <a:r>
              <a:rPr lang="en-US" dirty="0"/>
              <a:t>Will be assigned individual annual mass allocations</a:t>
            </a:r>
          </a:p>
          <a:p>
            <a:pPr lvl="2"/>
            <a:r>
              <a:rPr lang="en-US" dirty="0"/>
              <a:t>Calculated based on an assumed level of treatment</a:t>
            </a:r>
          </a:p>
          <a:p>
            <a:pPr lvl="1"/>
            <a:r>
              <a:rPr lang="en-US" dirty="0"/>
              <a:t>Will NOT have concentration limits reflected in permits</a:t>
            </a:r>
          </a:p>
          <a:p>
            <a:pPr lvl="1"/>
            <a:r>
              <a:rPr lang="en-US" dirty="0"/>
              <a:t>DWR will pursue adaptive management only if </a:t>
            </a:r>
            <a:r>
              <a:rPr lang="en-US" u="sng" dirty="0"/>
              <a:t>collective</a:t>
            </a:r>
            <a:r>
              <a:rPr lang="en-US" dirty="0"/>
              <a:t> small facility allocation is exceeded</a:t>
            </a:r>
          </a:p>
          <a:p>
            <a:endParaRPr lang="en-US" dirty="0"/>
          </a:p>
          <a:p>
            <a:r>
              <a:rPr lang="en-US" dirty="0"/>
              <a:t>Allocation sale to an existing facility, new facility, or NPS entity will be </a:t>
            </a:r>
            <a:r>
              <a:rPr lang="en-US" u="sng" dirty="0"/>
              <a:t>permanent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4C0EB9-336B-BB24-5171-532228896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64ADE93-D136-6E4A-A077-75E35DD32663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66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38941-9DC3-D6B0-36DC-6838C8776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9F339-C614-F2D8-1680-E2538B333F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Joey will draft a TAG recommendation report based on today’s consensus votes, including a majority/minority breakdown on components that did not achieve consensus</a:t>
            </a:r>
          </a:p>
          <a:p>
            <a:r>
              <a:rPr lang="en-US" dirty="0"/>
              <a:t>Members will be able to review and approve the report via email</a:t>
            </a:r>
          </a:p>
          <a:p>
            <a:r>
              <a:rPr lang="en-US" dirty="0"/>
              <a:t>Report will be presented at 9/27 Steering Committee meeting</a:t>
            </a:r>
          </a:p>
          <a:p>
            <a:r>
              <a:rPr lang="en-US" dirty="0"/>
              <a:t>Rules will be drafted based on Steering Committee report in Winter 2023/Spring 2024</a:t>
            </a:r>
          </a:p>
          <a:p>
            <a:r>
              <a:rPr lang="en-US" dirty="0"/>
              <a:t>Stakeholders will be invited to review draft rules in 2024 BEFORE they proceed to the EMC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E139B3-4E03-922D-72A3-2FA035CA2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D9F46AB-DF0B-BD1E-9A3C-0C8F900A7025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Highlights</a:t>
            </a:r>
          </a:p>
        </p:txBody>
      </p:sp>
    </p:spTree>
    <p:extLst>
      <p:ext uri="{BB962C8B-B14F-4D97-AF65-F5344CB8AC3E}">
        <p14:creationId xmlns:p14="http://schemas.microsoft.com/office/powerpoint/2010/main" val="22152386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46">
            <a:extLst>
              <a:ext uri="{FF2B5EF4-FFF2-40B4-BE49-F238E27FC236}">
                <a16:creationId xmlns:a16="http://schemas.microsoft.com/office/drawing/2014/main" id="{DCC231C8-C761-4B31-9B1C-C6D19248C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F49E73-1AC5-9F37-3035-93B71F1D7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9"/>
            <a:ext cx="3374136" cy="556789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5200" b="1" i="1" kern="1200">
                <a:latin typeface="+mj-lt"/>
                <a:ea typeface="+mj-ea"/>
                <a:cs typeface="+mj-cs"/>
              </a:rPr>
              <a:t>Closing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50E04B1-0EA9-5E5F-6433-FD70F3AB80C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49880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38">
            <a:extLst>
              <a:ext uri="{FF2B5EF4-FFF2-40B4-BE49-F238E27FC236}">
                <a16:creationId xmlns:a16="http://schemas.microsoft.com/office/drawing/2014/main" id="{9B6A81E7-2A43-4366-8431-1FA7A780A2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Bird's eye view of a river in a lush forest">
            <a:extLst>
              <a:ext uri="{FF2B5EF4-FFF2-40B4-BE49-F238E27FC236}">
                <a16:creationId xmlns:a16="http://schemas.microsoft.com/office/drawing/2014/main" id="{29544CE6-0661-3BB5-2707-8EA285D57D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40" r="19604" b="-1"/>
          <a:stretch/>
        </p:blipFill>
        <p:spPr>
          <a:xfrm>
            <a:off x="20" y="10"/>
            <a:ext cx="5409897" cy="6857990"/>
          </a:xfrm>
          <a:prstGeom prst="rect">
            <a:avLst/>
          </a:prstGeom>
        </p:spPr>
      </p:pic>
      <p:sp>
        <p:nvSpPr>
          <p:cNvPr id="46" name="Rectangle 40">
            <a:extLst>
              <a:ext uri="{FF2B5EF4-FFF2-40B4-BE49-F238E27FC236}">
                <a16:creationId xmlns:a16="http://schemas.microsoft.com/office/drawing/2014/main" id="{D09B7001-6C15-47E8-8C3B-A6EB53C98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1"/>
            <a:ext cx="6781801" cy="6857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2">
            <a:extLst>
              <a:ext uri="{FF2B5EF4-FFF2-40B4-BE49-F238E27FC236}">
                <a16:creationId xmlns:a16="http://schemas.microsoft.com/office/drawing/2014/main" id="{7D3D7337-C310-4B2B-BE2D-98E9D6EC0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565" y="685800"/>
            <a:ext cx="5409636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5BC9A6-037B-9295-4C21-17325F149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000" y="1253266"/>
            <a:ext cx="4110197" cy="907199"/>
          </a:xfrm>
        </p:spPr>
        <p:txBody>
          <a:bodyPr anchor="b">
            <a:normAutofit/>
          </a:bodyPr>
          <a:lstStyle/>
          <a:p>
            <a:pPr algn="ctr"/>
            <a:r>
              <a:rPr lang="en-US" sz="2700" b="1" i="1">
                <a:solidFill>
                  <a:schemeClr val="tx1">
                    <a:lumMod val="65000"/>
                    <a:lumOff val="35000"/>
                  </a:schemeClr>
                </a:solidFill>
              </a:rPr>
              <a:t>Welcome! </a:t>
            </a:r>
            <a:br>
              <a:rPr lang="en-US" sz="2700" b="1" i="1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700" b="1" i="1">
                <a:solidFill>
                  <a:schemeClr val="tx1">
                    <a:lumMod val="65000"/>
                    <a:lumOff val="35000"/>
                  </a:schemeClr>
                </a:solidFill>
              </a:rPr>
              <a:t>Agenda Review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E8EFCF0-75A6-C2FB-0D65-63A75FAB58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6001" y="2458095"/>
            <a:ext cx="4110198" cy="3075480"/>
          </a:xfrm>
        </p:spPr>
        <p:txBody>
          <a:bodyPr anchor="t">
            <a:norm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Agenda Overview</a:t>
            </a: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Consensus Definition</a:t>
            </a: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Revised Proposal</a:t>
            </a: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Call to Question - Poll</a:t>
            </a: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Discussion</a:t>
            </a: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Next steps </a:t>
            </a: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Thank you! </a:t>
            </a:r>
          </a:p>
        </p:txBody>
      </p:sp>
    </p:spTree>
    <p:extLst>
      <p:ext uri="{BB962C8B-B14F-4D97-AF65-F5344CB8AC3E}">
        <p14:creationId xmlns:p14="http://schemas.microsoft.com/office/powerpoint/2010/main" val="423345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667911-F74C-088E-7F41-7EF9F15A7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583" y="501651"/>
            <a:ext cx="4414848" cy="17162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b="1"/>
              <a:t>Meeting objectives</a:t>
            </a:r>
            <a:r>
              <a:rPr lang="en-US" sz="5600"/>
              <a:t>	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486E76-B41F-3864-A808-06DE4DE2E0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591" r="1" b="1"/>
          <a:stretch/>
        </p:blipFill>
        <p:spPr>
          <a:xfrm>
            <a:off x="279143" y="299509"/>
            <a:ext cx="5221625" cy="625898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D49C3-EF7B-9447-6B6E-13A6B96FCE4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92583" y="2217907"/>
            <a:ext cx="5193575" cy="221918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i="1" dirty="0">
                <a:solidFill>
                  <a:schemeClr val="tx1">
                    <a:alpha val="80000"/>
                  </a:schemeClr>
                </a:solidFill>
              </a:rPr>
              <a:t>For Wastewater TAG members to..</a:t>
            </a:r>
          </a:p>
          <a:p>
            <a:pPr marL="0" indent="0">
              <a:buNone/>
            </a:pPr>
            <a:endParaRPr lang="en-US" dirty="0">
              <a:solidFill>
                <a:schemeClr val="tx1">
                  <a:alpha val="80000"/>
                </a:schemeClr>
              </a:solidFill>
              <a:effectLst/>
            </a:endParaRPr>
          </a:p>
          <a:p>
            <a:pPr marL="342900" marR="0" lvl="0"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Achieve consensus on final proposal to send to the Steering Committee</a:t>
            </a:r>
          </a:p>
          <a:p>
            <a:pPr marL="114300" marR="0" lvl="0" indent="0">
              <a:spcBef>
                <a:spcPts val="0"/>
              </a:spcBef>
              <a:spcAft>
                <a:spcPts val="800"/>
              </a:spcAft>
              <a:buNone/>
            </a:pPr>
            <a:endParaRPr lang="en-US" dirty="0">
              <a:solidFill>
                <a:schemeClr val="tx1">
                  <a:alpha val="80000"/>
                </a:schemeClr>
              </a:solidFill>
              <a:effectLst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9576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014907-8535-6AFB-7201-925885F6D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158" y="0"/>
            <a:ext cx="6264631" cy="185006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 b="1" i="1" kern="1200" dirty="0">
                <a:latin typeface="+mj-lt"/>
                <a:ea typeface="+mj-ea"/>
                <a:cs typeface="+mj-cs"/>
              </a:rPr>
              <a:t>Decision Making Process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630EDE74-30BD-9434-44CC-58BCC23DC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772" y="1488558"/>
            <a:ext cx="6456018" cy="4645543"/>
          </a:xfrm>
        </p:spPr>
        <p:txBody>
          <a:bodyPr>
            <a:normAutofit/>
          </a:bodyPr>
          <a:lstStyle/>
          <a:p>
            <a:pPr marL="227228" marR="106782" indent="0" rtl="0">
              <a:spcBef>
                <a:spcPts val="1318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From High Rock Stakeholder Engagement Process Charter:</a:t>
            </a:r>
          </a:p>
          <a:p>
            <a:pPr marL="227228" marR="106782" indent="0" rtl="0">
              <a:spcBef>
                <a:spcPts val="1318"/>
              </a:spcBef>
              <a:spcAft>
                <a:spcPts val="0"/>
              </a:spcAft>
              <a:buNone/>
            </a:pPr>
            <a:r>
              <a:rPr lang="en-US" sz="2000" b="1" i="0" u="none" strike="noStrike" dirty="0">
                <a:solidFill>
                  <a:srgbClr val="3C4043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</a:rPr>
              <a:t>Consensus is being  defined as at a minimum, “I can live with and support the decision.” </a:t>
            </a:r>
            <a:endParaRPr lang="en-US" sz="2000" b="1" dirty="0">
              <a:highlight>
                <a:srgbClr val="FFFF00"/>
              </a:highlight>
            </a:endParaRPr>
          </a:p>
          <a:p>
            <a:pPr marL="227228" marR="106782" indent="0" rtl="0">
              <a:spcBef>
                <a:spcPts val="1318"/>
              </a:spcBef>
              <a:spcAft>
                <a:spcPts val="0"/>
              </a:spcAft>
              <a:buNone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“Consensus agreements reached in one team meeting should not be reconsidered in a  subsequent meeting without the consent of all participants in attendance.</a:t>
            </a: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”</a:t>
            </a:r>
          </a:p>
          <a:p>
            <a:pPr marL="227228" marR="106782" indent="0" rtl="0">
              <a:spcBef>
                <a:spcPts val="1318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Consensus Question – all 1s, 2s &amp; 3s will be approval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Indicate your level of support for the proposal using the scale: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– I strongly agree with and support this</a:t>
            </a: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– I have minor concerns but still support this</a:t>
            </a: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– I have concerns but can live with this</a:t>
            </a: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– I have major concerns and do not support this</a:t>
            </a: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– I actively oppose this</a:t>
            </a:r>
          </a:p>
          <a:p>
            <a:pPr marL="227228" marR="106782" indent="0" rtl="0">
              <a:spcBef>
                <a:spcPts val="1318"/>
              </a:spcBef>
              <a:spcAft>
                <a:spcPts val="0"/>
              </a:spcAft>
              <a:buNone/>
            </a:pPr>
            <a:endParaRPr lang="en-US" sz="2000" dirty="0"/>
          </a:p>
          <a:p>
            <a:endParaRPr lang="en-US" sz="2000" dirty="0"/>
          </a:p>
        </p:txBody>
      </p:sp>
      <p:pic>
        <p:nvPicPr>
          <p:cNvPr id="11" name="Content Placeholder 10" descr="Colorful boats on shore of lake">
            <a:extLst>
              <a:ext uri="{FF2B5EF4-FFF2-40B4-BE49-F238E27FC236}">
                <a16:creationId xmlns:a16="http://schemas.microsoft.com/office/drawing/2014/main" id="{9F01898E-BEB8-72DA-35C1-D81DFD13B6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66" r="19140" b="-1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99892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9CC69-659C-B3B6-4403-96BEF6BE2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/>
              <a:t>High Rock Lake Nutrient Rules Engagement Process – Ground Rules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B87D6C2-339D-FA2E-E5C8-DFBF5EB7F77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4"/>
          <a:ext cx="10515600" cy="4468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93703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961B7-4FB3-9CC9-8E88-1BFFD73E6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Point Source Management Proposal #2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87053D-639F-EF9F-B9AB-242CAA8F13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At 1st permit renewal after rule effective date</a:t>
            </a:r>
            <a:r>
              <a:rPr lang="en-US" dirty="0"/>
              <a:t>:</a:t>
            </a:r>
          </a:p>
          <a:p>
            <a:r>
              <a:rPr lang="en-US" dirty="0"/>
              <a:t>0.75mg/L phosphorus limit at permitted flow for facilities larger than 1 MGD</a:t>
            </a:r>
          </a:p>
          <a:p>
            <a:r>
              <a:rPr lang="en-US" dirty="0"/>
              <a:t>1mg/L phosphorus limit at permitted flow for facilities larger than 0.1 MGD but smaller than 1 MGD</a:t>
            </a:r>
          </a:p>
          <a:p>
            <a:pPr marL="0" indent="0">
              <a:buNone/>
            </a:pPr>
            <a:r>
              <a:rPr lang="en-US" b="1" dirty="0"/>
              <a:t>At 2nd permit renewal after rule effective date</a:t>
            </a:r>
            <a:r>
              <a:rPr lang="en-US" dirty="0"/>
              <a:t>:</a:t>
            </a:r>
          </a:p>
          <a:p>
            <a:r>
              <a:rPr lang="en-US" dirty="0"/>
              <a:t>0.5mg/L phosphorus limit at permitted flow for facilities larger than 8 MGD</a:t>
            </a:r>
          </a:p>
          <a:p>
            <a:r>
              <a:rPr lang="en-US" dirty="0"/>
              <a:t>6 mg/l nitrogen limit at permitted flow for facilities larger than 5 MGD</a:t>
            </a:r>
          </a:p>
          <a:p>
            <a:r>
              <a:rPr lang="en-US" dirty="0"/>
              <a:t>10 mg/l nitrogen limit at permitted flow for facilities larger than 0.1 MGD but smaller than 5 MGD</a:t>
            </a:r>
          </a:p>
          <a:p>
            <a:r>
              <a:rPr lang="en-US" dirty="0"/>
              <a:t>Individual annual mass allocations will be assigned to facilities smaller than 0.1 MGD </a:t>
            </a:r>
          </a:p>
          <a:p>
            <a:pPr lvl="1"/>
            <a:r>
              <a:rPr lang="en-US" dirty="0"/>
              <a:t>Rules will include an adaptive management provision if small facility allocations are exceeded</a:t>
            </a:r>
          </a:p>
          <a:p>
            <a:pPr lvl="1"/>
            <a:r>
              <a:rPr lang="en-US" dirty="0"/>
              <a:t>No individual permit limits for facilities smaller than 0.1 MGD</a:t>
            </a:r>
          </a:p>
          <a:p>
            <a:pPr lvl="1"/>
            <a:r>
              <a:rPr lang="en-US" dirty="0"/>
              <a:t>Large dischargers can regionalize smaller facilities and acquire their individual allocation to allow for future growth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4ED7B1-2669-6246-DB95-B5C2953A0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E9028FB-2FD5-092A-6A5B-AE1A8B71B64E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Part 1</a:t>
            </a:r>
          </a:p>
        </p:txBody>
      </p:sp>
    </p:spTree>
    <p:extLst>
      <p:ext uri="{BB962C8B-B14F-4D97-AF65-F5344CB8AC3E}">
        <p14:creationId xmlns:p14="http://schemas.microsoft.com/office/powerpoint/2010/main" val="2611659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961B7-4FB3-9CC9-8E88-1BFFD73E6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Point Source Management Proposal #2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87053D-639F-EF9F-B9AB-242CAA8F13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Annual mass limit allocations</a:t>
            </a:r>
            <a:r>
              <a:rPr lang="en-US" dirty="0"/>
              <a:t>:</a:t>
            </a:r>
          </a:p>
          <a:p>
            <a:r>
              <a:rPr lang="en-US" dirty="0"/>
              <a:t>Will be made in total at rule effective date to existing facilities (i.e. 100% allocated, growth allowable only via trading)</a:t>
            </a:r>
          </a:p>
          <a:p>
            <a:r>
              <a:rPr lang="en-US" dirty="0"/>
              <a:t>New facilities will be expected to meet specified performance standards AND purchase allocation</a:t>
            </a:r>
          </a:p>
          <a:p>
            <a:pPr marL="0" indent="0">
              <a:buNone/>
            </a:pPr>
            <a:r>
              <a:rPr lang="en-US" b="1" dirty="0"/>
              <a:t>Group permits will be voluntary</a:t>
            </a:r>
            <a:r>
              <a:rPr lang="en-US" dirty="0"/>
              <a:t>:</a:t>
            </a:r>
          </a:p>
          <a:p>
            <a:r>
              <a:rPr lang="en-US" dirty="0"/>
              <a:t>Dischargers must formally join</a:t>
            </a:r>
          </a:p>
          <a:p>
            <a:r>
              <a:rPr lang="en-US" dirty="0"/>
              <a:t>Members will be deemed compliant with regulations as long as group permit obligations are met</a:t>
            </a:r>
          </a:p>
          <a:p>
            <a:r>
              <a:rPr lang="en-US" dirty="0"/>
              <a:t>Group permit will reflect sum of individual allocations</a:t>
            </a:r>
          </a:p>
          <a:p>
            <a:r>
              <a:rPr lang="en-US" dirty="0"/>
              <a:t>Joining members add their allocation to the group sum</a:t>
            </a:r>
          </a:p>
          <a:p>
            <a:r>
              <a:rPr lang="en-US" dirty="0"/>
              <a:t>Departing members take allocation with them</a:t>
            </a:r>
          </a:p>
          <a:p>
            <a:r>
              <a:rPr lang="en-US" dirty="0"/>
              <a:t>Group exceedance triggers NPDES Branch enforcement of individual permits, which includes options for offsetting the exceedance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4ED7B1-2669-6246-DB95-B5C2953A0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E9028FB-2FD5-092A-6A5B-AE1A8B71B64E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Part 2</a:t>
            </a:r>
          </a:p>
        </p:txBody>
      </p:sp>
    </p:spTree>
    <p:extLst>
      <p:ext uri="{BB962C8B-B14F-4D97-AF65-F5344CB8AC3E}">
        <p14:creationId xmlns:p14="http://schemas.microsoft.com/office/powerpoint/2010/main" val="3111491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961B7-4FB3-9CC9-8E88-1BFFD73E6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Point Source Management Proposal #2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87053D-639F-EF9F-B9AB-242CAA8F13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Facilities will be allowed to trade allocation</a:t>
            </a:r>
            <a:r>
              <a:rPr lang="en-US" dirty="0"/>
              <a:t>:</a:t>
            </a:r>
          </a:p>
          <a:p>
            <a:r>
              <a:rPr lang="en-US" dirty="0"/>
              <a:t>Permits will be modified accordingly</a:t>
            </a:r>
          </a:p>
          <a:p>
            <a:pPr marL="0" indent="0">
              <a:buNone/>
            </a:pPr>
            <a:r>
              <a:rPr lang="en-US" b="1" dirty="0"/>
              <a:t>Facilities will be allowed to buy allocation</a:t>
            </a:r>
            <a:r>
              <a:rPr lang="en-US" dirty="0"/>
              <a:t>:</a:t>
            </a:r>
          </a:p>
          <a:p>
            <a:r>
              <a:rPr lang="en-US" dirty="0"/>
              <a:t>To acquire a new discharger permit</a:t>
            </a:r>
          </a:p>
          <a:p>
            <a:r>
              <a:rPr lang="en-US" dirty="0"/>
              <a:t>To expand an existing facility</a:t>
            </a:r>
          </a:p>
          <a:p>
            <a:pPr marL="0" indent="0">
              <a:buNone/>
            </a:pPr>
            <a:r>
              <a:rPr lang="en-US" b="1" dirty="0"/>
              <a:t>Facilities will be allowed to buy nitrogen or phosphorus offsets</a:t>
            </a:r>
            <a:r>
              <a:rPr lang="en-US" dirty="0"/>
              <a:t>:</a:t>
            </a:r>
          </a:p>
          <a:p>
            <a:r>
              <a:rPr lang="en-US" dirty="0"/>
              <a:t>To offset a group or individual permit exceedance</a:t>
            </a:r>
          </a:p>
          <a:p>
            <a:r>
              <a:rPr lang="en-US" dirty="0"/>
              <a:t>To add allowable load to permitted allocation</a:t>
            </a:r>
          </a:p>
          <a:p>
            <a:pPr marL="0" indent="0">
              <a:buNone/>
            </a:pPr>
            <a:r>
              <a:rPr lang="en-US" b="1" dirty="0"/>
              <a:t>Facilities will be allowed to sell allocation</a:t>
            </a:r>
            <a:r>
              <a:rPr lang="en-US" dirty="0"/>
              <a:t>:</a:t>
            </a:r>
          </a:p>
          <a:p>
            <a:r>
              <a:rPr lang="en-US" dirty="0"/>
              <a:t>To any existing discharger</a:t>
            </a:r>
          </a:p>
          <a:p>
            <a:r>
              <a:rPr lang="en-US" dirty="0"/>
              <a:t>To any new discharger</a:t>
            </a:r>
          </a:p>
          <a:p>
            <a:r>
              <a:rPr lang="en-US" dirty="0"/>
              <a:t>To another regulated PS or NPS entity for rule compliance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4ED7B1-2669-6246-DB95-B5C2953A0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E9028FB-2FD5-092A-6A5B-AE1A8B71B64E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Part 3</a:t>
            </a:r>
          </a:p>
        </p:txBody>
      </p:sp>
    </p:spTree>
    <p:extLst>
      <p:ext uri="{BB962C8B-B14F-4D97-AF65-F5344CB8AC3E}">
        <p14:creationId xmlns:p14="http://schemas.microsoft.com/office/powerpoint/2010/main" val="2077064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4EFAC-5138-A57B-B401-82A391FEF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Phosphorus Limits and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080BB2-9FBA-9FA3-E935-E1D32517B8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728591"/>
                </a:solidFill>
              </a:rPr>
              <a:t>At 1st permit renewal after rule effective date:</a:t>
            </a:r>
          </a:p>
          <a:p>
            <a:r>
              <a:rPr lang="en-US" dirty="0">
                <a:solidFill>
                  <a:srgbClr val="728591"/>
                </a:solidFill>
              </a:rPr>
              <a:t>0.75mg/L phosphorus limit at permitted flow for facilities larger than 1 MGD</a:t>
            </a:r>
          </a:p>
          <a:p>
            <a:r>
              <a:rPr lang="en-US" dirty="0">
                <a:solidFill>
                  <a:srgbClr val="728591"/>
                </a:solidFill>
              </a:rPr>
              <a:t>1mg/L phosphorus limit at permitted flow for facilities larger than 0.1 MGD but smaller than 1 MGD</a:t>
            </a:r>
          </a:p>
          <a:p>
            <a:pPr marL="0" indent="0">
              <a:buNone/>
            </a:pPr>
            <a:r>
              <a:rPr lang="en-US" b="1" dirty="0">
                <a:solidFill>
                  <a:srgbClr val="728591"/>
                </a:solidFill>
              </a:rPr>
              <a:t>At 2nd permit renewal after rule effective date:</a:t>
            </a:r>
          </a:p>
          <a:p>
            <a:r>
              <a:rPr lang="en-US" dirty="0">
                <a:solidFill>
                  <a:srgbClr val="728591"/>
                </a:solidFill>
              </a:rPr>
              <a:t>0.5mg/L phosphorus limit at permitted flow for facilities larger than 8 MGD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FD4A7F-DE0F-62DB-68D9-D7EFF0AE9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77AB0AB-F15B-1E2E-B2C6-563ACC354854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965190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NC Brand PPT 04.23.15">
      <a:dk1>
        <a:sysClr val="windowText" lastClr="000000"/>
      </a:dk1>
      <a:lt1>
        <a:srgbClr val="FFFFFF"/>
      </a:lt1>
      <a:dk2>
        <a:srgbClr val="1F497D"/>
      </a:dk2>
      <a:lt2>
        <a:srgbClr val="EEECE1"/>
      </a:lt2>
      <a:accent1>
        <a:srgbClr val="7F9E3F"/>
      </a:accent1>
      <a:accent2>
        <a:srgbClr val="52849C"/>
      </a:accent2>
      <a:accent3>
        <a:srgbClr val="1F497D"/>
      </a:accent3>
      <a:accent4>
        <a:srgbClr val="71C9C5"/>
      </a:accent4>
      <a:accent5>
        <a:srgbClr val="6D2E75"/>
      </a:accent5>
      <a:accent6>
        <a:srgbClr val="F6D888"/>
      </a:accent6>
      <a:hlink>
        <a:srgbClr val="52849C"/>
      </a:hlink>
      <a:folHlink>
        <a:srgbClr val="52849C"/>
      </a:folHlink>
    </a:clrScheme>
    <a:fontScheme name="TNR/Arial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6F39DD86CFD645B6289C544AF4971D" ma:contentTypeVersion="5" ma:contentTypeDescription="Create a new document." ma:contentTypeScope="" ma:versionID="f80f43af3ef898e757b316399db2687c">
  <xsd:schema xmlns:xsd="http://www.w3.org/2001/XMLSchema" xmlns:xs="http://www.w3.org/2001/XMLSchema" xmlns:p="http://schemas.microsoft.com/office/2006/metadata/properties" xmlns:ns2="2893163c-4790-4570-a539-5f3cb3bacbe3" xmlns:ns3="97c26e27-a340-4306-98a7-c36055956ab5" targetNamespace="http://schemas.microsoft.com/office/2006/metadata/properties" ma:root="true" ma:fieldsID="db3e8ed8175837ec6c81d668dc52b713" ns2:_="" ns3:_="">
    <xsd:import namespace="2893163c-4790-4570-a539-5f3cb3bacbe3"/>
    <xsd:import namespace="97c26e27-a340-4306-98a7-c36055956a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93163c-4790-4570-a539-5f3cb3bacb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26e27-a340-4306-98a7-c36055956ab5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C8C5C5C-2F8D-41D4-BA2B-05974C42375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03B6959-932C-4C27-B01D-BF04511889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893163c-4790-4570-a539-5f3cb3bacbe3"/>
    <ds:schemaRef ds:uri="97c26e27-a340-4306-98a7-c36055956a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3E347C4-91BB-4D61-9F37-5A6885E29480}">
  <ds:schemaRefs>
    <ds:schemaRef ds:uri="http://purl.org/dc/elements/1.1/"/>
    <ds:schemaRef ds:uri="http://schemas.microsoft.com/office/2006/metadata/properties"/>
    <ds:schemaRef ds:uri="97c26e27-a340-4306-98a7-c36055956ab5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2893163c-4790-4570-a539-5f3cb3bacbe3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15009</TotalTime>
  <Words>1248</Words>
  <Application>Microsoft Office PowerPoint</Application>
  <PresentationFormat>Widescreen</PresentationFormat>
  <Paragraphs>147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2_Office Theme</vt:lpstr>
      <vt:lpstr>Office Theme</vt:lpstr>
      <vt:lpstr>1_Office Theme</vt:lpstr>
      <vt:lpstr>High Rock Lake Nutrient Rules Engagement Process  Wastewater TAG Final Meeting!</vt:lpstr>
      <vt:lpstr>Welcome!  Agenda Review</vt:lpstr>
      <vt:lpstr>Meeting objectives </vt:lpstr>
      <vt:lpstr>Decision Making Process </vt:lpstr>
      <vt:lpstr>High Rock Lake Nutrient Rules Engagement Process – Ground Rules</vt:lpstr>
      <vt:lpstr>Point Source Management Proposal #2</vt:lpstr>
      <vt:lpstr>Point Source Management Proposal #2</vt:lpstr>
      <vt:lpstr>Point Source Management Proposal #2</vt:lpstr>
      <vt:lpstr>Phosphorus Limits and Timeline</vt:lpstr>
      <vt:lpstr>Nitrogen Limits and Timeline</vt:lpstr>
      <vt:lpstr>Allocation and Permitting</vt:lpstr>
      <vt:lpstr>Trading</vt:lpstr>
      <vt:lpstr>Important Clarifications</vt:lpstr>
      <vt:lpstr>Next Steps</vt:lpstr>
      <vt:lpstr>Closing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Taryn Dietrich</dc:creator>
  <cp:lastModifiedBy>Joey</cp:lastModifiedBy>
  <cp:revision>74</cp:revision>
  <cp:lastPrinted>2022-09-29T12:35:38Z</cp:lastPrinted>
  <dcterms:created xsi:type="dcterms:W3CDTF">2015-06-24T15:01:50Z</dcterms:created>
  <dcterms:modified xsi:type="dcterms:W3CDTF">2023-08-17T17:45:54Z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0x010100236F39DD86CFD645B6289C544AF4971D</vt:lpwstr>
  </property>
</Properties>
</file>