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  <p:sldMasterId id="2147483804" r:id="rId2"/>
    <p:sldMasterId id="2147483811" r:id="rId3"/>
    <p:sldMasterId id="2147483824" r:id="rId4"/>
  </p:sldMasterIdLst>
  <p:notesMasterIdLst>
    <p:notesMasterId r:id="rId28"/>
  </p:notesMasterIdLst>
  <p:handoutMasterIdLst>
    <p:handoutMasterId r:id="rId29"/>
  </p:handoutMasterIdLst>
  <p:sldIdLst>
    <p:sldId id="256" r:id="rId5"/>
    <p:sldId id="265" r:id="rId6"/>
    <p:sldId id="266" r:id="rId7"/>
    <p:sldId id="289" r:id="rId8"/>
    <p:sldId id="269" r:id="rId9"/>
    <p:sldId id="270" r:id="rId10"/>
    <p:sldId id="275" r:id="rId11"/>
    <p:sldId id="258" r:id="rId12"/>
    <p:sldId id="271" r:id="rId13"/>
    <p:sldId id="286" r:id="rId14"/>
    <p:sldId id="261" r:id="rId15"/>
    <p:sldId id="260" r:id="rId16"/>
    <p:sldId id="272" r:id="rId17"/>
    <p:sldId id="288" r:id="rId18"/>
    <p:sldId id="276" r:id="rId19"/>
    <p:sldId id="273" r:id="rId20"/>
    <p:sldId id="285" r:id="rId21"/>
    <p:sldId id="274" r:id="rId22"/>
    <p:sldId id="284" r:id="rId23"/>
    <p:sldId id="282" r:id="rId24"/>
    <p:sldId id="283" r:id="rId25"/>
    <p:sldId id="259" r:id="rId26"/>
    <p:sldId id="281" r:id="rId2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1"/>
    <a:srgbClr val="D2FFBE"/>
    <a:srgbClr val="7F99BF"/>
    <a:srgbClr val="395173"/>
    <a:srgbClr val="F3E9DD"/>
    <a:srgbClr val="F44A31"/>
    <a:srgbClr val="E1E1D5"/>
    <a:srgbClr val="93A9C9"/>
    <a:srgbClr val="577CA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2898" autoAdjust="0"/>
  </p:normalViewPr>
  <p:slideViewPr>
    <p:cSldViewPr snapToGrid="0" snapToObjects="1" showGuides="1">
      <p:cViewPr varScale="1">
        <p:scale>
          <a:sx n="113" d="100"/>
          <a:sy n="113" d="100"/>
        </p:scale>
        <p:origin x="208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724002-C487-44A3-9F1C-67305DDE5B9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4CFED8-89CC-4538-B561-3B0D55E5CD58}">
      <dgm:prSet phldrT="[Text]"/>
      <dgm:spPr/>
      <dgm:t>
        <a:bodyPr/>
        <a:lstStyle/>
        <a:p>
          <a:r>
            <a:rPr lang="en-US" dirty="0"/>
            <a:t>Notice of Intent, Public Notification, Scoping</a:t>
          </a:r>
        </a:p>
      </dgm:t>
    </dgm:pt>
    <dgm:pt modelId="{DA5840C7-5135-4F17-991E-406D040F1061}" type="parTrans" cxnId="{64340C66-ED4D-41BF-9041-EF708D75D548}">
      <dgm:prSet/>
      <dgm:spPr/>
      <dgm:t>
        <a:bodyPr/>
        <a:lstStyle/>
        <a:p>
          <a:endParaRPr lang="en-US"/>
        </a:p>
      </dgm:t>
    </dgm:pt>
    <dgm:pt modelId="{A6627E10-1EDE-4E77-990C-62BF4F7B7A4B}" type="sibTrans" cxnId="{64340C66-ED4D-41BF-9041-EF708D75D548}">
      <dgm:prSet/>
      <dgm:spPr/>
      <dgm:t>
        <a:bodyPr/>
        <a:lstStyle/>
        <a:p>
          <a:endParaRPr lang="en-US"/>
        </a:p>
      </dgm:t>
    </dgm:pt>
    <dgm:pt modelId="{96BAC2A8-4A1F-4E8A-A365-1D35CD7B6870}">
      <dgm:prSet phldrT="[Text]"/>
      <dgm:spPr/>
      <dgm:t>
        <a:bodyPr/>
        <a:lstStyle/>
        <a:p>
          <a:r>
            <a:rPr lang="en-US" dirty="0"/>
            <a:t>Water Demand &amp; IBT Projections</a:t>
          </a:r>
        </a:p>
      </dgm:t>
    </dgm:pt>
    <dgm:pt modelId="{3D7C5F5B-2FCC-4D3D-8DE7-F012A3264B58}" type="parTrans" cxnId="{10BAAE98-F950-4A75-8900-7C3D87DBF3A5}">
      <dgm:prSet/>
      <dgm:spPr/>
      <dgm:t>
        <a:bodyPr/>
        <a:lstStyle/>
        <a:p>
          <a:endParaRPr lang="en-US"/>
        </a:p>
      </dgm:t>
    </dgm:pt>
    <dgm:pt modelId="{D057CFE4-35E2-4B26-9569-51DBB70E0AD9}" type="sibTrans" cxnId="{10BAAE98-F950-4A75-8900-7C3D87DBF3A5}">
      <dgm:prSet/>
      <dgm:spPr/>
      <dgm:t>
        <a:bodyPr/>
        <a:lstStyle/>
        <a:p>
          <a:endParaRPr lang="en-US"/>
        </a:p>
      </dgm:t>
    </dgm:pt>
    <dgm:pt modelId="{EB8714CA-2078-4B86-A30B-D834251A8189}">
      <dgm:prSet phldrT="[Text]"/>
      <dgm:spPr/>
      <dgm:t>
        <a:bodyPr/>
        <a:lstStyle/>
        <a:p>
          <a:r>
            <a:rPr lang="en-US" dirty="0"/>
            <a:t>Hydrologic Modeling to support IBT</a:t>
          </a:r>
        </a:p>
      </dgm:t>
    </dgm:pt>
    <dgm:pt modelId="{3905C6C8-778C-4C8C-92A9-7E9951307A3C}" type="parTrans" cxnId="{06F83839-B3C3-4010-A512-D6D23AAADAE2}">
      <dgm:prSet/>
      <dgm:spPr/>
      <dgm:t>
        <a:bodyPr/>
        <a:lstStyle/>
        <a:p>
          <a:endParaRPr lang="en-US"/>
        </a:p>
      </dgm:t>
    </dgm:pt>
    <dgm:pt modelId="{1CFB11E0-FBE0-48F6-89D4-5EE5ABD4BF51}" type="sibTrans" cxnId="{06F83839-B3C3-4010-A512-D6D23AAADAE2}">
      <dgm:prSet/>
      <dgm:spPr/>
      <dgm:t>
        <a:bodyPr/>
        <a:lstStyle/>
        <a:p>
          <a:endParaRPr lang="en-US"/>
        </a:p>
      </dgm:t>
    </dgm:pt>
    <dgm:pt modelId="{6CC63FB0-C178-41D6-9198-3882D1A7ED60}">
      <dgm:prSet/>
      <dgm:spPr/>
      <dgm:t>
        <a:bodyPr/>
        <a:lstStyle/>
        <a:p>
          <a:r>
            <a:rPr lang="en-US" dirty="0"/>
            <a:t>Draft EIS Preparation</a:t>
          </a:r>
        </a:p>
      </dgm:t>
    </dgm:pt>
    <dgm:pt modelId="{612C09A4-FC40-4A1D-8E1C-A2D7BA6F01A9}" type="parTrans" cxnId="{943D7AFC-001E-43DD-A46B-0FF2F27B8682}">
      <dgm:prSet/>
      <dgm:spPr/>
      <dgm:t>
        <a:bodyPr/>
        <a:lstStyle/>
        <a:p>
          <a:endParaRPr lang="en-US"/>
        </a:p>
      </dgm:t>
    </dgm:pt>
    <dgm:pt modelId="{43889533-A322-4714-B880-75045486EDD6}" type="sibTrans" cxnId="{943D7AFC-001E-43DD-A46B-0FF2F27B8682}">
      <dgm:prSet/>
      <dgm:spPr/>
      <dgm:t>
        <a:bodyPr/>
        <a:lstStyle/>
        <a:p>
          <a:endParaRPr lang="en-US"/>
        </a:p>
      </dgm:t>
    </dgm:pt>
    <dgm:pt modelId="{431F6A1A-57F7-454D-9D43-DF134979E99F}">
      <dgm:prSet/>
      <dgm:spPr/>
      <dgm:t>
        <a:bodyPr/>
        <a:lstStyle/>
        <a:p>
          <a:r>
            <a:rPr lang="en-US" dirty="0"/>
            <a:t>Draft EIS Submittal to EMC</a:t>
          </a:r>
        </a:p>
      </dgm:t>
    </dgm:pt>
    <dgm:pt modelId="{2A50B5C0-D8A3-49DE-9663-85E6D342C6D5}" type="parTrans" cxnId="{E1161071-E421-4F8C-B7DC-64214AC89DF0}">
      <dgm:prSet/>
      <dgm:spPr/>
      <dgm:t>
        <a:bodyPr/>
        <a:lstStyle/>
        <a:p>
          <a:endParaRPr lang="en-US"/>
        </a:p>
      </dgm:t>
    </dgm:pt>
    <dgm:pt modelId="{D7B1D8D0-05AF-49B9-BEC8-A92D6AA2F947}" type="sibTrans" cxnId="{E1161071-E421-4F8C-B7DC-64214AC89DF0}">
      <dgm:prSet/>
      <dgm:spPr/>
      <dgm:t>
        <a:bodyPr/>
        <a:lstStyle/>
        <a:p>
          <a:endParaRPr lang="en-US"/>
        </a:p>
      </dgm:t>
    </dgm:pt>
    <dgm:pt modelId="{F3EF5886-E06E-4DB9-9523-9A03781C16C3}">
      <dgm:prSet/>
      <dgm:spPr/>
      <dgm:t>
        <a:bodyPr/>
        <a:lstStyle/>
        <a:p>
          <a:r>
            <a:rPr lang="en-US" dirty="0"/>
            <a:t>IBT Petition</a:t>
          </a:r>
        </a:p>
      </dgm:t>
    </dgm:pt>
    <dgm:pt modelId="{49C004F8-533E-4082-88AC-5A1E9FC9A92E}" type="parTrans" cxnId="{43FBE6E4-35C5-4964-9072-167280EE8621}">
      <dgm:prSet/>
      <dgm:spPr/>
      <dgm:t>
        <a:bodyPr/>
        <a:lstStyle/>
        <a:p>
          <a:endParaRPr lang="en-US"/>
        </a:p>
      </dgm:t>
    </dgm:pt>
    <dgm:pt modelId="{31C33967-626F-417D-BAB7-8C9708AC425F}" type="sibTrans" cxnId="{43FBE6E4-35C5-4964-9072-167280EE8621}">
      <dgm:prSet/>
      <dgm:spPr/>
      <dgm:t>
        <a:bodyPr/>
        <a:lstStyle/>
        <a:p>
          <a:endParaRPr lang="en-US"/>
        </a:p>
      </dgm:t>
    </dgm:pt>
    <dgm:pt modelId="{DDDAD51C-626E-4DA8-89E8-F76C0D29D191}">
      <dgm:prSet/>
      <dgm:spPr/>
      <dgm:t>
        <a:bodyPr/>
        <a:lstStyle/>
        <a:p>
          <a:r>
            <a:rPr lang="en-US" dirty="0"/>
            <a:t>Draft to Final EIS, Record of Decision, Finding of Fact</a:t>
          </a:r>
        </a:p>
      </dgm:t>
    </dgm:pt>
    <dgm:pt modelId="{3D5BE4F7-1A2B-4E39-96FC-8E3FC65438D6}" type="parTrans" cxnId="{98E4C859-C5E5-4A3E-9958-B0EA09AE593F}">
      <dgm:prSet/>
      <dgm:spPr/>
      <dgm:t>
        <a:bodyPr/>
        <a:lstStyle/>
        <a:p>
          <a:endParaRPr lang="en-US"/>
        </a:p>
      </dgm:t>
    </dgm:pt>
    <dgm:pt modelId="{B2102D8A-1B2F-4130-9D49-DA78CC402A2F}" type="sibTrans" cxnId="{98E4C859-C5E5-4A3E-9958-B0EA09AE593F}">
      <dgm:prSet/>
      <dgm:spPr/>
      <dgm:t>
        <a:bodyPr/>
        <a:lstStyle/>
        <a:p>
          <a:endParaRPr lang="en-US"/>
        </a:p>
      </dgm:t>
    </dgm:pt>
    <dgm:pt modelId="{D72DCA5B-B009-4C14-BE20-6D222992FD14}" type="pres">
      <dgm:prSet presAssocID="{F4724002-C487-44A3-9F1C-67305DDE5B98}" presName="Name0" presStyleCnt="0">
        <dgm:presLayoutVars>
          <dgm:chMax val="7"/>
          <dgm:chPref val="7"/>
          <dgm:dir/>
        </dgm:presLayoutVars>
      </dgm:prSet>
      <dgm:spPr/>
    </dgm:pt>
    <dgm:pt modelId="{DE62B549-0802-48E5-9C14-3655EBD6EFE7}" type="pres">
      <dgm:prSet presAssocID="{F4724002-C487-44A3-9F1C-67305DDE5B98}" presName="Name1" presStyleCnt="0"/>
      <dgm:spPr/>
    </dgm:pt>
    <dgm:pt modelId="{9BDB191F-821D-4237-AE41-E363F7B7DA02}" type="pres">
      <dgm:prSet presAssocID="{F4724002-C487-44A3-9F1C-67305DDE5B98}" presName="cycle" presStyleCnt="0"/>
      <dgm:spPr/>
    </dgm:pt>
    <dgm:pt modelId="{6F033781-E3D3-4DB1-B7CA-2DF5115A38A8}" type="pres">
      <dgm:prSet presAssocID="{F4724002-C487-44A3-9F1C-67305DDE5B98}" presName="srcNode" presStyleLbl="node1" presStyleIdx="0" presStyleCnt="7"/>
      <dgm:spPr/>
    </dgm:pt>
    <dgm:pt modelId="{6601444D-C11D-4B24-B6EE-40DF0E9893B1}" type="pres">
      <dgm:prSet presAssocID="{F4724002-C487-44A3-9F1C-67305DDE5B98}" presName="conn" presStyleLbl="parChTrans1D2" presStyleIdx="0" presStyleCnt="1"/>
      <dgm:spPr/>
    </dgm:pt>
    <dgm:pt modelId="{A1A0C67F-DA60-4839-9CD9-D2D05B8A58A7}" type="pres">
      <dgm:prSet presAssocID="{F4724002-C487-44A3-9F1C-67305DDE5B98}" presName="extraNode" presStyleLbl="node1" presStyleIdx="0" presStyleCnt="7"/>
      <dgm:spPr/>
    </dgm:pt>
    <dgm:pt modelId="{AF5B7ABE-560B-4DCD-B16C-F1BA5601CB68}" type="pres">
      <dgm:prSet presAssocID="{F4724002-C487-44A3-9F1C-67305DDE5B98}" presName="dstNode" presStyleLbl="node1" presStyleIdx="0" presStyleCnt="7"/>
      <dgm:spPr/>
    </dgm:pt>
    <dgm:pt modelId="{AD2921DA-C50C-4588-B4E2-59C23887A672}" type="pres">
      <dgm:prSet presAssocID="{FD4CFED8-89CC-4538-B561-3B0D55E5CD58}" presName="text_1" presStyleLbl="node1" presStyleIdx="0" presStyleCnt="7">
        <dgm:presLayoutVars>
          <dgm:bulletEnabled val="1"/>
        </dgm:presLayoutVars>
      </dgm:prSet>
      <dgm:spPr/>
    </dgm:pt>
    <dgm:pt modelId="{476FCCCB-6557-40F0-941E-A6F6AA9AF998}" type="pres">
      <dgm:prSet presAssocID="{FD4CFED8-89CC-4538-B561-3B0D55E5CD58}" presName="accent_1" presStyleCnt="0"/>
      <dgm:spPr/>
    </dgm:pt>
    <dgm:pt modelId="{4C2DDB27-6BD0-4380-8A90-5C29E1CEC890}" type="pres">
      <dgm:prSet presAssocID="{FD4CFED8-89CC-4538-B561-3B0D55E5CD58}" presName="accentRepeatNode" presStyleLbl="solidFgAcc1" presStyleIdx="0" presStyleCnt="7"/>
      <dgm:spPr/>
    </dgm:pt>
    <dgm:pt modelId="{1C0639F3-9C00-499F-9CE5-8A34CA35A3FE}" type="pres">
      <dgm:prSet presAssocID="{96BAC2A8-4A1F-4E8A-A365-1D35CD7B6870}" presName="text_2" presStyleLbl="node1" presStyleIdx="1" presStyleCnt="7">
        <dgm:presLayoutVars>
          <dgm:bulletEnabled val="1"/>
        </dgm:presLayoutVars>
      </dgm:prSet>
      <dgm:spPr/>
    </dgm:pt>
    <dgm:pt modelId="{7D6E81F5-B58D-4830-9995-2FF84F47F6B9}" type="pres">
      <dgm:prSet presAssocID="{96BAC2A8-4A1F-4E8A-A365-1D35CD7B6870}" presName="accent_2" presStyleCnt="0"/>
      <dgm:spPr/>
    </dgm:pt>
    <dgm:pt modelId="{A86D88D4-705E-44C6-B519-EB29D0B72258}" type="pres">
      <dgm:prSet presAssocID="{96BAC2A8-4A1F-4E8A-A365-1D35CD7B6870}" presName="accentRepeatNode" presStyleLbl="solidFgAcc1" presStyleIdx="1" presStyleCnt="7"/>
      <dgm:spPr/>
    </dgm:pt>
    <dgm:pt modelId="{2935EE88-53E4-4494-AE3F-59A91756B5E5}" type="pres">
      <dgm:prSet presAssocID="{EB8714CA-2078-4B86-A30B-D834251A8189}" presName="text_3" presStyleLbl="node1" presStyleIdx="2" presStyleCnt="7">
        <dgm:presLayoutVars>
          <dgm:bulletEnabled val="1"/>
        </dgm:presLayoutVars>
      </dgm:prSet>
      <dgm:spPr/>
    </dgm:pt>
    <dgm:pt modelId="{E761F0AA-2743-405E-A7A0-B227D672331B}" type="pres">
      <dgm:prSet presAssocID="{EB8714CA-2078-4B86-A30B-D834251A8189}" presName="accent_3" presStyleCnt="0"/>
      <dgm:spPr/>
    </dgm:pt>
    <dgm:pt modelId="{27182DB6-8048-4E7C-AE28-047A9A31703C}" type="pres">
      <dgm:prSet presAssocID="{EB8714CA-2078-4B86-A30B-D834251A8189}" presName="accentRepeatNode" presStyleLbl="solidFgAcc1" presStyleIdx="2" presStyleCnt="7"/>
      <dgm:spPr/>
    </dgm:pt>
    <dgm:pt modelId="{5C2A1042-E5AB-4B03-9232-0D1248BF0482}" type="pres">
      <dgm:prSet presAssocID="{6CC63FB0-C178-41D6-9198-3882D1A7ED60}" presName="text_4" presStyleLbl="node1" presStyleIdx="3" presStyleCnt="7">
        <dgm:presLayoutVars>
          <dgm:bulletEnabled val="1"/>
        </dgm:presLayoutVars>
      </dgm:prSet>
      <dgm:spPr/>
    </dgm:pt>
    <dgm:pt modelId="{D0D2839B-DB96-433A-B01C-C7FBE0AB27D5}" type="pres">
      <dgm:prSet presAssocID="{6CC63FB0-C178-41D6-9198-3882D1A7ED60}" presName="accent_4" presStyleCnt="0"/>
      <dgm:spPr/>
    </dgm:pt>
    <dgm:pt modelId="{C18F25C9-8177-4BB1-B145-1F8C7A10912A}" type="pres">
      <dgm:prSet presAssocID="{6CC63FB0-C178-41D6-9198-3882D1A7ED60}" presName="accentRepeatNode" presStyleLbl="solidFgAcc1" presStyleIdx="3" presStyleCnt="7"/>
      <dgm:spPr/>
    </dgm:pt>
    <dgm:pt modelId="{E4C5D297-5247-431F-8184-835DD753E30F}" type="pres">
      <dgm:prSet presAssocID="{431F6A1A-57F7-454D-9D43-DF134979E99F}" presName="text_5" presStyleLbl="node1" presStyleIdx="4" presStyleCnt="7">
        <dgm:presLayoutVars>
          <dgm:bulletEnabled val="1"/>
        </dgm:presLayoutVars>
      </dgm:prSet>
      <dgm:spPr/>
    </dgm:pt>
    <dgm:pt modelId="{1EDE569C-651D-4036-9C37-6EC8ADE2E81A}" type="pres">
      <dgm:prSet presAssocID="{431F6A1A-57F7-454D-9D43-DF134979E99F}" presName="accent_5" presStyleCnt="0"/>
      <dgm:spPr/>
    </dgm:pt>
    <dgm:pt modelId="{0FA28853-FB8B-40D9-BB24-18E56FEDE496}" type="pres">
      <dgm:prSet presAssocID="{431F6A1A-57F7-454D-9D43-DF134979E99F}" presName="accentRepeatNode" presStyleLbl="solidFgAcc1" presStyleIdx="4" presStyleCnt="7"/>
      <dgm:spPr/>
    </dgm:pt>
    <dgm:pt modelId="{15606E15-90E4-4CF2-82F6-296E11BC0E6C}" type="pres">
      <dgm:prSet presAssocID="{F3EF5886-E06E-4DB9-9523-9A03781C16C3}" presName="text_6" presStyleLbl="node1" presStyleIdx="5" presStyleCnt="7">
        <dgm:presLayoutVars>
          <dgm:bulletEnabled val="1"/>
        </dgm:presLayoutVars>
      </dgm:prSet>
      <dgm:spPr/>
    </dgm:pt>
    <dgm:pt modelId="{92E48298-4B63-42F9-A139-649BA9A368EA}" type="pres">
      <dgm:prSet presAssocID="{F3EF5886-E06E-4DB9-9523-9A03781C16C3}" presName="accent_6" presStyleCnt="0"/>
      <dgm:spPr/>
    </dgm:pt>
    <dgm:pt modelId="{00CBEFE3-8C07-4003-B414-A2A4D6550A8E}" type="pres">
      <dgm:prSet presAssocID="{F3EF5886-E06E-4DB9-9523-9A03781C16C3}" presName="accentRepeatNode" presStyleLbl="solidFgAcc1" presStyleIdx="5" presStyleCnt="7"/>
      <dgm:spPr/>
    </dgm:pt>
    <dgm:pt modelId="{420B3CDE-67A7-46DE-ABF8-F15E001F913F}" type="pres">
      <dgm:prSet presAssocID="{DDDAD51C-626E-4DA8-89E8-F76C0D29D191}" presName="text_7" presStyleLbl="node1" presStyleIdx="6" presStyleCnt="7">
        <dgm:presLayoutVars>
          <dgm:bulletEnabled val="1"/>
        </dgm:presLayoutVars>
      </dgm:prSet>
      <dgm:spPr/>
    </dgm:pt>
    <dgm:pt modelId="{EA3A30C1-1D5B-4003-822C-9B1C014DD4D7}" type="pres">
      <dgm:prSet presAssocID="{DDDAD51C-626E-4DA8-89E8-F76C0D29D191}" presName="accent_7" presStyleCnt="0"/>
      <dgm:spPr/>
    </dgm:pt>
    <dgm:pt modelId="{7046AA10-FB2C-4D30-B7E4-BC25715A2228}" type="pres">
      <dgm:prSet presAssocID="{DDDAD51C-626E-4DA8-89E8-F76C0D29D191}" presName="accentRepeatNode" presStyleLbl="solidFgAcc1" presStyleIdx="6" presStyleCnt="7"/>
      <dgm:spPr/>
    </dgm:pt>
  </dgm:ptLst>
  <dgm:cxnLst>
    <dgm:cxn modelId="{06F83839-B3C3-4010-A512-D6D23AAADAE2}" srcId="{F4724002-C487-44A3-9F1C-67305DDE5B98}" destId="{EB8714CA-2078-4B86-A30B-D834251A8189}" srcOrd="2" destOrd="0" parTransId="{3905C6C8-778C-4C8C-92A9-7E9951307A3C}" sibTransId="{1CFB11E0-FBE0-48F6-89D4-5EE5ABD4BF51}"/>
    <dgm:cxn modelId="{62E5534A-2578-480A-A9D8-789ACB9C8FFB}" type="presOf" srcId="{96BAC2A8-4A1F-4E8A-A365-1D35CD7B6870}" destId="{1C0639F3-9C00-499F-9CE5-8A34CA35A3FE}" srcOrd="0" destOrd="0" presId="urn:microsoft.com/office/officeart/2008/layout/VerticalCurvedList"/>
    <dgm:cxn modelId="{4C0FD451-CB75-4522-A6F3-7DDC246D1986}" type="presOf" srcId="{6CC63FB0-C178-41D6-9198-3882D1A7ED60}" destId="{5C2A1042-E5AB-4B03-9232-0D1248BF0482}" srcOrd="0" destOrd="0" presId="urn:microsoft.com/office/officeart/2008/layout/VerticalCurvedList"/>
    <dgm:cxn modelId="{98E4C859-C5E5-4A3E-9958-B0EA09AE593F}" srcId="{F4724002-C487-44A3-9F1C-67305DDE5B98}" destId="{DDDAD51C-626E-4DA8-89E8-F76C0D29D191}" srcOrd="6" destOrd="0" parTransId="{3D5BE4F7-1A2B-4E39-96FC-8E3FC65438D6}" sibTransId="{B2102D8A-1B2F-4130-9D49-DA78CC402A2F}"/>
    <dgm:cxn modelId="{64340C66-ED4D-41BF-9041-EF708D75D548}" srcId="{F4724002-C487-44A3-9F1C-67305DDE5B98}" destId="{FD4CFED8-89CC-4538-B561-3B0D55E5CD58}" srcOrd="0" destOrd="0" parTransId="{DA5840C7-5135-4F17-991E-406D040F1061}" sibTransId="{A6627E10-1EDE-4E77-990C-62BF4F7B7A4B}"/>
    <dgm:cxn modelId="{E1161071-E421-4F8C-B7DC-64214AC89DF0}" srcId="{F4724002-C487-44A3-9F1C-67305DDE5B98}" destId="{431F6A1A-57F7-454D-9D43-DF134979E99F}" srcOrd="4" destOrd="0" parTransId="{2A50B5C0-D8A3-49DE-9663-85E6D342C6D5}" sibTransId="{D7B1D8D0-05AF-49B9-BEC8-A92D6AA2F947}"/>
    <dgm:cxn modelId="{40094F71-27F0-4551-B213-14B79C65FB26}" type="presOf" srcId="{431F6A1A-57F7-454D-9D43-DF134979E99F}" destId="{E4C5D297-5247-431F-8184-835DD753E30F}" srcOrd="0" destOrd="0" presId="urn:microsoft.com/office/officeart/2008/layout/VerticalCurvedList"/>
    <dgm:cxn modelId="{10BAAE98-F950-4A75-8900-7C3D87DBF3A5}" srcId="{F4724002-C487-44A3-9F1C-67305DDE5B98}" destId="{96BAC2A8-4A1F-4E8A-A365-1D35CD7B6870}" srcOrd="1" destOrd="0" parTransId="{3D7C5F5B-2FCC-4D3D-8DE7-F012A3264B58}" sibTransId="{D057CFE4-35E2-4B26-9569-51DBB70E0AD9}"/>
    <dgm:cxn modelId="{2FE239B0-DD69-4C00-803D-588727A4F2B6}" type="presOf" srcId="{A6627E10-1EDE-4E77-990C-62BF4F7B7A4B}" destId="{6601444D-C11D-4B24-B6EE-40DF0E9893B1}" srcOrd="0" destOrd="0" presId="urn:microsoft.com/office/officeart/2008/layout/VerticalCurvedList"/>
    <dgm:cxn modelId="{DBCABAB2-6DC4-49C3-BA70-24EB16B8F532}" type="presOf" srcId="{F4724002-C487-44A3-9F1C-67305DDE5B98}" destId="{D72DCA5B-B009-4C14-BE20-6D222992FD14}" srcOrd="0" destOrd="0" presId="urn:microsoft.com/office/officeart/2008/layout/VerticalCurvedList"/>
    <dgm:cxn modelId="{79770FB7-7297-4764-956D-2622A4EBEBB0}" type="presOf" srcId="{F3EF5886-E06E-4DB9-9523-9A03781C16C3}" destId="{15606E15-90E4-4CF2-82F6-296E11BC0E6C}" srcOrd="0" destOrd="0" presId="urn:microsoft.com/office/officeart/2008/layout/VerticalCurvedList"/>
    <dgm:cxn modelId="{E31768E2-3ED6-4515-BD7B-053D98612F43}" type="presOf" srcId="{FD4CFED8-89CC-4538-B561-3B0D55E5CD58}" destId="{AD2921DA-C50C-4588-B4E2-59C23887A672}" srcOrd="0" destOrd="0" presId="urn:microsoft.com/office/officeart/2008/layout/VerticalCurvedList"/>
    <dgm:cxn modelId="{43FBE6E4-35C5-4964-9072-167280EE8621}" srcId="{F4724002-C487-44A3-9F1C-67305DDE5B98}" destId="{F3EF5886-E06E-4DB9-9523-9A03781C16C3}" srcOrd="5" destOrd="0" parTransId="{49C004F8-533E-4082-88AC-5A1E9FC9A92E}" sibTransId="{31C33967-626F-417D-BAB7-8C9708AC425F}"/>
    <dgm:cxn modelId="{8C93ACE7-1794-46C4-A925-F3D2178204A3}" type="presOf" srcId="{DDDAD51C-626E-4DA8-89E8-F76C0D29D191}" destId="{420B3CDE-67A7-46DE-ABF8-F15E001F913F}" srcOrd="0" destOrd="0" presId="urn:microsoft.com/office/officeart/2008/layout/VerticalCurvedList"/>
    <dgm:cxn modelId="{10BED9F7-8E35-4309-B326-0C9D84B061ED}" type="presOf" srcId="{EB8714CA-2078-4B86-A30B-D834251A8189}" destId="{2935EE88-53E4-4494-AE3F-59A91756B5E5}" srcOrd="0" destOrd="0" presId="urn:microsoft.com/office/officeart/2008/layout/VerticalCurvedList"/>
    <dgm:cxn modelId="{943D7AFC-001E-43DD-A46B-0FF2F27B8682}" srcId="{F4724002-C487-44A3-9F1C-67305DDE5B98}" destId="{6CC63FB0-C178-41D6-9198-3882D1A7ED60}" srcOrd="3" destOrd="0" parTransId="{612C09A4-FC40-4A1D-8E1C-A2D7BA6F01A9}" sibTransId="{43889533-A322-4714-B880-75045486EDD6}"/>
    <dgm:cxn modelId="{834DCEB1-1A86-4C44-923E-BFC88125C5EE}" type="presParOf" srcId="{D72DCA5B-B009-4C14-BE20-6D222992FD14}" destId="{DE62B549-0802-48E5-9C14-3655EBD6EFE7}" srcOrd="0" destOrd="0" presId="urn:microsoft.com/office/officeart/2008/layout/VerticalCurvedList"/>
    <dgm:cxn modelId="{3569C338-B8D0-4DCD-9F32-9426A089E9EA}" type="presParOf" srcId="{DE62B549-0802-48E5-9C14-3655EBD6EFE7}" destId="{9BDB191F-821D-4237-AE41-E363F7B7DA02}" srcOrd="0" destOrd="0" presId="urn:microsoft.com/office/officeart/2008/layout/VerticalCurvedList"/>
    <dgm:cxn modelId="{5AB9DB0F-A457-4EBB-93C6-33184CCAC2B2}" type="presParOf" srcId="{9BDB191F-821D-4237-AE41-E363F7B7DA02}" destId="{6F033781-E3D3-4DB1-B7CA-2DF5115A38A8}" srcOrd="0" destOrd="0" presId="urn:microsoft.com/office/officeart/2008/layout/VerticalCurvedList"/>
    <dgm:cxn modelId="{0E0AF4D8-08C3-4824-B1C8-39996F0CED38}" type="presParOf" srcId="{9BDB191F-821D-4237-AE41-E363F7B7DA02}" destId="{6601444D-C11D-4B24-B6EE-40DF0E9893B1}" srcOrd="1" destOrd="0" presId="urn:microsoft.com/office/officeart/2008/layout/VerticalCurvedList"/>
    <dgm:cxn modelId="{44B2F26E-8D67-4C0C-98E1-41AF36A4377A}" type="presParOf" srcId="{9BDB191F-821D-4237-AE41-E363F7B7DA02}" destId="{A1A0C67F-DA60-4839-9CD9-D2D05B8A58A7}" srcOrd="2" destOrd="0" presId="urn:microsoft.com/office/officeart/2008/layout/VerticalCurvedList"/>
    <dgm:cxn modelId="{B7ABBC30-7674-4E81-8D51-50EEBEFC0AEB}" type="presParOf" srcId="{9BDB191F-821D-4237-AE41-E363F7B7DA02}" destId="{AF5B7ABE-560B-4DCD-B16C-F1BA5601CB68}" srcOrd="3" destOrd="0" presId="urn:microsoft.com/office/officeart/2008/layout/VerticalCurvedList"/>
    <dgm:cxn modelId="{46FEC0F3-06A4-4C08-A00E-FCF8BAE07896}" type="presParOf" srcId="{DE62B549-0802-48E5-9C14-3655EBD6EFE7}" destId="{AD2921DA-C50C-4588-B4E2-59C23887A672}" srcOrd="1" destOrd="0" presId="urn:microsoft.com/office/officeart/2008/layout/VerticalCurvedList"/>
    <dgm:cxn modelId="{D6B342E0-0870-43EE-97D5-ADF874EA18C9}" type="presParOf" srcId="{DE62B549-0802-48E5-9C14-3655EBD6EFE7}" destId="{476FCCCB-6557-40F0-941E-A6F6AA9AF998}" srcOrd="2" destOrd="0" presId="urn:microsoft.com/office/officeart/2008/layout/VerticalCurvedList"/>
    <dgm:cxn modelId="{2FDB59D5-0FF4-496E-B3D0-2F3E50D2D7E1}" type="presParOf" srcId="{476FCCCB-6557-40F0-941E-A6F6AA9AF998}" destId="{4C2DDB27-6BD0-4380-8A90-5C29E1CEC890}" srcOrd="0" destOrd="0" presId="urn:microsoft.com/office/officeart/2008/layout/VerticalCurvedList"/>
    <dgm:cxn modelId="{553FB405-280B-4B28-AEF6-7A9A17913815}" type="presParOf" srcId="{DE62B549-0802-48E5-9C14-3655EBD6EFE7}" destId="{1C0639F3-9C00-499F-9CE5-8A34CA35A3FE}" srcOrd="3" destOrd="0" presId="urn:microsoft.com/office/officeart/2008/layout/VerticalCurvedList"/>
    <dgm:cxn modelId="{BC129A35-7BFF-4374-A00E-CDE71AEBDDC1}" type="presParOf" srcId="{DE62B549-0802-48E5-9C14-3655EBD6EFE7}" destId="{7D6E81F5-B58D-4830-9995-2FF84F47F6B9}" srcOrd="4" destOrd="0" presId="urn:microsoft.com/office/officeart/2008/layout/VerticalCurvedList"/>
    <dgm:cxn modelId="{2E0B867F-7BE9-41B8-8B89-1245E085894D}" type="presParOf" srcId="{7D6E81F5-B58D-4830-9995-2FF84F47F6B9}" destId="{A86D88D4-705E-44C6-B519-EB29D0B72258}" srcOrd="0" destOrd="0" presId="urn:microsoft.com/office/officeart/2008/layout/VerticalCurvedList"/>
    <dgm:cxn modelId="{D7776E36-4A12-424D-A3B4-39B8F25A329C}" type="presParOf" srcId="{DE62B549-0802-48E5-9C14-3655EBD6EFE7}" destId="{2935EE88-53E4-4494-AE3F-59A91756B5E5}" srcOrd="5" destOrd="0" presId="urn:microsoft.com/office/officeart/2008/layout/VerticalCurvedList"/>
    <dgm:cxn modelId="{B4B31E24-8132-4C20-8FCE-5BA900C550C2}" type="presParOf" srcId="{DE62B549-0802-48E5-9C14-3655EBD6EFE7}" destId="{E761F0AA-2743-405E-A7A0-B227D672331B}" srcOrd="6" destOrd="0" presId="urn:microsoft.com/office/officeart/2008/layout/VerticalCurvedList"/>
    <dgm:cxn modelId="{3BD60642-ADEA-489E-A338-DB68719C43B4}" type="presParOf" srcId="{E761F0AA-2743-405E-A7A0-B227D672331B}" destId="{27182DB6-8048-4E7C-AE28-047A9A31703C}" srcOrd="0" destOrd="0" presId="urn:microsoft.com/office/officeart/2008/layout/VerticalCurvedList"/>
    <dgm:cxn modelId="{0731989B-27D0-45FD-87E8-7240AE2805B0}" type="presParOf" srcId="{DE62B549-0802-48E5-9C14-3655EBD6EFE7}" destId="{5C2A1042-E5AB-4B03-9232-0D1248BF0482}" srcOrd="7" destOrd="0" presId="urn:microsoft.com/office/officeart/2008/layout/VerticalCurvedList"/>
    <dgm:cxn modelId="{937CE09B-D21E-4034-B068-B6C4217BC931}" type="presParOf" srcId="{DE62B549-0802-48E5-9C14-3655EBD6EFE7}" destId="{D0D2839B-DB96-433A-B01C-C7FBE0AB27D5}" srcOrd="8" destOrd="0" presId="urn:microsoft.com/office/officeart/2008/layout/VerticalCurvedList"/>
    <dgm:cxn modelId="{F69954A2-185B-44FA-B551-2CB899676961}" type="presParOf" srcId="{D0D2839B-DB96-433A-B01C-C7FBE0AB27D5}" destId="{C18F25C9-8177-4BB1-B145-1F8C7A10912A}" srcOrd="0" destOrd="0" presId="urn:microsoft.com/office/officeart/2008/layout/VerticalCurvedList"/>
    <dgm:cxn modelId="{58710F5C-1151-4BEA-AB16-7CA6C738C6DC}" type="presParOf" srcId="{DE62B549-0802-48E5-9C14-3655EBD6EFE7}" destId="{E4C5D297-5247-431F-8184-835DD753E30F}" srcOrd="9" destOrd="0" presId="urn:microsoft.com/office/officeart/2008/layout/VerticalCurvedList"/>
    <dgm:cxn modelId="{E36F4606-9B0E-4EB6-8A62-0247F354AC42}" type="presParOf" srcId="{DE62B549-0802-48E5-9C14-3655EBD6EFE7}" destId="{1EDE569C-651D-4036-9C37-6EC8ADE2E81A}" srcOrd="10" destOrd="0" presId="urn:microsoft.com/office/officeart/2008/layout/VerticalCurvedList"/>
    <dgm:cxn modelId="{85E63025-5DD2-4A46-81DC-FC211505A9DE}" type="presParOf" srcId="{1EDE569C-651D-4036-9C37-6EC8ADE2E81A}" destId="{0FA28853-FB8B-40D9-BB24-18E56FEDE496}" srcOrd="0" destOrd="0" presId="urn:microsoft.com/office/officeart/2008/layout/VerticalCurvedList"/>
    <dgm:cxn modelId="{9AB4C86E-8B87-411F-824E-C083C6FFBB45}" type="presParOf" srcId="{DE62B549-0802-48E5-9C14-3655EBD6EFE7}" destId="{15606E15-90E4-4CF2-82F6-296E11BC0E6C}" srcOrd="11" destOrd="0" presId="urn:microsoft.com/office/officeart/2008/layout/VerticalCurvedList"/>
    <dgm:cxn modelId="{E24F8E60-F0C4-47BC-8E14-6A2C7540D41A}" type="presParOf" srcId="{DE62B549-0802-48E5-9C14-3655EBD6EFE7}" destId="{92E48298-4B63-42F9-A139-649BA9A368EA}" srcOrd="12" destOrd="0" presId="urn:microsoft.com/office/officeart/2008/layout/VerticalCurvedList"/>
    <dgm:cxn modelId="{DC75909D-767F-4AE3-9224-0CBAB5ECB2F9}" type="presParOf" srcId="{92E48298-4B63-42F9-A139-649BA9A368EA}" destId="{00CBEFE3-8C07-4003-B414-A2A4D6550A8E}" srcOrd="0" destOrd="0" presId="urn:microsoft.com/office/officeart/2008/layout/VerticalCurvedList"/>
    <dgm:cxn modelId="{DF0B152E-B6D8-4584-A17C-F9B236B5DA41}" type="presParOf" srcId="{DE62B549-0802-48E5-9C14-3655EBD6EFE7}" destId="{420B3CDE-67A7-46DE-ABF8-F15E001F913F}" srcOrd="13" destOrd="0" presId="urn:microsoft.com/office/officeart/2008/layout/VerticalCurvedList"/>
    <dgm:cxn modelId="{B67D7CEA-2351-41DC-ABA4-D16A6622C442}" type="presParOf" srcId="{DE62B549-0802-48E5-9C14-3655EBD6EFE7}" destId="{EA3A30C1-1D5B-4003-822C-9B1C014DD4D7}" srcOrd="14" destOrd="0" presId="urn:microsoft.com/office/officeart/2008/layout/VerticalCurvedList"/>
    <dgm:cxn modelId="{10451DC8-FC6E-4658-B178-517A475C8948}" type="presParOf" srcId="{EA3A30C1-1D5B-4003-822C-9B1C014DD4D7}" destId="{7046AA10-FB2C-4D30-B7E4-BC25715A222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01444D-C11D-4B24-B6EE-40DF0E9893B1}">
      <dsp:nvSpPr>
        <dsp:cNvPr id="0" name=""/>
        <dsp:cNvSpPr/>
      </dsp:nvSpPr>
      <dsp:spPr>
        <a:xfrm>
          <a:off x="-5406544" y="-828294"/>
          <a:ext cx="6440860" cy="6440860"/>
        </a:xfrm>
        <a:prstGeom prst="blockArc">
          <a:avLst>
            <a:gd name="adj1" fmla="val 18900000"/>
            <a:gd name="adj2" fmla="val 2700000"/>
            <a:gd name="adj3" fmla="val 33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2921DA-C50C-4588-B4E2-59C23887A672}">
      <dsp:nvSpPr>
        <dsp:cNvPr id="0" name=""/>
        <dsp:cNvSpPr/>
      </dsp:nvSpPr>
      <dsp:spPr>
        <a:xfrm>
          <a:off x="335616" y="217492"/>
          <a:ext cx="7705539" cy="434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118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Notice of Intent, Public Notification, Scoping</a:t>
          </a:r>
        </a:p>
      </dsp:txBody>
      <dsp:txXfrm>
        <a:off x="335616" y="217492"/>
        <a:ext cx="7705539" cy="434794"/>
      </dsp:txXfrm>
    </dsp:sp>
    <dsp:sp modelId="{4C2DDB27-6BD0-4380-8A90-5C29E1CEC890}">
      <dsp:nvSpPr>
        <dsp:cNvPr id="0" name=""/>
        <dsp:cNvSpPr/>
      </dsp:nvSpPr>
      <dsp:spPr>
        <a:xfrm>
          <a:off x="63870" y="163143"/>
          <a:ext cx="543493" cy="5434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639F3-9C00-499F-9CE5-8A34CA35A3FE}">
      <dsp:nvSpPr>
        <dsp:cNvPr id="0" name=""/>
        <dsp:cNvSpPr/>
      </dsp:nvSpPr>
      <dsp:spPr>
        <a:xfrm>
          <a:off x="729362" y="870067"/>
          <a:ext cx="7311793" cy="434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118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Water Demand &amp; IBT Projections</a:t>
          </a:r>
        </a:p>
      </dsp:txBody>
      <dsp:txXfrm>
        <a:off x="729362" y="870067"/>
        <a:ext cx="7311793" cy="434794"/>
      </dsp:txXfrm>
    </dsp:sp>
    <dsp:sp modelId="{A86D88D4-705E-44C6-B519-EB29D0B72258}">
      <dsp:nvSpPr>
        <dsp:cNvPr id="0" name=""/>
        <dsp:cNvSpPr/>
      </dsp:nvSpPr>
      <dsp:spPr>
        <a:xfrm>
          <a:off x="457615" y="815718"/>
          <a:ext cx="543493" cy="5434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35EE88-53E4-4494-AE3F-59A91756B5E5}">
      <dsp:nvSpPr>
        <dsp:cNvPr id="0" name=""/>
        <dsp:cNvSpPr/>
      </dsp:nvSpPr>
      <dsp:spPr>
        <a:xfrm>
          <a:off x="945132" y="1522163"/>
          <a:ext cx="7096023" cy="434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118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Hydrologic Modeling to support IBT</a:t>
          </a:r>
        </a:p>
      </dsp:txBody>
      <dsp:txXfrm>
        <a:off x="945132" y="1522163"/>
        <a:ext cx="7096023" cy="434794"/>
      </dsp:txXfrm>
    </dsp:sp>
    <dsp:sp modelId="{27182DB6-8048-4E7C-AE28-047A9A31703C}">
      <dsp:nvSpPr>
        <dsp:cNvPr id="0" name=""/>
        <dsp:cNvSpPr/>
      </dsp:nvSpPr>
      <dsp:spPr>
        <a:xfrm>
          <a:off x="673386" y="1467814"/>
          <a:ext cx="543493" cy="5434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2A1042-E5AB-4B03-9232-0D1248BF0482}">
      <dsp:nvSpPr>
        <dsp:cNvPr id="0" name=""/>
        <dsp:cNvSpPr/>
      </dsp:nvSpPr>
      <dsp:spPr>
        <a:xfrm>
          <a:off x="1014026" y="2174738"/>
          <a:ext cx="7027129" cy="434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118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Draft EIS Preparation</a:t>
          </a:r>
        </a:p>
      </dsp:txBody>
      <dsp:txXfrm>
        <a:off x="1014026" y="2174738"/>
        <a:ext cx="7027129" cy="434794"/>
      </dsp:txXfrm>
    </dsp:sp>
    <dsp:sp modelId="{C18F25C9-8177-4BB1-B145-1F8C7A10912A}">
      <dsp:nvSpPr>
        <dsp:cNvPr id="0" name=""/>
        <dsp:cNvSpPr/>
      </dsp:nvSpPr>
      <dsp:spPr>
        <a:xfrm>
          <a:off x="742279" y="2120388"/>
          <a:ext cx="543493" cy="5434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C5D297-5247-431F-8184-835DD753E30F}">
      <dsp:nvSpPr>
        <dsp:cNvPr id="0" name=""/>
        <dsp:cNvSpPr/>
      </dsp:nvSpPr>
      <dsp:spPr>
        <a:xfrm>
          <a:off x="945132" y="2827312"/>
          <a:ext cx="7096023" cy="434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118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Draft EIS Submittal to EMC</a:t>
          </a:r>
        </a:p>
      </dsp:txBody>
      <dsp:txXfrm>
        <a:off x="945132" y="2827312"/>
        <a:ext cx="7096023" cy="434794"/>
      </dsp:txXfrm>
    </dsp:sp>
    <dsp:sp modelId="{0FA28853-FB8B-40D9-BB24-18E56FEDE496}">
      <dsp:nvSpPr>
        <dsp:cNvPr id="0" name=""/>
        <dsp:cNvSpPr/>
      </dsp:nvSpPr>
      <dsp:spPr>
        <a:xfrm>
          <a:off x="673386" y="2772963"/>
          <a:ext cx="543493" cy="5434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06E15-90E4-4CF2-82F6-296E11BC0E6C}">
      <dsp:nvSpPr>
        <dsp:cNvPr id="0" name=""/>
        <dsp:cNvSpPr/>
      </dsp:nvSpPr>
      <dsp:spPr>
        <a:xfrm>
          <a:off x="729362" y="3479408"/>
          <a:ext cx="7311793" cy="434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118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IBT Petition</a:t>
          </a:r>
        </a:p>
      </dsp:txBody>
      <dsp:txXfrm>
        <a:off x="729362" y="3479408"/>
        <a:ext cx="7311793" cy="434794"/>
      </dsp:txXfrm>
    </dsp:sp>
    <dsp:sp modelId="{00CBEFE3-8C07-4003-B414-A2A4D6550A8E}">
      <dsp:nvSpPr>
        <dsp:cNvPr id="0" name=""/>
        <dsp:cNvSpPr/>
      </dsp:nvSpPr>
      <dsp:spPr>
        <a:xfrm>
          <a:off x="457615" y="3425059"/>
          <a:ext cx="543493" cy="5434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0B3CDE-67A7-46DE-ABF8-F15E001F913F}">
      <dsp:nvSpPr>
        <dsp:cNvPr id="0" name=""/>
        <dsp:cNvSpPr/>
      </dsp:nvSpPr>
      <dsp:spPr>
        <a:xfrm>
          <a:off x="335616" y="4131983"/>
          <a:ext cx="7705539" cy="434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118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Draft to Final EIS, Record of Decision, Finding of Fact</a:t>
          </a:r>
        </a:p>
      </dsp:txBody>
      <dsp:txXfrm>
        <a:off x="335616" y="4131983"/>
        <a:ext cx="7705539" cy="434794"/>
      </dsp:txXfrm>
    </dsp:sp>
    <dsp:sp modelId="{7046AA10-FB2C-4D30-B7E4-BC25715A2228}">
      <dsp:nvSpPr>
        <dsp:cNvPr id="0" name=""/>
        <dsp:cNvSpPr/>
      </dsp:nvSpPr>
      <dsp:spPr>
        <a:xfrm>
          <a:off x="63870" y="4077634"/>
          <a:ext cx="543493" cy="5434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6DD2618-4A8B-4B16-8181-0AC762666C3A}" type="datetimeFigureOut">
              <a:rPr lang="en-US" altLang="en-US"/>
              <a:pPr>
                <a:defRPr/>
              </a:pPr>
              <a:t>10/20/20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10FF1AA-A9AC-4432-BFFD-076A6E7F5F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0635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187FDA0-E402-4D3E-8C91-9BAA434BCAC3}" type="datetimeFigureOut">
              <a:rPr lang="en-US" altLang="en-US"/>
              <a:pPr>
                <a:defRPr/>
              </a:pPr>
              <a:t>10/20/20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D577C6A-C2D3-4EDC-9F42-FD7E5966DC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1757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418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City’s WTP located in CF</a:t>
            </a:r>
          </a:p>
          <a:p>
            <a:r>
              <a:rPr lang="en-US" dirty="0"/>
              <a:t>Town’s service area in CF and NR</a:t>
            </a:r>
          </a:p>
          <a:p>
            <a:r>
              <a:rPr lang="en-US" dirty="0"/>
              <a:t>Approximately 18 miles of finished water transmission main.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177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77C6A-C2D3-4EDC-9F42-FD7E5966DC0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440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846667"/>
            <a:ext cx="7764463" cy="310120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685800" y="4807766"/>
            <a:ext cx="5765800" cy="107721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ts val="4200"/>
              </a:lnSpc>
              <a:buNone/>
              <a:defRPr sz="4000" b="1" i="0">
                <a:solidFill>
                  <a:srgbClr val="395173"/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6043758"/>
            <a:ext cx="5765800" cy="2308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5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85801" y="4068566"/>
            <a:ext cx="1785938" cy="618507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24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Client logo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1" y="268225"/>
            <a:ext cx="1109164" cy="3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92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88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196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580444"/>
            <a:ext cx="7772400" cy="4160239"/>
          </a:xfrm>
        </p:spPr>
        <p:txBody>
          <a:bodyPr/>
          <a:lstStyle>
            <a:lvl1pPr marL="346075" indent="-346075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34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196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794325"/>
            <a:ext cx="7772400" cy="3946358"/>
          </a:xfrm>
        </p:spPr>
        <p:txBody>
          <a:bodyPr/>
          <a:lstStyle>
            <a:lvl1pPr marL="346075" indent="-346075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6074" y="1101178"/>
            <a:ext cx="5780926" cy="346466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5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If you need a subhead, put it here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52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ou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452938" cy="68580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1419726"/>
            <a:ext cx="3477126" cy="4752474"/>
          </a:xfrm>
          <a:prstGeom prst="rect">
            <a:avLst/>
          </a:prstGeom>
        </p:spPr>
        <p:txBody>
          <a:bodyPr tIns="0" rIns="0" anchor="ctr">
            <a:noAutofit/>
          </a:bodyPr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6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Use this for creative text such as pull quotes, marketing statements,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4686300" y="533400"/>
            <a:ext cx="3784600" cy="563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image or graphic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531690"/>
            <a:ext cx="3771900" cy="533400"/>
          </a:xfrm>
        </p:spPr>
        <p:txBody>
          <a:bodyPr>
            <a:no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Concise Title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8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452938" cy="68580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533400"/>
            <a:ext cx="3557426" cy="5638799"/>
          </a:xfrm>
          <a:prstGeom prst="rect">
            <a:avLst/>
          </a:prstGeom>
        </p:spPr>
        <p:txBody>
          <a:bodyPr tIns="0" rIns="0" anchor="ctr">
            <a:noAutofit/>
          </a:bodyPr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6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Use this for creative text such as pull quotes, marketing statements,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4686300" y="531690"/>
            <a:ext cx="378393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86300" y="1790700"/>
            <a:ext cx="3771900" cy="4381500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686300" y="1090904"/>
            <a:ext cx="3783932" cy="346466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5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If you need a subhead, put it here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48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367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600200"/>
            <a:ext cx="5791200" cy="4572000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6705600" y="1600200"/>
            <a:ext cx="1744663" cy="4572000"/>
          </a:xfrm>
          <a:solidFill>
            <a:srgbClr val="E1E1D5"/>
          </a:solidFill>
        </p:spPr>
        <p:txBody>
          <a:bodyPr lIns="164592" tIns="109728" rIns="164592" bIns="109728">
            <a:noAutofit/>
          </a:bodyPr>
          <a:lstStyle>
            <a:lvl1pPr marL="0" indent="0">
              <a:lnSpc>
                <a:spcPts val="2000"/>
              </a:lnSpc>
              <a:spcBef>
                <a:spcPts val="1200"/>
              </a:spcBef>
              <a:buNone/>
              <a:defRPr sz="1600" baseline="0"/>
            </a:lvl1pPr>
          </a:lstStyle>
          <a:p>
            <a:pPr lvl="0"/>
            <a:r>
              <a:rPr lang="en-US" dirty="0"/>
              <a:t>Put what you want in here. Sidebar for when there is additional information to highlight.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10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685800" y="541964"/>
            <a:ext cx="778443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97832" y="1600200"/>
            <a:ext cx="3771900" cy="4572000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686300" y="1600200"/>
            <a:ext cx="3771900" cy="457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120"/>
              </a:lnSpc>
              <a:spcBef>
                <a:spcPts val="240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ts val="3120"/>
              </a:lnSpc>
              <a:spcBef>
                <a:spcPts val="240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Insert photo or graphic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67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685800" y="541964"/>
            <a:ext cx="778443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97832" y="1600200"/>
            <a:ext cx="3771900" cy="4572000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698332" y="1616597"/>
            <a:ext cx="3771900" cy="4572000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35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6705600" y="551380"/>
            <a:ext cx="176463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 b="1"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705600" y="1790700"/>
            <a:ext cx="1752600" cy="4381499"/>
          </a:xfrm>
        </p:spPr>
        <p:txBody>
          <a:bodyPr tIns="0" rIns="0" anchor="t">
            <a:no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A caption for the image or graphic. Shouldn’t need bullets because the image speaks for itself.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685800" y="533400"/>
            <a:ext cx="5791200" cy="5638800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Insert large photo or graphic here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88" y="6536218"/>
            <a:ext cx="705224" cy="2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36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ic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>
          <a:xfrm>
            <a:off x="696074" y="541964"/>
            <a:ext cx="777415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 b="1"/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696074" y="3606230"/>
            <a:ext cx="7762126" cy="2565970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Insert large photo or graphic here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96074" y="1617109"/>
            <a:ext cx="7762126" cy="176308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Don’t exceed 3 levels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76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196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0" y="1600200"/>
            <a:ext cx="9144000" cy="479032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A full page bleed graphic/photo 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8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>
            <a:spLocks noGrp="1"/>
          </p:cNvSpPr>
          <p:nvPr>
            <p:ph type="subTitle" idx="10"/>
          </p:nvPr>
        </p:nvSpPr>
        <p:spPr>
          <a:xfrm>
            <a:off x="685800" y="4550916"/>
            <a:ext cx="5765800" cy="12567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ts val="4800"/>
              </a:lnSpc>
              <a:buNone/>
              <a:defRPr sz="4000" b="1" i="0">
                <a:solidFill>
                  <a:srgbClr val="395173"/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5800" y="5920467"/>
            <a:ext cx="5765800" cy="2308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5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846667"/>
            <a:ext cx="7764463" cy="34036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1" y="268225"/>
            <a:ext cx="1109164" cy="3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5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s +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196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85800" y="1600200"/>
            <a:ext cx="7772400" cy="4572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A full page graphic/photo 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96073" y="1090904"/>
            <a:ext cx="7754189" cy="346466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5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If you need a subhead, put it here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25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graphic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96074" y="533400"/>
            <a:ext cx="7754189" cy="551789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A full page graphic/photo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4011" y="6158762"/>
            <a:ext cx="7754189" cy="219483"/>
          </a:xfrm>
          <a:prstGeom prst="rect">
            <a:avLst/>
          </a:prstGeom>
        </p:spPr>
        <p:txBody>
          <a:bodyPr/>
          <a:lstStyle>
            <a:lvl1pPr algn="r">
              <a:defRPr sz="140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Concise caption for above image/graphic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17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31690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696074" y="1615622"/>
            <a:ext cx="3761626" cy="382240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graphic/photo 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86301" y="1618281"/>
            <a:ext cx="3763962" cy="382240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graphic/photo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86301" y="5635256"/>
            <a:ext cx="3771900" cy="536943"/>
          </a:xfrm>
        </p:spPr>
        <p:txBody>
          <a:bodyPr tIns="0" rIns="0" anchor="t">
            <a:no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A caption for the image or graphic above.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6433" y="5635257"/>
            <a:ext cx="3761267" cy="536943"/>
          </a:xfrm>
        </p:spPr>
        <p:txBody>
          <a:bodyPr tIns="0" rIns="0" anchor="t">
            <a:no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A caption for the image or graphic above.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6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685800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340629" y="1611192"/>
            <a:ext cx="2473015" cy="382240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graphic/photo 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696074" y="1615622"/>
            <a:ext cx="2473015" cy="382240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graphic/photo 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5985185" y="1618281"/>
            <a:ext cx="2473015" cy="382240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graphic/photo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985185" y="5635256"/>
            <a:ext cx="2473015" cy="536943"/>
          </a:xfrm>
        </p:spPr>
        <p:txBody>
          <a:bodyPr tIns="0" rIns="0" anchor="t">
            <a:no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A caption for the image or graphic above.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340629" y="5635255"/>
            <a:ext cx="2473015" cy="536943"/>
          </a:xfrm>
        </p:spPr>
        <p:txBody>
          <a:bodyPr tIns="0" rIns="0" anchor="t">
            <a:no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600" b="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A caption for the image or graphic above.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6433" y="5635257"/>
            <a:ext cx="2473015" cy="536943"/>
          </a:xfrm>
        </p:spPr>
        <p:txBody>
          <a:bodyPr tIns="0" rIns="0" anchor="t">
            <a:no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A caption for the image or graphic above.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72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690044" y="1623318"/>
            <a:ext cx="1835775" cy="21955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2637991" y="1623318"/>
            <a:ext cx="1814737" cy="21955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/>
          </p:nvPr>
        </p:nvSpPr>
        <p:spPr>
          <a:xfrm>
            <a:off x="690044" y="3933205"/>
            <a:ext cx="1835776" cy="223714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6"/>
          </p:nvPr>
        </p:nvSpPr>
        <p:spPr>
          <a:xfrm>
            <a:off x="2637991" y="3933205"/>
            <a:ext cx="1814737" cy="223714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196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689475" y="1600200"/>
            <a:ext cx="3768725" cy="45701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1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5" y="541964"/>
            <a:ext cx="3761626" cy="524836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ontent Placeholder 5"/>
          <p:cNvSpPr>
            <a:spLocks noGrp="1" noChangeAspect="1"/>
          </p:cNvSpPr>
          <p:nvPr>
            <p:ph sz="quarter" idx="10"/>
          </p:nvPr>
        </p:nvSpPr>
        <p:spPr>
          <a:xfrm>
            <a:off x="0" y="4529470"/>
            <a:ext cx="2290354" cy="1861056"/>
          </a:xfrm>
        </p:spPr>
        <p:txBody>
          <a:bodyPr>
            <a:normAutofit/>
          </a:bodyPr>
          <a:lstStyle>
            <a:lvl1pPr marL="0" indent="0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686300" y="541964"/>
            <a:ext cx="3771900" cy="768708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spcBef>
                <a:spcPts val="1200"/>
              </a:spcBef>
              <a:buNone/>
              <a:defRPr sz="18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Brief description text for the photo collage below</a:t>
            </a:r>
          </a:p>
        </p:txBody>
      </p:sp>
      <p:sp>
        <p:nvSpPr>
          <p:cNvPr id="8" name="Content Placeholder 5"/>
          <p:cNvSpPr>
            <a:spLocks noGrp="1" noChangeAspect="1"/>
          </p:cNvSpPr>
          <p:nvPr>
            <p:ph sz="quarter" idx="12"/>
          </p:nvPr>
        </p:nvSpPr>
        <p:spPr>
          <a:xfrm>
            <a:off x="0" y="1797050"/>
            <a:ext cx="2290354" cy="2733824"/>
          </a:xfrm>
        </p:spPr>
        <p:txBody>
          <a:bodyPr>
            <a:noAutofit/>
          </a:bodyPr>
          <a:lstStyle>
            <a:lvl1pPr marL="0" indent="0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Content Placeholder 5"/>
          <p:cNvSpPr>
            <a:spLocks noGrp="1" noChangeAspect="1"/>
          </p:cNvSpPr>
          <p:nvPr>
            <p:ph sz="quarter" idx="13"/>
          </p:nvPr>
        </p:nvSpPr>
        <p:spPr>
          <a:xfrm>
            <a:off x="2281646" y="1797050"/>
            <a:ext cx="2290354" cy="1861056"/>
          </a:xfrm>
        </p:spPr>
        <p:txBody>
          <a:bodyPr>
            <a:normAutofit/>
          </a:bodyPr>
          <a:lstStyle>
            <a:lvl1pPr marL="0" indent="0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2" name="Content Placeholder 5"/>
          <p:cNvSpPr>
            <a:spLocks noGrp="1" noChangeAspect="1"/>
          </p:cNvSpPr>
          <p:nvPr>
            <p:ph sz="quarter" idx="14"/>
          </p:nvPr>
        </p:nvSpPr>
        <p:spPr>
          <a:xfrm>
            <a:off x="2281646" y="3656702"/>
            <a:ext cx="2290354" cy="2733824"/>
          </a:xfrm>
        </p:spPr>
        <p:txBody>
          <a:bodyPr>
            <a:normAutofit/>
          </a:bodyPr>
          <a:lstStyle>
            <a:lvl1pPr marL="0" indent="0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Content Placeholder 5"/>
          <p:cNvSpPr>
            <a:spLocks noGrp="1" noChangeAspect="1"/>
          </p:cNvSpPr>
          <p:nvPr>
            <p:ph sz="quarter" idx="15"/>
          </p:nvPr>
        </p:nvSpPr>
        <p:spPr>
          <a:xfrm>
            <a:off x="4563292" y="4524524"/>
            <a:ext cx="2290354" cy="1861056"/>
          </a:xfrm>
        </p:spPr>
        <p:txBody>
          <a:bodyPr>
            <a:normAutofit/>
          </a:bodyPr>
          <a:lstStyle>
            <a:lvl1pPr marL="0" indent="0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Content Placeholder 5"/>
          <p:cNvSpPr>
            <a:spLocks noGrp="1" noChangeAspect="1"/>
          </p:cNvSpPr>
          <p:nvPr>
            <p:ph sz="quarter" idx="16"/>
          </p:nvPr>
        </p:nvSpPr>
        <p:spPr>
          <a:xfrm>
            <a:off x="4563292" y="1797050"/>
            <a:ext cx="2290354" cy="2733824"/>
          </a:xfrm>
        </p:spPr>
        <p:txBody>
          <a:bodyPr>
            <a:normAutofit/>
          </a:bodyPr>
          <a:lstStyle>
            <a:lvl1pPr marL="0" indent="0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Content Placeholder 5"/>
          <p:cNvSpPr>
            <a:spLocks noGrp="1" noChangeAspect="1"/>
          </p:cNvSpPr>
          <p:nvPr>
            <p:ph sz="quarter" idx="17"/>
          </p:nvPr>
        </p:nvSpPr>
        <p:spPr>
          <a:xfrm>
            <a:off x="6844938" y="1797050"/>
            <a:ext cx="2290354" cy="1861056"/>
          </a:xfrm>
        </p:spPr>
        <p:txBody>
          <a:bodyPr>
            <a:normAutofit/>
          </a:bodyPr>
          <a:lstStyle>
            <a:lvl1pPr marL="0" indent="0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Content Placeholder 5"/>
          <p:cNvSpPr>
            <a:spLocks noGrp="1" noChangeAspect="1"/>
          </p:cNvSpPr>
          <p:nvPr>
            <p:ph sz="quarter" idx="18"/>
          </p:nvPr>
        </p:nvSpPr>
        <p:spPr>
          <a:xfrm>
            <a:off x="6844938" y="3651756"/>
            <a:ext cx="2290354" cy="2733824"/>
          </a:xfrm>
        </p:spPr>
        <p:txBody>
          <a:bodyPr>
            <a:normAutofit/>
          </a:bodyPr>
          <a:lstStyle>
            <a:lvl1pPr marL="0" indent="0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48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31689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One Person Blurb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410306"/>
            <a:ext cx="1742326" cy="34392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696074" y="1613471"/>
            <a:ext cx="1742326" cy="16511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photo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74" y="3850629"/>
            <a:ext cx="1742326" cy="322848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2667000" y="1600200"/>
            <a:ext cx="3810000" cy="457199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000"/>
            </a:lvl1pPr>
            <a:lvl2pPr marL="800100" indent="-342900"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715874" y="1600200"/>
            <a:ext cx="1742326" cy="4571999"/>
          </a:xfrm>
          <a:prstGeom prst="rect">
            <a:avLst/>
          </a:prstGeom>
        </p:spPr>
        <p:txBody>
          <a:bodyPr tIns="0" rIns="0" anchor="t">
            <a:no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2400" b="1" i="1" baseline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Something you really want to stand out about the person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61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9" y="531689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Two-Person Blurb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675626" y="1612072"/>
            <a:ext cx="1773448" cy="343928"/>
          </a:xfrm>
        </p:spPr>
        <p:txBody>
          <a:bodyPr>
            <a:noAutofit/>
          </a:bodyPr>
          <a:lstStyle>
            <a:lvl1pPr marL="0" indent="0">
              <a:lnSpc>
                <a:spcPts val="1650"/>
              </a:lnSpc>
              <a:spcBef>
                <a:spcPts val="0"/>
              </a:spcBef>
              <a:buNone/>
              <a:defRPr sz="1050" b="1" baseline="0">
                <a:solidFill>
                  <a:schemeClr val="tx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696075" y="1613481"/>
            <a:ext cx="1742326" cy="1651144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 dirty="0"/>
              <a:t>photo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667000" y="2012902"/>
            <a:ext cx="1790700" cy="322848"/>
          </a:xfrm>
        </p:spPr>
        <p:txBody>
          <a:bodyPr>
            <a:normAutofit/>
          </a:bodyPr>
          <a:lstStyle>
            <a:lvl1pPr marL="0" indent="0">
              <a:lnSpc>
                <a:spcPts val="1650"/>
              </a:lnSpc>
              <a:spcBef>
                <a:spcPts val="0"/>
              </a:spcBef>
              <a:buNone/>
              <a:defRPr sz="1050" b="1" baseline="0"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96080" y="3415807"/>
            <a:ext cx="3761621" cy="275639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500"/>
            </a:lvl1pPr>
            <a:lvl2pPr marL="600075" indent="-257175">
              <a:buFont typeface="Arial" panose="020B0604020202020204" pitchFamily="34" charset="0"/>
              <a:buChar char="•"/>
              <a:defRPr sz="1125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00113" indent="-214313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675626" y="2418295"/>
            <a:ext cx="1790700" cy="784877"/>
          </a:xfrm>
        </p:spPr>
        <p:txBody>
          <a:bodyPr>
            <a:normAutofit/>
          </a:bodyPr>
          <a:lstStyle>
            <a:lvl1pPr marL="0" indent="0">
              <a:lnSpc>
                <a:spcPts val="1650"/>
              </a:lnSpc>
              <a:spcBef>
                <a:spcPts val="0"/>
              </a:spcBef>
              <a:buNone/>
              <a:defRPr sz="1050" b="0" baseline="0">
                <a:solidFill>
                  <a:schemeClr val="accent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Any other brief info. Education, PEs, etc.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683291" y="1600201"/>
            <a:ext cx="1773448" cy="343928"/>
          </a:xfrm>
        </p:spPr>
        <p:txBody>
          <a:bodyPr>
            <a:noAutofit/>
          </a:bodyPr>
          <a:lstStyle>
            <a:lvl1pPr marL="0" indent="0">
              <a:lnSpc>
                <a:spcPts val="1650"/>
              </a:lnSpc>
              <a:spcBef>
                <a:spcPts val="0"/>
              </a:spcBef>
              <a:buNone/>
              <a:defRPr sz="1050" b="1" baseline="0">
                <a:solidFill>
                  <a:schemeClr val="tx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4703740" y="1601609"/>
            <a:ext cx="1742326" cy="1651144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 dirty="0"/>
              <a:t>photo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674665" y="2001030"/>
            <a:ext cx="1790700" cy="322848"/>
          </a:xfrm>
        </p:spPr>
        <p:txBody>
          <a:bodyPr>
            <a:normAutofit/>
          </a:bodyPr>
          <a:lstStyle>
            <a:lvl1pPr marL="0" indent="0">
              <a:lnSpc>
                <a:spcPts val="1650"/>
              </a:lnSpc>
              <a:spcBef>
                <a:spcPts val="0"/>
              </a:spcBef>
              <a:buNone/>
              <a:defRPr sz="1050" b="1" baseline="0"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17" name="Content Placeholder 9"/>
          <p:cNvSpPr>
            <a:spLocks noGrp="1"/>
          </p:cNvSpPr>
          <p:nvPr>
            <p:ph sz="quarter" idx="18" hasCustomPrompt="1"/>
          </p:nvPr>
        </p:nvSpPr>
        <p:spPr>
          <a:xfrm>
            <a:off x="4695119" y="3403935"/>
            <a:ext cx="3761621" cy="275639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500"/>
            </a:lvl1pPr>
            <a:lvl2pPr marL="600075" indent="-257175">
              <a:buFont typeface="Arial" panose="020B0604020202020204" pitchFamily="34" charset="0"/>
              <a:buChar char="•"/>
              <a:defRPr sz="1125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00113" indent="-214313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683291" y="2406424"/>
            <a:ext cx="1790700" cy="784877"/>
          </a:xfrm>
        </p:spPr>
        <p:txBody>
          <a:bodyPr>
            <a:normAutofit/>
          </a:bodyPr>
          <a:lstStyle>
            <a:lvl1pPr marL="0" indent="0">
              <a:lnSpc>
                <a:spcPts val="1650"/>
              </a:lnSpc>
              <a:spcBef>
                <a:spcPts val="0"/>
              </a:spcBef>
              <a:buNone/>
              <a:defRPr sz="1050" b="0" baseline="0">
                <a:solidFill>
                  <a:schemeClr val="accent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Any other brief info. Education, PEs, etc.</a:t>
            </a:r>
          </a:p>
        </p:txBody>
      </p:sp>
      <p:sp>
        <p:nvSpPr>
          <p:cNvPr id="1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5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52238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4-Person Blurb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536276"/>
            <a:ext cx="1752600" cy="34392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685800" y="1599716"/>
            <a:ext cx="1752600" cy="17478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photo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74" y="3944871"/>
            <a:ext cx="1752600" cy="32284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96074" y="4499833"/>
            <a:ext cx="1752600" cy="1672367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en-US" dirty="0"/>
              <a:t>Short description of the person goes here. Fill in with something interesting.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688516" y="3536276"/>
            <a:ext cx="1752600" cy="34392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2688516" y="1599716"/>
            <a:ext cx="1752600" cy="17478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photo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2698790" y="3944871"/>
            <a:ext cx="1752600" cy="32284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2698790" y="4499833"/>
            <a:ext cx="1752600" cy="1672367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en-US" dirty="0"/>
              <a:t>Short description of the person goes here. Fill in with something interesting.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86300" y="3536276"/>
            <a:ext cx="1752600" cy="34392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4686300" y="1599716"/>
            <a:ext cx="1752600" cy="17478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photo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696574" y="3944871"/>
            <a:ext cx="1752600" cy="32284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21" hasCustomPrompt="1"/>
          </p:nvPr>
        </p:nvSpPr>
        <p:spPr>
          <a:xfrm>
            <a:off x="4696574" y="4499833"/>
            <a:ext cx="1780426" cy="1672367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en-US" dirty="0"/>
              <a:t>Short description of the person goes here. Fill in with something interesting.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6716358" y="3547034"/>
            <a:ext cx="1733905" cy="34392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23" hasCustomPrompt="1"/>
          </p:nvPr>
        </p:nvSpPr>
        <p:spPr>
          <a:xfrm>
            <a:off x="6716358" y="1610474"/>
            <a:ext cx="1752600" cy="17478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photo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726632" y="3955629"/>
            <a:ext cx="1742326" cy="322848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400" b="1" baseline="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Project Role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quarter" idx="25" hasCustomPrompt="1"/>
          </p:nvPr>
        </p:nvSpPr>
        <p:spPr>
          <a:xfrm>
            <a:off x="6726632" y="4510591"/>
            <a:ext cx="1723631" cy="1672367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en-US" dirty="0"/>
              <a:t>Short description of the person goes here. Fill in with something interesting. </a:t>
            </a:r>
          </a:p>
        </p:txBody>
      </p:sp>
      <p:sp>
        <p:nvSpPr>
          <p:cNvPr id="2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3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54367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1797050"/>
            <a:ext cx="685800" cy="951993"/>
          </a:xfrm>
        </p:spPr>
        <p:txBody>
          <a:bodyPr anchor="ctr">
            <a:normAutofit/>
          </a:bodyPr>
          <a:lstStyle>
            <a:lvl1pPr marL="0" indent="0" algn="r">
              <a:lnSpc>
                <a:spcPts val="3600"/>
              </a:lnSpc>
              <a:buSzPct val="175000"/>
              <a:buFont typeface="+mj-lt"/>
              <a:buNone/>
              <a:defRPr sz="5400" b="0" baseline="0">
                <a:solidFill>
                  <a:schemeClr val="tx2"/>
                </a:solidFill>
              </a:defRPr>
            </a:lvl1pPr>
            <a:lvl2pPr marL="457200" indent="0">
              <a:buSzPct val="125000"/>
              <a:buFont typeface="Arial" panose="020B0604020202020204" pitchFamily="34" charset="0"/>
              <a:buNone/>
              <a:defRPr/>
            </a:lvl2pPr>
            <a:lvl3pPr marL="1257300" indent="-342900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538288" y="1790700"/>
            <a:ext cx="2919412" cy="958343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74" y="3320543"/>
            <a:ext cx="685800" cy="951993"/>
          </a:xfrm>
        </p:spPr>
        <p:txBody>
          <a:bodyPr anchor="ctr">
            <a:normAutofit/>
          </a:bodyPr>
          <a:lstStyle>
            <a:lvl1pPr marL="0" indent="0" algn="r">
              <a:lnSpc>
                <a:spcPts val="3600"/>
              </a:lnSpc>
              <a:buSzPct val="175000"/>
              <a:buFont typeface="+mj-lt"/>
              <a:buNone/>
              <a:defRPr sz="5400" b="0" baseline="0">
                <a:solidFill>
                  <a:schemeClr val="tx2"/>
                </a:solidFill>
              </a:defRPr>
            </a:lvl1pPr>
            <a:lvl2pPr marL="457200" indent="0">
              <a:buSzPct val="125000"/>
              <a:buFont typeface="Arial" panose="020B0604020202020204" pitchFamily="34" charset="0"/>
              <a:buNone/>
              <a:defRPr/>
            </a:lvl2pPr>
            <a:lvl3pPr marL="1257300" indent="-342900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48561" y="3320543"/>
            <a:ext cx="2909139" cy="958343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96074" y="4850386"/>
            <a:ext cx="685800" cy="951993"/>
          </a:xfrm>
        </p:spPr>
        <p:txBody>
          <a:bodyPr anchor="ctr">
            <a:normAutofit/>
          </a:bodyPr>
          <a:lstStyle>
            <a:lvl1pPr marL="0" indent="0" algn="r">
              <a:lnSpc>
                <a:spcPts val="3600"/>
              </a:lnSpc>
              <a:buSzPct val="175000"/>
              <a:buFont typeface="+mj-lt"/>
              <a:buNone/>
              <a:defRPr sz="5400" b="0" baseline="0">
                <a:solidFill>
                  <a:schemeClr val="tx2"/>
                </a:solidFill>
              </a:defRPr>
            </a:lvl1pPr>
            <a:lvl2pPr marL="457200" indent="0">
              <a:buSzPct val="125000"/>
              <a:buFont typeface="Arial" panose="020B0604020202020204" pitchFamily="34" charset="0"/>
              <a:buNone/>
              <a:defRPr/>
            </a:lvl2pPr>
            <a:lvl3pPr marL="1257300" indent="-342900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48561" y="4850386"/>
            <a:ext cx="2919412" cy="958343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686301" y="1797050"/>
            <a:ext cx="685800" cy="951993"/>
          </a:xfrm>
        </p:spPr>
        <p:txBody>
          <a:bodyPr anchor="ctr">
            <a:normAutofit/>
          </a:bodyPr>
          <a:lstStyle>
            <a:lvl1pPr marL="0" indent="0" algn="r">
              <a:lnSpc>
                <a:spcPts val="3600"/>
              </a:lnSpc>
              <a:buSzPct val="175000"/>
              <a:buFont typeface="+mj-lt"/>
              <a:buNone/>
              <a:defRPr sz="5400" b="0" baseline="0">
                <a:solidFill>
                  <a:schemeClr val="tx2"/>
                </a:solidFill>
              </a:defRPr>
            </a:lvl1pPr>
            <a:lvl2pPr marL="457200" indent="0">
              <a:buSzPct val="125000"/>
              <a:buFont typeface="Arial" panose="020B0604020202020204" pitchFamily="34" charset="0"/>
              <a:buNone/>
              <a:defRPr/>
            </a:lvl2pPr>
            <a:lvl3pPr marL="1257300" indent="-342900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38788" y="1790700"/>
            <a:ext cx="2919412" cy="958343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96574" y="3326893"/>
            <a:ext cx="685800" cy="951993"/>
          </a:xfrm>
        </p:spPr>
        <p:txBody>
          <a:bodyPr anchor="ctr">
            <a:normAutofit/>
          </a:bodyPr>
          <a:lstStyle>
            <a:lvl1pPr marL="0" indent="0" algn="r">
              <a:lnSpc>
                <a:spcPts val="3600"/>
              </a:lnSpc>
              <a:buSzPct val="175000"/>
              <a:buFont typeface="+mj-lt"/>
              <a:buNone/>
              <a:defRPr sz="5400" b="0" baseline="0">
                <a:solidFill>
                  <a:schemeClr val="tx2"/>
                </a:solidFill>
              </a:defRPr>
            </a:lvl1pPr>
            <a:lvl2pPr marL="457200" indent="0">
              <a:buSzPct val="125000"/>
              <a:buFont typeface="Arial" panose="020B0604020202020204" pitchFamily="34" charset="0"/>
              <a:buNone/>
              <a:defRPr/>
            </a:lvl2pPr>
            <a:lvl3pPr marL="1257300" indent="-342900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49061" y="3320543"/>
            <a:ext cx="2901202" cy="958343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696574" y="4850386"/>
            <a:ext cx="685800" cy="951993"/>
          </a:xfrm>
        </p:spPr>
        <p:txBody>
          <a:bodyPr anchor="ctr">
            <a:normAutofit/>
          </a:bodyPr>
          <a:lstStyle>
            <a:lvl1pPr marL="0" indent="0" algn="r">
              <a:lnSpc>
                <a:spcPts val="3600"/>
              </a:lnSpc>
              <a:buSzPct val="175000"/>
              <a:buFont typeface="+mj-lt"/>
              <a:buNone/>
              <a:defRPr sz="5400" b="0" baseline="0">
                <a:solidFill>
                  <a:schemeClr val="tx2"/>
                </a:solidFill>
              </a:defRPr>
            </a:lvl1pPr>
            <a:lvl2pPr marL="457200" indent="0">
              <a:buSzPct val="125000"/>
              <a:buFont typeface="Arial" panose="020B0604020202020204" pitchFamily="34" charset="0"/>
              <a:buNone/>
              <a:defRPr/>
            </a:lvl2pPr>
            <a:lvl3pPr marL="1257300" indent="-342900">
              <a:buSzPct val="125000"/>
              <a:buFont typeface="+mj-lt"/>
              <a:buAutoNum type="arabicPeriod"/>
              <a:defRPr/>
            </a:lvl3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549061" y="4850386"/>
            <a:ext cx="2909139" cy="958343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Numbered points with short description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5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685806" y="1066800"/>
            <a:ext cx="3771895" cy="57912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>
                <a:latin typeface="Arial"/>
                <a:cs typeface="Arial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4691062" y="3475169"/>
            <a:ext cx="3767139" cy="210439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ts val="3150"/>
              </a:lnSpc>
              <a:buNone/>
              <a:defRPr sz="3000" b="1" i="0">
                <a:solidFill>
                  <a:srgbClr val="395173"/>
                </a:solidFill>
                <a:latin typeface="Times New Roman"/>
                <a:cs typeface="Times New Roman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91062" y="5703786"/>
            <a:ext cx="3767139" cy="4580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125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691062" y="2732441"/>
            <a:ext cx="1785938" cy="61850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1800">
                <a:latin typeface="Arial"/>
                <a:cs typeface="Arial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Client logo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1" y="268225"/>
            <a:ext cx="1109164" cy="3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41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846667"/>
            <a:ext cx="7764463" cy="310120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685800" y="4807766"/>
            <a:ext cx="5765800" cy="107721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ts val="4200"/>
              </a:lnSpc>
              <a:buNone/>
              <a:defRPr sz="4000" b="1" i="0">
                <a:solidFill>
                  <a:srgbClr val="395173"/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6043758"/>
            <a:ext cx="5765800" cy="2308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5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85801" y="4068566"/>
            <a:ext cx="1785938" cy="618507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24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Client logo</a:t>
            </a:r>
          </a:p>
        </p:txBody>
      </p:sp>
    </p:spTree>
    <p:extLst>
      <p:ext uri="{BB962C8B-B14F-4D97-AF65-F5344CB8AC3E}">
        <p14:creationId xmlns:p14="http://schemas.microsoft.com/office/powerpoint/2010/main" val="2888676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9640" y="547861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681538"/>
            <a:ext cx="9144000" cy="2176462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626316"/>
            <a:ext cx="7764463" cy="2192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983236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3989836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5988498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2018473" y="4129966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4033154" y="413068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6031816" y="413068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809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7862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681538"/>
            <a:ext cx="9144000" cy="2176462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616042"/>
            <a:ext cx="7764463" cy="2192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973138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2979738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4978400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6992938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1008375" y="4129966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3023056" y="413068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5021718" y="413068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7036256" y="413068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21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58800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681538"/>
            <a:ext cx="9144000" cy="2176462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790700"/>
            <a:ext cx="7764463" cy="2192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75715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2075985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3968317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5876525" y="408463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210952" y="4129966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2119303" y="413068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011635" y="413068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5919843" y="413068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5" name="Oval 14"/>
          <p:cNvSpPr/>
          <p:nvPr userDrawn="1"/>
        </p:nvSpPr>
        <p:spPr>
          <a:xfrm>
            <a:off x="7768198" y="4089918"/>
            <a:ext cx="1193800" cy="1193800"/>
          </a:xfrm>
          <a:prstGeom prst="ellipse">
            <a:avLst/>
          </a:pr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15" hasCustomPrompt="1"/>
          </p:nvPr>
        </p:nvSpPr>
        <p:spPr>
          <a:xfrm>
            <a:off x="7811516" y="4135967"/>
            <a:ext cx="1107163" cy="11071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12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690044" y="1610474"/>
            <a:ext cx="1892290" cy="211038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2582334" y="1610474"/>
            <a:ext cx="1870604" cy="211038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/>
          </p:nvPr>
        </p:nvSpPr>
        <p:spPr>
          <a:xfrm>
            <a:off x="690043" y="3866552"/>
            <a:ext cx="1892291" cy="215033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6"/>
          </p:nvPr>
        </p:nvSpPr>
        <p:spPr>
          <a:xfrm>
            <a:off x="2582334" y="3866552"/>
            <a:ext cx="1870604" cy="215033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71500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689475" y="3353301"/>
            <a:ext cx="3768725" cy="27087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4680678" y="1599841"/>
            <a:ext cx="610460" cy="610461"/>
          </a:xfrm>
          <a:prstGeom prst="ellipse">
            <a:avLst/>
          </a:prstGeom>
          <a:solidFill>
            <a:srgbClr val="395173"/>
          </a:solidFill>
        </p:spPr>
        <p:txBody>
          <a:bodyPr>
            <a:no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696232" y="2476571"/>
            <a:ext cx="610460" cy="610461"/>
          </a:xfrm>
          <a:prstGeom prst="ellipse">
            <a:avLst/>
          </a:prstGeom>
          <a:solidFill>
            <a:srgbClr val="395173"/>
          </a:solidFill>
        </p:spPr>
        <p:txBody>
          <a:bodyPr>
            <a:no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00" y="1610474"/>
            <a:ext cx="2963863" cy="495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5494337" y="2534151"/>
            <a:ext cx="2963863" cy="495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 text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51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full page photo and add transparent blue screen over image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0"/>
          </p:nvPr>
        </p:nvSpPr>
        <p:spPr>
          <a:xfrm>
            <a:off x="685800" y="4550916"/>
            <a:ext cx="5765800" cy="61555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ts val="4800"/>
              </a:lnSpc>
              <a:buNone/>
              <a:defRPr sz="32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5800" y="5571146"/>
            <a:ext cx="5765800" cy="2308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5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7153" y="2147299"/>
            <a:ext cx="2516501" cy="78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16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blue">
    <p:bg>
      <p:bgPr>
        <a:solidFill>
          <a:srgbClr val="3951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1193800"/>
            <a:ext cx="7764463" cy="21800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ts val="8500"/>
              </a:lnSpc>
              <a:defRPr sz="7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Transition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13152"/>
            <a:ext cx="5765800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transition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2037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Tan">
    <p:bg>
      <p:bgPr>
        <a:solidFill>
          <a:srgbClr val="E1E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1193800"/>
            <a:ext cx="7764463" cy="21800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lnSpc>
                <a:spcPts val="8500"/>
              </a:lnSpc>
              <a:defRPr sz="7200">
                <a:solidFill>
                  <a:srgbClr val="39517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Transition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13152"/>
            <a:ext cx="5765800" cy="3231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1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transition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68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scre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full page photo and add transparent blue screen over image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85799" y="1191374"/>
            <a:ext cx="7764463" cy="21800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ts val="8500"/>
              </a:lnSpc>
              <a:spcBef>
                <a:spcPts val="0"/>
              </a:spcBef>
              <a:buNone/>
              <a:defRPr sz="72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Transition 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5800" y="3719683"/>
            <a:ext cx="5765800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1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952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196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90526"/>
            <a:ext cx="9144000" cy="467474"/>
          </a:xfrm>
          <a:prstGeom prst="rect">
            <a:avLst/>
          </a:prstGeom>
          <a:solidFill>
            <a:srgbClr val="3951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612117"/>
            <a:ext cx="7772400" cy="437515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dirty="0"/>
            </a:lvl1pPr>
            <a:lvl2pPr>
              <a:defRPr lang="en-US" dirty="0"/>
            </a:lvl2pPr>
            <a:lvl3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</a:lstStyle>
          <a:p>
            <a:pPr marL="346075" lvl="0" indent="-346075"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>
              <a:buChar char="•"/>
            </a:pPr>
            <a:r>
              <a:rPr lang="en-US" dirty="0"/>
              <a:t>Second level</a:t>
            </a:r>
          </a:p>
          <a:p>
            <a:pPr marL="1200150" lvl="2" indent="-285750">
              <a:buChar char="•"/>
            </a:pPr>
            <a:r>
              <a:rPr lang="en-US" dirty="0"/>
              <a:t>Don’t exceed 3 levels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1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74" y="541964"/>
            <a:ext cx="7754189" cy="533400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395173"/>
                </a:solidFill>
              </a:defRPr>
            </a:lvl1pPr>
          </a:lstStyle>
          <a:p>
            <a:r>
              <a:rPr lang="en-US" dirty="0"/>
              <a:t>Concise Title</a:t>
            </a:r>
          </a:p>
        </p:txBody>
      </p:sp>
    </p:spTree>
    <p:extLst>
      <p:ext uri="{BB962C8B-B14F-4D97-AF65-F5344CB8AC3E}">
        <p14:creationId xmlns:p14="http://schemas.microsoft.com/office/powerpoint/2010/main" val="260306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848" r:id="rId3"/>
    <p:sldLayoutId id="2147483797" r:id="rId4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2" userDrawn="1">
          <p15:clr>
            <a:srgbClr val="A4A3A4"/>
          </p15:clr>
        </p15:guide>
        <p15:guide id="2" pos="5328" userDrawn="1">
          <p15:clr>
            <a:srgbClr val="A4A3A4"/>
          </p15:clr>
        </p15:guide>
        <p15:guide id="3" orient="horz" pos="336" userDrawn="1">
          <p15:clr>
            <a:srgbClr val="A4A3A4"/>
          </p15:clr>
        </p15:guide>
        <p15:guide id="4" orient="horz" pos="3888" userDrawn="1">
          <p15:clr>
            <a:srgbClr val="A4A3A4"/>
          </p15:clr>
        </p15:guide>
        <p15:guide id="5" pos="1536" userDrawn="1">
          <p15:clr>
            <a:srgbClr val="A4A3A4"/>
          </p15:clr>
        </p15:guide>
        <p15:guide id="6" pos="4224" userDrawn="1">
          <p15:clr>
            <a:srgbClr val="A4A3A4"/>
          </p15:clr>
        </p15:guide>
        <p15:guide id="7" pos="2808" userDrawn="1">
          <p15:clr>
            <a:srgbClr val="A4A3A4"/>
          </p15:clr>
        </p15:guide>
        <p15:guide id="8" pos="2952" userDrawn="1">
          <p15:clr>
            <a:srgbClr val="A4A3A4"/>
          </p15:clr>
        </p15:guide>
        <p15:guide id="9" pos="1680" userDrawn="1">
          <p15:clr>
            <a:srgbClr val="A4A3A4"/>
          </p15:clr>
        </p15:guide>
        <p15:guide id="10" pos="4080" userDrawn="1">
          <p15:clr>
            <a:srgbClr val="A4A3A4"/>
          </p15:clr>
        </p15:guide>
        <p15:guide id="11" orient="horz" pos="672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6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2">
          <p15:clr>
            <a:srgbClr val="A4A3A4"/>
          </p15:clr>
        </p15:guide>
        <p15:guide id="2" pos="5328">
          <p15:clr>
            <a:srgbClr val="A4A3A4"/>
          </p15:clr>
        </p15:guide>
        <p15:guide id="3" orient="horz" pos="43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pos="1536">
          <p15:clr>
            <a:srgbClr val="A4A3A4"/>
          </p15:clr>
        </p15:guide>
        <p15:guide id="6" pos="4224">
          <p15:clr>
            <a:srgbClr val="A4A3A4"/>
          </p15:clr>
        </p15:guide>
        <p15:guide id="7" pos="2808">
          <p15:clr>
            <a:srgbClr val="A4A3A4"/>
          </p15:clr>
        </p15:guide>
        <p15:guide id="8" pos="2952">
          <p15:clr>
            <a:srgbClr val="A4A3A4"/>
          </p15:clr>
        </p15:guide>
        <p15:guide id="9" pos="1680">
          <p15:clr>
            <a:srgbClr val="A4A3A4"/>
          </p15:clr>
        </p15:guide>
        <p15:guide id="10" pos="4080">
          <p15:clr>
            <a:srgbClr val="A4A3A4"/>
          </p15:clr>
        </p15:guide>
        <p15:guide id="11" orient="horz" pos="768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697832" y="541964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Concise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85800" y="1598520"/>
            <a:ext cx="7772400" cy="4573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6075" lvl="0" indent="-346075">
              <a:buChar char="•"/>
            </a:pPr>
            <a:r>
              <a:rPr lang="en-US" dirty="0"/>
              <a:t>Click to edit Master text styles</a:t>
            </a:r>
          </a:p>
          <a:p>
            <a:pPr marL="800100" lvl="1" indent="-342900">
              <a:buChar char="•"/>
            </a:pPr>
            <a:r>
              <a:rPr lang="en-US" dirty="0"/>
              <a:t>Second level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  <a:tabLst/>
            </a:pPr>
            <a:r>
              <a:rPr lang="en-US" dirty="0"/>
              <a:t>Don’t exceed 3 levels Click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0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53" r:id="rId2"/>
    <p:sldLayoutId id="2147483820" r:id="rId3"/>
    <p:sldLayoutId id="2147483852" r:id="rId4"/>
    <p:sldLayoutId id="2147483819" r:id="rId5"/>
    <p:sldLayoutId id="2147483816" r:id="rId6"/>
    <p:sldLayoutId id="2147483835" r:id="rId7"/>
    <p:sldLayoutId id="2147483818" r:id="rId8"/>
    <p:sldLayoutId id="2147483849" r:id="rId9"/>
    <p:sldLayoutId id="2147483817" r:id="rId10"/>
    <p:sldLayoutId id="2147483846" r:id="rId11"/>
    <p:sldLayoutId id="2147483821" r:id="rId12"/>
    <p:sldLayoutId id="2147483850" r:id="rId13"/>
    <p:sldLayoutId id="2147483837" r:id="rId14"/>
    <p:sldLayoutId id="2147483838" r:id="rId15"/>
    <p:sldLayoutId id="2147483841" r:id="rId16"/>
    <p:sldLayoutId id="2147483842" r:id="rId17"/>
    <p:sldLayoutId id="2147483840" r:id="rId18"/>
    <p:sldLayoutId id="2147483844" r:id="rId19"/>
    <p:sldLayoutId id="2147483851" r:id="rId20"/>
    <p:sldLayoutId id="2147483845" r:id="rId21"/>
    <p:sldLayoutId id="2147483843" r:id="rId22"/>
    <p:sldLayoutId id="2147483847" r:id="rId23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395173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950"/>
        </a:spcAft>
        <a:buClr>
          <a:schemeClr val="tx1">
            <a:lumMod val="75000"/>
            <a:lumOff val="25000"/>
          </a:schemeClr>
        </a:buClr>
        <a:buSzPct val="105000"/>
        <a:buFont typeface="Arial" panose="020B0604020202020204" pitchFamily="34" charset="0"/>
        <a:buNone/>
        <a:tabLst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MS PGothic" panose="020B0600070205080204" pitchFamily="34" charset="-128"/>
          <a:cs typeface="+mn-cs"/>
        </a:defRPr>
      </a:lvl1pPr>
      <a:lvl2pPr marL="45720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950"/>
        </a:spcAft>
        <a:buClr>
          <a:schemeClr val="tx1">
            <a:lumMod val="75000"/>
            <a:lumOff val="25000"/>
          </a:schemeClr>
        </a:buClr>
        <a:buSzPct val="105000"/>
        <a:buFont typeface="Arial" panose="020B0604020202020204" pitchFamily="34" charset="0"/>
        <a:buNone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MS PGothic" panose="020B0600070205080204" pitchFamily="34" charset="-128"/>
          <a:cs typeface="+mn-cs"/>
        </a:defRPr>
      </a:lvl2pPr>
      <a:lvl3pPr marL="91440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950"/>
        </a:spcAft>
        <a:buClr>
          <a:schemeClr val="tx1">
            <a:lumMod val="75000"/>
            <a:lumOff val="25000"/>
          </a:schemeClr>
        </a:buClr>
        <a:buSzPct val="105000"/>
        <a:buFont typeface="Arial" panose="020B0604020202020204" pitchFamily="34" charset="0"/>
        <a:buNone/>
        <a:tabLst/>
        <a:defRPr lang="en-US" sz="1500" b="0" kern="1200" dirty="0">
          <a:solidFill>
            <a:schemeClr val="tx1">
              <a:lumMod val="75000"/>
              <a:lumOff val="25000"/>
            </a:schemeClr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4104" userDrawn="1">
          <p15:clr>
            <a:srgbClr val="A4A3A4"/>
          </p15:clr>
        </p15:guide>
        <p15:guide id="1" pos="432">
          <p15:clr>
            <a:srgbClr val="A4A3A4"/>
          </p15:clr>
        </p15:guide>
        <p15:guide id="2" pos="5328">
          <p15:clr>
            <a:srgbClr val="A4A3A4"/>
          </p15:clr>
        </p15:guide>
        <p15:guide id="3" orient="horz" pos="336" userDrawn="1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pos="1536">
          <p15:clr>
            <a:srgbClr val="A4A3A4"/>
          </p15:clr>
        </p15:guide>
        <p15:guide id="6" pos="4224">
          <p15:clr>
            <a:srgbClr val="A4A3A4"/>
          </p15:clr>
        </p15:guide>
        <p15:guide id="7" pos="2808">
          <p15:clr>
            <a:srgbClr val="A4A3A4"/>
          </p15:clr>
        </p15:guide>
        <p15:guide id="8" pos="2952">
          <p15:clr>
            <a:srgbClr val="A4A3A4"/>
          </p15:clr>
        </p15:guide>
        <p15:guide id="9" pos="1680">
          <p15:clr>
            <a:srgbClr val="A4A3A4"/>
          </p15:clr>
        </p15:guide>
        <p15:guide id="10" pos="4080">
          <p15:clr>
            <a:srgbClr val="A4A3A4"/>
          </p15:clr>
        </p15:guide>
        <p15:guide id="11" orient="horz" pos="672" userDrawn="1">
          <p15:clr>
            <a:srgbClr val="A4A3A4"/>
          </p15:clr>
        </p15:guide>
        <p15:guide id="12" orient="horz" pos="1128" userDrawn="1">
          <p15:clr>
            <a:srgbClr val="A4A3A4"/>
          </p15:clr>
        </p15:guide>
        <p15:guide id="13" orient="horz" pos="1008" userDrawn="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697832" y="541964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95173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+mj-cs"/>
              </a:rPr>
              <a:t>Icon Layout styles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AAAF933-B985-4433-97C3-72934A437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2" r:id="rId2"/>
    <p:sldLayoutId id="2147483834" r:id="rId3"/>
    <p:sldLayoutId id="2147483839" r:id="rId4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395173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228600" marR="0" indent="-228600" algn="l" defTabSz="914400" rtl="0" eaLnBrk="1" fontAlgn="auto" latinLnBrk="0" hangingPunct="1">
        <a:lnSpc>
          <a:spcPts val="3120"/>
        </a:lnSpc>
        <a:spcBef>
          <a:spcPts val="2400"/>
        </a:spcBef>
        <a:spcAft>
          <a:spcPts val="0"/>
        </a:spcAft>
        <a:buClr>
          <a:schemeClr val="tx1">
            <a:lumMod val="75000"/>
            <a:lumOff val="25000"/>
          </a:schemeClr>
        </a:buClr>
        <a:buSzPct val="105000"/>
        <a:buFont typeface="Arial" panose="020B0604020202020204" pitchFamily="34" charset="0"/>
        <a:buChar char="•"/>
        <a:tabLst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MS PGothic" panose="020B0600070205080204" pitchFamily="34" charset="-128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>
            <a:lumMod val="75000"/>
            <a:lumOff val="25000"/>
          </a:schemeClr>
        </a:buClr>
        <a:buSzPct val="105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MS PGothic" panose="020B0600070205080204" pitchFamily="34" charset="-128"/>
          <a:cs typeface="+mn-cs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>
            <a:lumMod val="75000"/>
            <a:lumOff val="25000"/>
          </a:schemeClr>
        </a:buClr>
        <a:buSzPct val="105000"/>
        <a:buFont typeface="Arial" panose="020B0604020202020204" pitchFamily="34" charset="0"/>
        <a:buChar char="•"/>
        <a:tabLst/>
        <a:defRPr sz="1500" b="0" kern="1200">
          <a:solidFill>
            <a:schemeClr val="tx1">
              <a:lumMod val="50000"/>
              <a:lumOff val="50000"/>
            </a:schemeClr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2">
          <p15:clr>
            <a:srgbClr val="A4A3A4"/>
          </p15:clr>
        </p15:guide>
        <p15:guide id="2" pos="5328">
          <p15:clr>
            <a:srgbClr val="A4A3A4"/>
          </p15:clr>
        </p15:guide>
        <p15:guide id="3" orient="horz" pos="336" userDrawn="1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pos="1536">
          <p15:clr>
            <a:srgbClr val="A4A3A4"/>
          </p15:clr>
        </p15:guide>
        <p15:guide id="6" pos="4224">
          <p15:clr>
            <a:srgbClr val="A4A3A4"/>
          </p15:clr>
        </p15:guide>
        <p15:guide id="7" pos="2808">
          <p15:clr>
            <a:srgbClr val="A4A3A4"/>
          </p15:clr>
        </p15:guide>
        <p15:guide id="8" pos="2952">
          <p15:clr>
            <a:srgbClr val="A4A3A4"/>
          </p15:clr>
        </p15:guide>
        <p15:guide id="9" pos="1680">
          <p15:clr>
            <a:srgbClr val="A4A3A4"/>
          </p15:clr>
        </p15:guide>
        <p15:guide id="10" pos="4080">
          <p15:clr>
            <a:srgbClr val="A4A3A4"/>
          </p15:clr>
        </p15:guide>
        <p15:guide id="11" orient="horz" pos="696" userDrawn="1">
          <p15:clr>
            <a:srgbClr val="A4A3A4"/>
          </p15:clr>
        </p15:guide>
        <p15:guide id="12" orient="horz" pos="4104">
          <p15:clr>
            <a:srgbClr val="A4A3A4"/>
          </p15:clr>
        </p15:guide>
        <p15:guide id="13" orient="horz" pos="1128">
          <p15:clr>
            <a:srgbClr val="A4A3A4"/>
          </p15:clr>
        </p15:guide>
        <p15:guide id="14" orient="horz" pos="1008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558822" y="4901079"/>
            <a:ext cx="7674429" cy="1078828"/>
          </a:xfrm>
        </p:spPr>
        <p:txBody>
          <a:bodyPr/>
          <a:lstStyle/>
          <a:p>
            <a:pPr>
              <a:lnSpc>
                <a:spcPts val="3600"/>
              </a:lnSpc>
              <a:spcAft>
                <a:spcPts val="600"/>
              </a:spcAft>
            </a:pPr>
            <a:r>
              <a:rPr lang="en-US" sz="2800" dirty="0"/>
              <a:t>Fuquay-Varina Water Supply and Interbasin Transfer Project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7609" y="6043758"/>
            <a:ext cx="5765800" cy="230832"/>
          </a:xfrm>
        </p:spPr>
        <p:txBody>
          <a:bodyPr/>
          <a:lstStyle/>
          <a:p>
            <a:r>
              <a:rPr lang="en-US" dirty="0"/>
              <a:t>Scoping Phase (Public Meetings), October 2020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4EF8FF6-76DE-4034-B807-BEF154964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272" y="3394316"/>
            <a:ext cx="3109390" cy="1078828"/>
          </a:xfrm>
          <a:prstGeom prst="rect">
            <a:avLst/>
          </a:prstGeom>
        </p:spPr>
      </p:pic>
      <p:pic>
        <p:nvPicPr>
          <p:cNvPr id="11" name="Picture 10" descr="A sign sitting on the grass&#10;&#10;Description automatically generated">
            <a:extLst>
              <a:ext uri="{FF2B5EF4-FFF2-40B4-BE49-F238E27FC236}">
                <a16:creationId xmlns:a16="http://schemas.microsoft.com/office/drawing/2014/main" id="{F62A78B5-DF36-41E6-95ED-6EAE4E3D5F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374" y="763510"/>
            <a:ext cx="2340245" cy="1132930"/>
          </a:xfrm>
          <a:prstGeom prst="rect">
            <a:avLst/>
          </a:prstGeom>
        </p:spPr>
      </p:pic>
      <p:pic>
        <p:nvPicPr>
          <p:cNvPr id="13" name="Picture 12" descr="A picture containing outdoor&#10;&#10;Description automatically generated">
            <a:extLst>
              <a:ext uri="{FF2B5EF4-FFF2-40B4-BE49-F238E27FC236}">
                <a16:creationId xmlns:a16="http://schemas.microsoft.com/office/drawing/2014/main" id="{42753F0B-F51B-4129-90ED-8EC1D75D8B4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98" y="2252836"/>
            <a:ext cx="2291214" cy="1718411"/>
          </a:xfrm>
          <a:prstGeom prst="rect">
            <a:avLst/>
          </a:prstGeom>
        </p:spPr>
      </p:pic>
      <p:pic>
        <p:nvPicPr>
          <p:cNvPr id="15" name="Picture 14" descr="A large building&#10;&#10;Description automatically generated">
            <a:extLst>
              <a:ext uri="{FF2B5EF4-FFF2-40B4-BE49-F238E27FC236}">
                <a16:creationId xmlns:a16="http://schemas.microsoft.com/office/drawing/2014/main" id="{FAC54A8F-EC35-49D0-8E56-521E3592DEC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409" y="764020"/>
            <a:ext cx="2419581" cy="3226107"/>
          </a:xfrm>
          <a:prstGeom prst="rect">
            <a:avLst/>
          </a:prstGeom>
        </p:spPr>
      </p:pic>
      <p:pic>
        <p:nvPicPr>
          <p:cNvPr id="17" name="Picture 16" descr="A car parked on the side of a building&#10;&#10;Description automatically generated">
            <a:extLst>
              <a:ext uri="{FF2B5EF4-FFF2-40B4-BE49-F238E27FC236}">
                <a16:creationId xmlns:a16="http://schemas.microsoft.com/office/drawing/2014/main" id="{2B681F7B-8B22-4575-BB1E-1B1259DFF3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8272" y="763510"/>
            <a:ext cx="3101605" cy="241235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3784B4-D48B-47B5-86B3-45AE3E0A3297}"/>
              </a:ext>
            </a:extLst>
          </p:cNvPr>
          <p:cNvCxnSpPr>
            <a:cxnSpLocks/>
          </p:cNvCxnSpPr>
          <p:nvPr/>
        </p:nvCxnSpPr>
        <p:spPr>
          <a:xfrm>
            <a:off x="2796007" y="764020"/>
            <a:ext cx="0" cy="318709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B77C66-926B-4240-AA15-EDB5258D7B5A}"/>
              </a:ext>
            </a:extLst>
          </p:cNvPr>
          <p:cNvCxnSpPr>
            <a:cxnSpLocks/>
          </p:cNvCxnSpPr>
          <p:nvPr/>
        </p:nvCxnSpPr>
        <p:spPr>
          <a:xfrm>
            <a:off x="6201218" y="764020"/>
            <a:ext cx="0" cy="320722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29FABD3-E2BD-4260-97CC-4CFB86B432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76" y="6150724"/>
            <a:ext cx="1555514" cy="5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93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32724-03A4-4414-B6DE-1E90AD1E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532" y="528017"/>
            <a:ext cx="7754189" cy="533400"/>
          </a:xfrm>
        </p:spPr>
        <p:txBody>
          <a:bodyPr/>
          <a:lstStyle/>
          <a:p>
            <a:r>
              <a:rPr lang="en-US" dirty="0"/>
              <a:t>IBT Certification Process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E5C6F7-0488-4CBF-880F-2DE0899D8BF5}"/>
              </a:ext>
            </a:extLst>
          </p:cNvPr>
          <p:cNvSpPr>
            <a:spLocks noChangeAspect="1"/>
          </p:cNvSpPr>
          <p:nvPr/>
        </p:nvSpPr>
        <p:spPr>
          <a:xfrm>
            <a:off x="1771653" y="1605563"/>
            <a:ext cx="1244219" cy="100937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691EEC-6AB9-4763-8C25-AAA9DD7D24D4}"/>
              </a:ext>
            </a:extLst>
          </p:cNvPr>
          <p:cNvSpPr txBox="1"/>
          <p:nvPr/>
        </p:nvSpPr>
        <p:spPr>
          <a:xfrm>
            <a:off x="1809938" y="1627774"/>
            <a:ext cx="109232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30 days notice for scoping meetings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5F1FC0-B5BB-44A3-8F0C-88DBD39B04DA}"/>
              </a:ext>
            </a:extLst>
          </p:cNvPr>
          <p:cNvSpPr>
            <a:spLocks noChangeAspect="1"/>
          </p:cNvSpPr>
          <p:nvPr/>
        </p:nvSpPr>
        <p:spPr>
          <a:xfrm>
            <a:off x="3517900" y="1615081"/>
            <a:ext cx="1241552" cy="10072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EA7C38-D404-4F7B-8633-B51B62A64B22}"/>
              </a:ext>
            </a:extLst>
          </p:cNvPr>
          <p:cNvSpPr txBox="1"/>
          <p:nvPr/>
        </p:nvSpPr>
        <p:spPr>
          <a:xfrm>
            <a:off x="3529246" y="1642725"/>
            <a:ext cx="122307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Public meetings within 90 days of NOI submittal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AE6C98-A75E-4000-B3C9-A72FEC8F1221}"/>
              </a:ext>
            </a:extLst>
          </p:cNvPr>
          <p:cNvSpPr>
            <a:spLocks noChangeAspect="1"/>
          </p:cNvSpPr>
          <p:nvPr/>
        </p:nvSpPr>
        <p:spPr>
          <a:xfrm>
            <a:off x="5217751" y="1633935"/>
            <a:ext cx="1241552" cy="10072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E898D9-66D9-42C7-A156-E07385D758FB}"/>
              </a:ext>
            </a:extLst>
          </p:cNvPr>
          <p:cNvSpPr txBox="1"/>
          <p:nvPr/>
        </p:nvSpPr>
        <p:spPr>
          <a:xfrm>
            <a:off x="5215081" y="1661579"/>
            <a:ext cx="12319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Comments accepted 30 days after last meeting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78393-538D-4B9A-8C2F-C28562FB2AC5}"/>
              </a:ext>
            </a:extLst>
          </p:cNvPr>
          <p:cNvSpPr>
            <a:spLocks noChangeAspect="1"/>
          </p:cNvSpPr>
          <p:nvPr/>
        </p:nvSpPr>
        <p:spPr>
          <a:xfrm>
            <a:off x="341375" y="3189346"/>
            <a:ext cx="1241552" cy="10072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B9892E-4419-4A1C-BCEA-2F89AA15EDF5}"/>
              </a:ext>
            </a:extLst>
          </p:cNvPr>
          <p:cNvSpPr txBox="1"/>
          <p:nvPr/>
        </p:nvSpPr>
        <p:spPr>
          <a:xfrm>
            <a:off x="371600" y="3352977"/>
            <a:ext cx="116840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30 days notice of public hearing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664E91-8D5C-4DE1-8489-DF9D0E43BB82}"/>
              </a:ext>
            </a:extLst>
          </p:cNvPr>
          <p:cNvSpPr>
            <a:spLocks noChangeAspect="1"/>
          </p:cNvSpPr>
          <p:nvPr/>
        </p:nvSpPr>
        <p:spPr>
          <a:xfrm>
            <a:off x="1801875" y="3189345"/>
            <a:ext cx="1241552" cy="10072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57B5F3-7C81-4A16-A010-0E28007C1F2D}"/>
              </a:ext>
            </a:extLst>
          </p:cNvPr>
          <p:cNvSpPr txBox="1"/>
          <p:nvPr/>
        </p:nvSpPr>
        <p:spPr>
          <a:xfrm>
            <a:off x="1962276" y="3323619"/>
            <a:ext cx="94615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EMC holds public hearing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09BC9A-B4EE-4FFB-9B49-FCB698B6C86C}"/>
              </a:ext>
            </a:extLst>
          </p:cNvPr>
          <p:cNvSpPr>
            <a:spLocks noChangeAspect="1"/>
          </p:cNvSpPr>
          <p:nvPr/>
        </p:nvSpPr>
        <p:spPr>
          <a:xfrm>
            <a:off x="3275075" y="3186965"/>
            <a:ext cx="1241552" cy="10072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9F4EA8-5D34-4D2F-AE44-B38CD7147446}"/>
              </a:ext>
            </a:extLst>
          </p:cNvPr>
          <p:cNvSpPr txBox="1"/>
          <p:nvPr/>
        </p:nvSpPr>
        <p:spPr>
          <a:xfrm>
            <a:off x="3287775" y="3245659"/>
            <a:ext cx="12319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Comments accepted 30 days after last meeting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D542A4-12F8-4930-A1CB-0281BD95D878}"/>
              </a:ext>
            </a:extLst>
          </p:cNvPr>
          <p:cNvSpPr>
            <a:spLocks noChangeAspect="1"/>
          </p:cNvSpPr>
          <p:nvPr/>
        </p:nvSpPr>
        <p:spPr>
          <a:xfrm>
            <a:off x="4748275" y="3189347"/>
            <a:ext cx="1241552" cy="10072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F731E4-DD1F-485F-BBE9-26909949EDF3}"/>
              </a:ext>
            </a:extLst>
          </p:cNvPr>
          <p:cNvSpPr txBox="1"/>
          <p:nvPr/>
        </p:nvSpPr>
        <p:spPr>
          <a:xfrm>
            <a:off x="4766532" y="3248039"/>
            <a:ext cx="12319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EMC prepares written response to comments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5F3E92-C51F-41C3-BFE0-E14ECCC3E13A}"/>
              </a:ext>
            </a:extLst>
          </p:cNvPr>
          <p:cNvSpPr>
            <a:spLocks noChangeAspect="1"/>
          </p:cNvSpPr>
          <p:nvPr/>
        </p:nvSpPr>
        <p:spPr>
          <a:xfrm>
            <a:off x="6221475" y="3189345"/>
            <a:ext cx="1241552" cy="10072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755577-3A71-4BB9-81A8-5481B89ECDCA}"/>
              </a:ext>
            </a:extLst>
          </p:cNvPr>
          <p:cNvSpPr txBox="1"/>
          <p:nvPr/>
        </p:nvSpPr>
        <p:spPr>
          <a:xfrm>
            <a:off x="6265925" y="3323619"/>
            <a:ext cx="113665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Settlement discussions, if requested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6B769-F203-4A6A-AEC1-85E05758800B}"/>
              </a:ext>
            </a:extLst>
          </p:cNvPr>
          <p:cNvSpPr>
            <a:spLocks noChangeAspect="1"/>
          </p:cNvSpPr>
          <p:nvPr/>
        </p:nvSpPr>
        <p:spPr>
          <a:xfrm>
            <a:off x="7688819" y="3194933"/>
            <a:ext cx="1241552" cy="10072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E64338-5021-4A26-8710-181C5FCE0231}"/>
              </a:ext>
            </a:extLst>
          </p:cNvPr>
          <p:cNvSpPr txBox="1"/>
          <p:nvPr/>
        </p:nvSpPr>
        <p:spPr>
          <a:xfrm>
            <a:off x="7686070" y="3253627"/>
            <a:ext cx="12319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EMC determines adequacy of document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3B552E-B115-48F9-AA06-C8BFD45395DF}"/>
              </a:ext>
            </a:extLst>
          </p:cNvPr>
          <p:cNvSpPr>
            <a:spLocks noChangeAspect="1"/>
          </p:cNvSpPr>
          <p:nvPr/>
        </p:nvSpPr>
        <p:spPr>
          <a:xfrm>
            <a:off x="1036315" y="4879168"/>
            <a:ext cx="1241552" cy="10072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78FF20-65C7-4010-8202-CE7D8965782D}"/>
              </a:ext>
            </a:extLst>
          </p:cNvPr>
          <p:cNvSpPr txBox="1"/>
          <p:nvPr/>
        </p:nvSpPr>
        <p:spPr>
          <a:xfrm>
            <a:off x="1059992" y="4928936"/>
            <a:ext cx="12319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EMC issues draft determination within 90 days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49B551-B589-4B87-AE19-54FF9B9FAE44}"/>
              </a:ext>
            </a:extLst>
          </p:cNvPr>
          <p:cNvSpPr>
            <a:spLocks noChangeAspect="1"/>
          </p:cNvSpPr>
          <p:nvPr/>
        </p:nvSpPr>
        <p:spPr>
          <a:xfrm>
            <a:off x="2496815" y="4879167"/>
            <a:ext cx="1241552" cy="10072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C319B0-3FF7-458F-B82D-26B570BD2C76}"/>
              </a:ext>
            </a:extLst>
          </p:cNvPr>
          <p:cNvSpPr txBox="1"/>
          <p:nvPr/>
        </p:nvSpPr>
        <p:spPr>
          <a:xfrm>
            <a:off x="2404118" y="4937861"/>
            <a:ext cx="14351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Public notice draft determination, 30‑day notice of hearings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84C352-CD24-460D-967F-7F1BA23162EA}"/>
              </a:ext>
            </a:extLst>
          </p:cNvPr>
          <p:cNvSpPr>
            <a:spLocks noChangeAspect="1"/>
          </p:cNvSpPr>
          <p:nvPr/>
        </p:nvSpPr>
        <p:spPr>
          <a:xfrm>
            <a:off x="3954141" y="4876489"/>
            <a:ext cx="1241552" cy="10072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7CB868-F6F4-4722-BBEF-7D1AA2749456}"/>
              </a:ext>
            </a:extLst>
          </p:cNvPr>
          <p:cNvSpPr txBox="1"/>
          <p:nvPr/>
        </p:nvSpPr>
        <p:spPr>
          <a:xfrm>
            <a:off x="3938267" y="4912560"/>
            <a:ext cx="122301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2+ public hearings within 60 days of draft determination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B21A7B-A8C2-443E-B40E-098925BF25B0}"/>
              </a:ext>
            </a:extLst>
          </p:cNvPr>
          <p:cNvSpPr>
            <a:spLocks noChangeAspect="1"/>
          </p:cNvSpPr>
          <p:nvPr/>
        </p:nvSpPr>
        <p:spPr>
          <a:xfrm>
            <a:off x="5424714" y="4876404"/>
            <a:ext cx="1241552" cy="10072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9373A6-6907-4465-BE6D-9DF9F3D12E8E}"/>
              </a:ext>
            </a:extLst>
          </p:cNvPr>
          <p:cNvSpPr txBox="1"/>
          <p:nvPr/>
        </p:nvSpPr>
        <p:spPr>
          <a:xfrm>
            <a:off x="5452867" y="4894726"/>
            <a:ext cx="12319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Comments accepted 30 days after last hearing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2C55EA-C64B-447C-B4B6-A746BF1F1CB1}"/>
              </a:ext>
            </a:extLst>
          </p:cNvPr>
          <p:cNvSpPr>
            <a:spLocks noChangeAspect="1"/>
          </p:cNvSpPr>
          <p:nvPr/>
        </p:nvSpPr>
        <p:spPr>
          <a:xfrm>
            <a:off x="6890718" y="4876489"/>
            <a:ext cx="1241552" cy="10072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BA805D-9531-40AC-A06C-0360A8B94B4B}"/>
              </a:ext>
            </a:extLst>
          </p:cNvPr>
          <p:cNvSpPr txBox="1"/>
          <p:nvPr/>
        </p:nvSpPr>
        <p:spPr>
          <a:xfrm>
            <a:off x="6919770" y="4935183"/>
            <a:ext cx="12319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EMC prepares written response to comments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FBC4FE8-C9D3-47BF-88DD-2D29454C850F}"/>
              </a:ext>
            </a:extLst>
          </p:cNvPr>
          <p:cNvSpPr/>
          <p:nvPr/>
        </p:nvSpPr>
        <p:spPr>
          <a:xfrm>
            <a:off x="4745813" y="6217359"/>
            <a:ext cx="2622552" cy="34493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B226C9-6DB4-4A31-882B-9A681E23DD20}"/>
              </a:ext>
            </a:extLst>
          </p:cNvPr>
          <p:cNvSpPr txBox="1"/>
          <p:nvPr/>
        </p:nvSpPr>
        <p:spPr>
          <a:xfrm>
            <a:off x="4730209" y="6237453"/>
            <a:ext cx="261302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EMC issues final determination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FC8FCA-F639-4301-8C83-216C53AAB1C4}"/>
              </a:ext>
            </a:extLst>
          </p:cNvPr>
          <p:cNvSpPr txBox="1"/>
          <p:nvPr/>
        </p:nvSpPr>
        <p:spPr>
          <a:xfrm>
            <a:off x="639532" y="1202841"/>
            <a:ext cx="840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I. Applicant submits Notice of Intent to File a Petition (6 months)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14DBA7-51C9-42E7-B2D4-B0BCE7E1AC88}"/>
              </a:ext>
            </a:extLst>
          </p:cNvPr>
          <p:cNvSpPr txBox="1"/>
          <p:nvPr/>
        </p:nvSpPr>
        <p:spPr>
          <a:xfrm>
            <a:off x="635280" y="2737316"/>
            <a:ext cx="8000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II. Applicant submits Draft Environmental Document (1 – 3 years)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3FC49A-B3DA-4983-A040-2285574048D1}"/>
              </a:ext>
            </a:extLst>
          </p:cNvPr>
          <p:cNvSpPr txBox="1"/>
          <p:nvPr/>
        </p:nvSpPr>
        <p:spPr>
          <a:xfrm>
            <a:off x="635280" y="4404659"/>
            <a:ext cx="8178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III. Applicant submits IBT Petition to EMC (6 months – 1 year)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8CDC4F9-D6E4-4B8F-AEA6-25E90BE407BA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3015872" y="2110251"/>
            <a:ext cx="502028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E62A094-B9D7-4314-8D11-ADA2ED9E6ACB}"/>
              </a:ext>
            </a:extLst>
          </p:cNvPr>
          <p:cNvCxnSpPr/>
          <p:nvPr/>
        </p:nvCxnSpPr>
        <p:spPr>
          <a:xfrm flipV="1">
            <a:off x="4745813" y="2101878"/>
            <a:ext cx="469900" cy="197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0684422-DE0F-4846-8BB3-C697FB44450F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1587291" y="3692488"/>
            <a:ext cx="214584" cy="46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DB08B30-54AB-411C-9733-24C7D98E4D45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3043427" y="3690572"/>
            <a:ext cx="231648" cy="238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DD35941-0553-4991-AAD6-2DA5DF2672EA}"/>
              </a:ext>
            </a:extLst>
          </p:cNvPr>
          <p:cNvCxnSpPr>
            <a:cxnSpLocks/>
          </p:cNvCxnSpPr>
          <p:nvPr/>
        </p:nvCxnSpPr>
        <p:spPr>
          <a:xfrm flipV="1">
            <a:off x="4519675" y="3680525"/>
            <a:ext cx="231648" cy="238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EDFE6BF-A6BA-40F6-9535-DBC87347EBA2}"/>
              </a:ext>
            </a:extLst>
          </p:cNvPr>
          <p:cNvCxnSpPr>
            <a:cxnSpLocks/>
          </p:cNvCxnSpPr>
          <p:nvPr/>
        </p:nvCxnSpPr>
        <p:spPr>
          <a:xfrm flipV="1">
            <a:off x="5991917" y="3677582"/>
            <a:ext cx="231648" cy="238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2D97E0-854E-43F7-8BBA-C0180BF5892A}"/>
              </a:ext>
            </a:extLst>
          </p:cNvPr>
          <p:cNvCxnSpPr>
            <a:cxnSpLocks/>
          </p:cNvCxnSpPr>
          <p:nvPr/>
        </p:nvCxnSpPr>
        <p:spPr>
          <a:xfrm flipV="1">
            <a:off x="7455089" y="3692952"/>
            <a:ext cx="231648" cy="238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CA9C947-08A1-420E-B8ED-86F5CE006EB8}"/>
              </a:ext>
            </a:extLst>
          </p:cNvPr>
          <p:cNvCxnSpPr>
            <a:cxnSpLocks/>
          </p:cNvCxnSpPr>
          <p:nvPr/>
        </p:nvCxnSpPr>
        <p:spPr>
          <a:xfrm>
            <a:off x="2284217" y="5382772"/>
            <a:ext cx="214584" cy="46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668B8B3-9DC9-4FFC-BA0E-8DC1F713C216}"/>
              </a:ext>
            </a:extLst>
          </p:cNvPr>
          <p:cNvCxnSpPr>
            <a:cxnSpLocks/>
          </p:cNvCxnSpPr>
          <p:nvPr/>
        </p:nvCxnSpPr>
        <p:spPr>
          <a:xfrm>
            <a:off x="3739557" y="5367212"/>
            <a:ext cx="214584" cy="46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FF07D7C-F3AA-4B1C-A17E-CA9B4074E443}"/>
              </a:ext>
            </a:extLst>
          </p:cNvPr>
          <p:cNvCxnSpPr>
            <a:cxnSpLocks/>
          </p:cNvCxnSpPr>
          <p:nvPr/>
        </p:nvCxnSpPr>
        <p:spPr>
          <a:xfrm>
            <a:off x="5196088" y="5371316"/>
            <a:ext cx="214584" cy="46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D262B77-107C-4AA3-9099-CFAEE086782B}"/>
              </a:ext>
            </a:extLst>
          </p:cNvPr>
          <p:cNvCxnSpPr>
            <a:cxnSpLocks/>
          </p:cNvCxnSpPr>
          <p:nvPr/>
        </p:nvCxnSpPr>
        <p:spPr>
          <a:xfrm>
            <a:off x="6671200" y="5360321"/>
            <a:ext cx="214584" cy="46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C8FB7C5-471E-4E7E-A964-6CB43BC1E1C5}"/>
              </a:ext>
            </a:extLst>
          </p:cNvPr>
          <p:cNvCxnSpPr>
            <a:cxnSpLocks/>
          </p:cNvCxnSpPr>
          <p:nvPr/>
        </p:nvCxnSpPr>
        <p:spPr>
          <a:xfrm>
            <a:off x="6036722" y="5891968"/>
            <a:ext cx="0" cy="31459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25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34E8-CA7E-43F3-8C00-606F63E40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IBT Tasks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9C19BE0-30EC-488D-9478-D399C83CC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4982331"/>
              </p:ext>
            </p:extLst>
          </p:nvPr>
        </p:nvGraphicFramePr>
        <p:xfrm>
          <a:off x="696074" y="1257300"/>
          <a:ext cx="8105026" cy="4784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1187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5E250-8A05-4F13-A5DE-711FF949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IBT Schedule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E18EA1-CEBA-4376-AD6B-73EA735B4A4E}"/>
              </a:ext>
            </a:extLst>
          </p:cNvPr>
          <p:cNvCxnSpPr>
            <a:cxnSpLocks/>
          </p:cNvCxnSpPr>
          <p:nvPr/>
        </p:nvCxnSpPr>
        <p:spPr>
          <a:xfrm>
            <a:off x="0" y="3327480"/>
            <a:ext cx="9090779" cy="523"/>
          </a:xfrm>
          <a:prstGeom prst="line">
            <a:avLst/>
          </a:prstGeom>
          <a:ln w="1270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A0C2C354-1049-4289-85BB-C9C3DAB66AF4}"/>
              </a:ext>
            </a:extLst>
          </p:cNvPr>
          <p:cNvSpPr/>
          <p:nvPr/>
        </p:nvSpPr>
        <p:spPr>
          <a:xfrm>
            <a:off x="2540698" y="3213703"/>
            <a:ext cx="228600" cy="22860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B347DA-50A1-4867-8CB7-5ED800D45018}"/>
              </a:ext>
            </a:extLst>
          </p:cNvPr>
          <p:cNvSpPr/>
          <p:nvPr/>
        </p:nvSpPr>
        <p:spPr>
          <a:xfrm>
            <a:off x="6704462" y="3213703"/>
            <a:ext cx="228600" cy="22860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032DDA-6DFA-4FDF-A89C-C9D280766834}"/>
              </a:ext>
            </a:extLst>
          </p:cNvPr>
          <p:cNvSpPr/>
          <p:nvPr/>
        </p:nvSpPr>
        <p:spPr>
          <a:xfrm>
            <a:off x="5341072" y="3200459"/>
            <a:ext cx="228600" cy="22860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EAF296-D760-446D-9E32-16D515C3FF31}"/>
              </a:ext>
            </a:extLst>
          </p:cNvPr>
          <p:cNvSpPr/>
          <p:nvPr/>
        </p:nvSpPr>
        <p:spPr>
          <a:xfrm>
            <a:off x="3994017" y="3213703"/>
            <a:ext cx="228600" cy="22860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2075FD-0D96-4C78-93E2-AAF66DFB2C10}"/>
              </a:ext>
            </a:extLst>
          </p:cNvPr>
          <p:cNvSpPr txBox="1"/>
          <p:nvPr/>
        </p:nvSpPr>
        <p:spPr>
          <a:xfrm>
            <a:off x="2027846" y="3611140"/>
            <a:ext cx="126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July 2020 – Feb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1F7447-4528-48C7-96B8-B6D7504031AB}"/>
              </a:ext>
            </a:extLst>
          </p:cNvPr>
          <p:cNvSpPr txBox="1"/>
          <p:nvPr/>
        </p:nvSpPr>
        <p:spPr>
          <a:xfrm>
            <a:off x="3737619" y="3580012"/>
            <a:ext cx="796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May 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1FA224-E4F3-41E5-B0F8-DD15F989ACCA}"/>
              </a:ext>
            </a:extLst>
          </p:cNvPr>
          <p:cNvSpPr txBox="1"/>
          <p:nvPr/>
        </p:nvSpPr>
        <p:spPr>
          <a:xfrm>
            <a:off x="5041772" y="3538426"/>
            <a:ext cx="796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Feb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AF2E43-FD2A-4991-8B93-DD99F752F708}"/>
              </a:ext>
            </a:extLst>
          </p:cNvPr>
          <p:cNvSpPr txBox="1"/>
          <p:nvPr/>
        </p:nvSpPr>
        <p:spPr>
          <a:xfrm>
            <a:off x="6441506" y="3580012"/>
            <a:ext cx="796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Jan 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5CC79B-DF8E-425B-96EB-AFC238B8C33E}"/>
              </a:ext>
            </a:extLst>
          </p:cNvPr>
          <p:cNvSpPr txBox="1"/>
          <p:nvPr/>
        </p:nvSpPr>
        <p:spPr>
          <a:xfrm>
            <a:off x="7777894" y="3527760"/>
            <a:ext cx="101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Summer 2023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9749099-6064-4F3B-8F29-FD54F078B740}"/>
              </a:ext>
            </a:extLst>
          </p:cNvPr>
          <p:cNvSpPr/>
          <p:nvPr/>
        </p:nvSpPr>
        <p:spPr>
          <a:xfrm>
            <a:off x="901753" y="3213703"/>
            <a:ext cx="228600" cy="22860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CC668E-676D-427E-AB56-AFDF2A947533}"/>
              </a:ext>
            </a:extLst>
          </p:cNvPr>
          <p:cNvSpPr txBox="1"/>
          <p:nvPr/>
        </p:nvSpPr>
        <p:spPr>
          <a:xfrm>
            <a:off x="619398" y="3591601"/>
            <a:ext cx="796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July- Sept 2020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51D99B-781A-4DF6-90C2-3E57FC85B4D2}"/>
              </a:ext>
            </a:extLst>
          </p:cNvPr>
          <p:cNvSpPr txBox="1"/>
          <p:nvPr/>
        </p:nvSpPr>
        <p:spPr>
          <a:xfrm>
            <a:off x="251203" y="1730507"/>
            <a:ext cx="1536693" cy="738664"/>
          </a:xfrm>
          <a:prstGeom prst="rect">
            <a:avLst/>
          </a:prstGeom>
          <a:noFill/>
        </p:spPr>
        <p:txBody>
          <a:bodyPr wrap="square" lIns="91440" tIns="0" rIns="9144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+mj-lt"/>
              </a:rPr>
              <a:t>NOI / Public Notification / Scoping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8E5F88-1E85-42FC-BC3C-CFD66EC91B21}"/>
              </a:ext>
            </a:extLst>
          </p:cNvPr>
          <p:cNvCxnSpPr>
            <a:cxnSpLocks/>
          </p:cNvCxnSpPr>
          <p:nvPr/>
        </p:nvCxnSpPr>
        <p:spPr>
          <a:xfrm flipV="1">
            <a:off x="1021687" y="2549941"/>
            <a:ext cx="0" cy="487943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376D3A4-68DB-403E-AE04-6A2A77A39F1C}"/>
              </a:ext>
            </a:extLst>
          </p:cNvPr>
          <p:cNvSpPr txBox="1"/>
          <p:nvPr/>
        </p:nvSpPr>
        <p:spPr>
          <a:xfrm>
            <a:off x="1693618" y="1946839"/>
            <a:ext cx="1881812" cy="492443"/>
          </a:xfrm>
          <a:prstGeom prst="rect">
            <a:avLst/>
          </a:prstGeom>
          <a:noFill/>
        </p:spPr>
        <p:txBody>
          <a:bodyPr wrap="square" lIns="91440" tIns="0" rIns="9144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+mj-lt"/>
              </a:rPr>
              <a:t>EIS </a:t>
            </a:r>
          </a:p>
          <a:p>
            <a:pPr algn="ctr"/>
            <a:r>
              <a:rPr lang="en-US" sz="1600" b="1" dirty="0">
                <a:solidFill>
                  <a:schemeClr val="accent2"/>
                </a:solidFill>
                <a:latin typeface="+mj-lt"/>
              </a:rPr>
              <a:t>Development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B2CDC83-8580-441F-BF63-3D506A677760}"/>
              </a:ext>
            </a:extLst>
          </p:cNvPr>
          <p:cNvCxnSpPr>
            <a:cxnSpLocks/>
          </p:cNvCxnSpPr>
          <p:nvPr/>
        </p:nvCxnSpPr>
        <p:spPr>
          <a:xfrm flipV="1">
            <a:off x="2651585" y="2560304"/>
            <a:ext cx="0" cy="487943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AB60441-4D4E-455A-AD5B-4E433EC435B1}"/>
              </a:ext>
            </a:extLst>
          </p:cNvPr>
          <p:cNvSpPr txBox="1"/>
          <p:nvPr/>
        </p:nvSpPr>
        <p:spPr>
          <a:xfrm>
            <a:off x="3494225" y="1730507"/>
            <a:ext cx="1313986" cy="738664"/>
          </a:xfrm>
          <a:prstGeom prst="rect">
            <a:avLst/>
          </a:prstGeom>
          <a:noFill/>
        </p:spPr>
        <p:txBody>
          <a:bodyPr wrap="square" lIns="91440" tIns="0" rIns="9144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+mj-lt"/>
              </a:rPr>
              <a:t>EMC Meeting (Draft EIS)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AD22F5-CA2B-408B-897D-7DEC1AFD6923}"/>
              </a:ext>
            </a:extLst>
          </p:cNvPr>
          <p:cNvCxnSpPr>
            <a:cxnSpLocks/>
          </p:cNvCxnSpPr>
          <p:nvPr/>
        </p:nvCxnSpPr>
        <p:spPr>
          <a:xfrm flipV="1">
            <a:off x="4102235" y="2564283"/>
            <a:ext cx="0" cy="487943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6032F9D-9066-4293-9F61-3F8E29366D48}"/>
              </a:ext>
            </a:extLst>
          </p:cNvPr>
          <p:cNvSpPr txBox="1"/>
          <p:nvPr/>
        </p:nvSpPr>
        <p:spPr>
          <a:xfrm>
            <a:off x="4919200" y="1484286"/>
            <a:ext cx="1072343" cy="984885"/>
          </a:xfrm>
          <a:prstGeom prst="rect">
            <a:avLst/>
          </a:prstGeom>
          <a:noFill/>
        </p:spPr>
        <p:txBody>
          <a:bodyPr wrap="square" lIns="91440" tIns="0" rIns="9144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+mj-lt"/>
              </a:rPr>
              <a:t>Submit IBT Petition to EMC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86B454-9DFC-4A51-AAF2-F7B39DF55AAE}"/>
              </a:ext>
            </a:extLst>
          </p:cNvPr>
          <p:cNvCxnSpPr>
            <a:cxnSpLocks/>
          </p:cNvCxnSpPr>
          <p:nvPr/>
        </p:nvCxnSpPr>
        <p:spPr>
          <a:xfrm flipV="1">
            <a:off x="5455372" y="2572251"/>
            <a:ext cx="0" cy="487943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5688127-6DE5-497F-9D26-FCEA5DA048EE}"/>
              </a:ext>
            </a:extLst>
          </p:cNvPr>
          <p:cNvSpPr txBox="1"/>
          <p:nvPr/>
        </p:nvSpPr>
        <p:spPr>
          <a:xfrm>
            <a:off x="5720584" y="1986911"/>
            <a:ext cx="2238481" cy="492443"/>
          </a:xfrm>
          <a:prstGeom prst="rect">
            <a:avLst/>
          </a:prstGeom>
          <a:noFill/>
        </p:spPr>
        <p:txBody>
          <a:bodyPr wrap="square" lIns="91440" tIns="0" rIns="9144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+mj-lt"/>
              </a:rPr>
              <a:t>Final EMC Determination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D1874F1-9056-44E2-AEE6-DABE29C37348}"/>
              </a:ext>
            </a:extLst>
          </p:cNvPr>
          <p:cNvCxnSpPr>
            <a:cxnSpLocks/>
          </p:cNvCxnSpPr>
          <p:nvPr/>
        </p:nvCxnSpPr>
        <p:spPr>
          <a:xfrm flipV="1">
            <a:off x="6802338" y="2569013"/>
            <a:ext cx="0" cy="487943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A177616-19DF-4557-BAAC-FD576D47ECA8}"/>
              </a:ext>
            </a:extLst>
          </p:cNvPr>
          <p:cNvSpPr txBox="1"/>
          <p:nvPr/>
        </p:nvSpPr>
        <p:spPr>
          <a:xfrm>
            <a:off x="7688233" y="1734902"/>
            <a:ext cx="1072343" cy="738664"/>
          </a:xfrm>
          <a:prstGeom prst="rect">
            <a:avLst/>
          </a:prstGeom>
          <a:noFill/>
        </p:spPr>
        <p:txBody>
          <a:bodyPr wrap="square" lIns="91440" tIns="0" rIns="9144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+mj-lt"/>
              </a:rPr>
              <a:t>ROD and Finding of Fact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EC30A04-CB3A-44DB-BE19-BC5275C30079}"/>
              </a:ext>
            </a:extLst>
          </p:cNvPr>
          <p:cNvCxnSpPr>
            <a:cxnSpLocks/>
          </p:cNvCxnSpPr>
          <p:nvPr/>
        </p:nvCxnSpPr>
        <p:spPr>
          <a:xfrm flipV="1">
            <a:off x="8224405" y="2567359"/>
            <a:ext cx="0" cy="487943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E31E855-597C-4655-90E0-6A4F55D93C48}"/>
              </a:ext>
            </a:extLst>
          </p:cNvPr>
          <p:cNvSpPr txBox="1"/>
          <p:nvPr/>
        </p:nvSpPr>
        <p:spPr>
          <a:xfrm>
            <a:off x="590492" y="4751951"/>
            <a:ext cx="7438241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Acronyms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NOI – Notice of Intent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EIS – Environmental Impact Statement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IBT – Interbasin Transfer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EMC – Environmental Management Commission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ROD – Record of Decision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02A113-52C3-48AB-B54D-67ECD18FC3B9}"/>
              </a:ext>
            </a:extLst>
          </p:cNvPr>
          <p:cNvSpPr/>
          <p:nvPr/>
        </p:nvSpPr>
        <p:spPr>
          <a:xfrm>
            <a:off x="8110105" y="3199180"/>
            <a:ext cx="228600" cy="22860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02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0EAA8-3079-43A2-90E3-E6A2837A1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64463" cy="2180084"/>
          </a:xfrm>
        </p:spPr>
        <p:txBody>
          <a:bodyPr/>
          <a:lstStyle/>
          <a:p>
            <a:r>
              <a:rPr lang="en-US" dirty="0"/>
              <a:t>Where can we find a solution?</a:t>
            </a:r>
          </a:p>
        </p:txBody>
      </p:sp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9835842F-228C-49C3-A74F-09BCD83BD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2" b="96377" l="258" r="93540">
                        <a14:foregroundMark x1="27907" y1="71739" x2="18863" y2="97101"/>
                        <a14:foregroundMark x1="5426" y1="53623" x2="4910" y2="34783"/>
                        <a14:foregroundMark x1="4910" y1="34783" x2="11886" y2="28261"/>
                        <a14:foregroundMark x1="11886" y1="28261" x2="20155" y2="28261"/>
                        <a14:foregroundMark x1="20155" y1="28261" x2="25323" y2="21739"/>
                        <a14:foregroundMark x1="25323" y1="21739" x2="33075" y2="26812"/>
                        <a14:foregroundMark x1="33075" y1="26812" x2="37468" y2="35507"/>
                        <a14:foregroundMark x1="37468" y1="35507" x2="56331" y2="17391"/>
                        <a14:foregroundMark x1="56331" y1="17391" x2="68992" y2="15217"/>
                        <a14:foregroundMark x1="68992" y1="15217" x2="75969" y2="17391"/>
                        <a14:foregroundMark x1="75969" y1="17391" x2="86047" y2="39855"/>
                        <a14:foregroundMark x1="86047" y1="39855" x2="91990" y2="42029"/>
                        <a14:foregroundMark x1="91990" y1="42029" x2="93023" y2="47101"/>
                        <a14:foregroundMark x1="2584" y1="21739" x2="258" y2="48551"/>
                        <a14:foregroundMark x1="258" y1="48551" x2="2842" y2="54348"/>
                        <a14:foregroundMark x1="9044" y1="55797" x2="20155" y2="13043"/>
                        <a14:foregroundMark x1="20155" y1="13043" x2="25581" y2="7971"/>
                        <a14:foregroundMark x1="25581" y1="7971" x2="32041" y2="7971"/>
                        <a14:foregroundMark x1="32041" y1="7971" x2="34625" y2="21014"/>
                        <a14:foregroundMark x1="93023" y1="50725" x2="93540" y2="54348"/>
                        <a14:foregroundMark x1="89922" y1="43478" x2="90181" y2="47101"/>
                        <a14:backgroundMark x1="48320" y1="76087" x2="53747" y2="80435"/>
                        <a14:backgroundMark x1="53747" y1="80435" x2="48837" y2="73913"/>
                        <a14:backgroundMark x1="62016" y1="73188" x2="67183" y2="81884"/>
                        <a14:backgroundMark x1="67183" y1="81884" x2="68992" y2="73188"/>
                        <a14:backgroundMark x1="70801" y1="75362" x2="74160" y2="72464"/>
                        <a14:backgroundMark x1="83721" y1="74638" x2="83463" y2="70290"/>
                        <a14:backgroundMark x1="48837" y1="76812" x2="48837" y2="76812"/>
                        <a14:backgroundMark x1="48837" y1="76087" x2="49871" y2="86957"/>
                        <a14:backgroundMark x1="49096" y1="74638" x2="54780" y2="77536"/>
                        <a14:backgroundMark x1="54780" y1="77536" x2="49612" y2="83333"/>
                        <a14:backgroundMark x1="49612" y1="83333" x2="48837" y2="75362"/>
                        <a14:backgroundMark x1="48837" y1="80435" x2="57881" y2="79710"/>
                        <a14:backgroundMark x1="57881" y1="79710" x2="63824" y2="79710"/>
                        <a14:backgroundMark x1="63824" y1="79710" x2="96124" y2="78261"/>
                        <a14:backgroundMark x1="96124" y1="78261" x2="99742" y2="78261"/>
                        <a14:backgroundMark x1="49096" y1="71739" x2="52455" y2="74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600" y="3429000"/>
            <a:ext cx="8839204" cy="314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77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CCC1F6-B29D-4E16-A773-6ADF2D5BF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Alternatives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7A600-85DB-466E-BDB5-5B663A4D82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2627" y="1580444"/>
            <a:ext cx="5705573" cy="4160239"/>
          </a:xfrm>
        </p:spPr>
        <p:txBody>
          <a:bodyPr/>
          <a:lstStyle/>
          <a:p>
            <a:r>
              <a:rPr lang="en-US" dirty="0"/>
              <a:t>Draft list of alternatives prepared for scoping</a:t>
            </a:r>
          </a:p>
          <a:p>
            <a:r>
              <a:rPr lang="en-US" dirty="0"/>
              <a:t>Alternatives grouped into three categories</a:t>
            </a:r>
          </a:p>
          <a:p>
            <a:pPr lvl="1"/>
            <a:r>
              <a:rPr lang="en-US" dirty="0"/>
              <a:t>Surface water supply</a:t>
            </a:r>
          </a:p>
          <a:p>
            <a:pPr lvl="1"/>
            <a:r>
              <a:rPr lang="en-US" dirty="0"/>
              <a:t>Interbasin transfer minimization</a:t>
            </a:r>
          </a:p>
          <a:p>
            <a:pPr lvl="1"/>
            <a:r>
              <a:rPr lang="en-US" dirty="0"/>
              <a:t>Other (e.g., no-action)</a:t>
            </a:r>
          </a:p>
          <a:p>
            <a:r>
              <a:rPr lang="en-US" dirty="0"/>
              <a:t>Additional alternatives may be developed as a result of scoping and/or further analysis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C47065-41B8-4F72-888E-49CE1CAEA029}"/>
              </a:ext>
            </a:extLst>
          </p:cNvPr>
          <p:cNvGrpSpPr/>
          <p:nvPr/>
        </p:nvGrpSpPr>
        <p:grpSpPr>
          <a:xfrm>
            <a:off x="858390" y="1580442"/>
            <a:ext cx="1430851" cy="1160782"/>
            <a:chOff x="7820228" y="1594970"/>
            <a:chExt cx="1430851" cy="11607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D3DBB1-AD02-42BE-AF89-AAFFD46131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20228" y="1594970"/>
              <a:ext cx="1430851" cy="11607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DA4E51-C040-4BF4-917F-297C2B58311C}"/>
                </a:ext>
              </a:extLst>
            </p:cNvPr>
            <p:cNvSpPr txBox="1"/>
            <p:nvPr/>
          </p:nvSpPr>
          <p:spPr>
            <a:xfrm>
              <a:off x="7838558" y="1675610"/>
              <a:ext cx="1394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Surface water supply alternatives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1A6B676-4E5A-4AB7-BC58-79DDD82EA12F}"/>
              </a:ext>
            </a:extLst>
          </p:cNvPr>
          <p:cNvGrpSpPr>
            <a:grpSpLocks noChangeAspect="1"/>
          </p:cNvGrpSpPr>
          <p:nvPr/>
        </p:nvGrpSpPr>
        <p:grpSpPr>
          <a:xfrm>
            <a:off x="858386" y="3048458"/>
            <a:ext cx="1430852" cy="1200330"/>
            <a:chOff x="1875821" y="4043420"/>
            <a:chExt cx="1244219" cy="104376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E2FCF9-59C8-41F8-80B2-80E1351A74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75821" y="4060615"/>
              <a:ext cx="1244219" cy="100937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EFFCB8-1891-4EE2-A200-864AAE08268D}"/>
                </a:ext>
              </a:extLst>
            </p:cNvPr>
            <p:cNvSpPr txBox="1"/>
            <p:nvPr/>
          </p:nvSpPr>
          <p:spPr>
            <a:xfrm>
              <a:off x="1907705" y="4043420"/>
              <a:ext cx="1212335" cy="10437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Interbasin transfer minimization alternatives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6DAE7F-C177-451B-ADE2-2BF2980367E0}"/>
              </a:ext>
            </a:extLst>
          </p:cNvPr>
          <p:cNvGrpSpPr>
            <a:grpSpLocks noChangeAspect="1"/>
          </p:cNvGrpSpPr>
          <p:nvPr/>
        </p:nvGrpSpPr>
        <p:grpSpPr>
          <a:xfrm>
            <a:off x="870979" y="4579901"/>
            <a:ext cx="1436593" cy="1160782"/>
            <a:chOff x="1870830" y="5229315"/>
            <a:chExt cx="1249210" cy="10093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DD0B90-79D0-4284-875E-A521B75E8C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75821" y="5229315"/>
              <a:ext cx="1244219" cy="100937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CE07DF-EC9B-41F3-A89C-08E38C5AF846}"/>
                </a:ext>
              </a:extLst>
            </p:cNvPr>
            <p:cNvSpPr txBox="1"/>
            <p:nvPr/>
          </p:nvSpPr>
          <p:spPr>
            <a:xfrm>
              <a:off x="1870830" y="5573424"/>
              <a:ext cx="1212335" cy="3211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Other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043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440A64-F286-446E-A487-538EACBD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74" y="428840"/>
            <a:ext cx="7754189" cy="533400"/>
          </a:xfrm>
        </p:spPr>
        <p:txBody>
          <a:bodyPr/>
          <a:lstStyle/>
          <a:p>
            <a:r>
              <a:rPr lang="en-US" dirty="0"/>
              <a:t>Alternatives Analysis</a:t>
            </a:r>
          </a:p>
        </p:txBody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56D8EC5-C9A9-4C60-B73F-CA4229F56D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0" y="941294"/>
            <a:ext cx="9144000" cy="591670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C6E212A-B040-4BEC-BD6F-B3B097C84BD7}"/>
              </a:ext>
            </a:extLst>
          </p:cNvPr>
          <p:cNvGrpSpPr/>
          <p:nvPr/>
        </p:nvGrpSpPr>
        <p:grpSpPr>
          <a:xfrm>
            <a:off x="197815" y="3534125"/>
            <a:ext cx="1244219" cy="1009376"/>
            <a:chOff x="262847" y="1613356"/>
            <a:chExt cx="1244219" cy="100937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6EFF98-C535-4239-AD3F-B4236A0AE4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2847" y="1613356"/>
              <a:ext cx="1244219" cy="10093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436C81-0C18-40DA-B297-47B3CA5300E1}"/>
                </a:ext>
              </a:extLst>
            </p:cNvPr>
            <p:cNvSpPr txBox="1"/>
            <p:nvPr/>
          </p:nvSpPr>
          <p:spPr>
            <a:xfrm>
              <a:off x="339990" y="1659068"/>
              <a:ext cx="1092326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26531"/>
                  </a:solidFill>
                  <a:latin typeface="Arial Narrow" panose="020B0606020202030204" pitchFamily="34" charset="0"/>
                </a:rPr>
                <a:t>Purchase capacity from City of Sanford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E9FDA5-F3E0-4636-A4C2-77F123FC14DA}"/>
              </a:ext>
            </a:extLst>
          </p:cNvPr>
          <p:cNvGrpSpPr/>
          <p:nvPr/>
        </p:nvGrpSpPr>
        <p:grpSpPr>
          <a:xfrm>
            <a:off x="5113164" y="596187"/>
            <a:ext cx="1244219" cy="1009376"/>
            <a:chOff x="1771653" y="1605563"/>
            <a:chExt cx="1244219" cy="10093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664A5C3-35F6-4E7E-BC17-17B18F3ED1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71653" y="1605563"/>
              <a:ext cx="1244219" cy="10093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A32287-8DA0-4828-B393-F76EF50B7482}"/>
                </a:ext>
              </a:extLst>
            </p:cNvPr>
            <p:cNvSpPr txBox="1"/>
            <p:nvPr/>
          </p:nvSpPr>
          <p:spPr>
            <a:xfrm>
              <a:off x="1859483" y="1740919"/>
              <a:ext cx="1092326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26531"/>
                  </a:solidFill>
                  <a:latin typeface="Arial Narrow" panose="020B0606020202030204" pitchFamily="34" charset="0"/>
                </a:rPr>
                <a:t>Purchase capacity from Raleigh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78F06F-A5F5-4622-BF48-055CD4F056C5}"/>
              </a:ext>
            </a:extLst>
          </p:cNvPr>
          <p:cNvGrpSpPr/>
          <p:nvPr/>
        </p:nvGrpSpPr>
        <p:grpSpPr>
          <a:xfrm>
            <a:off x="7642509" y="2114331"/>
            <a:ext cx="1244219" cy="1009376"/>
            <a:chOff x="3327781" y="1622607"/>
            <a:chExt cx="1244219" cy="100937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9C37DD9-A186-4858-9E5B-8ECECDF690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7781" y="1622607"/>
              <a:ext cx="1244219" cy="10093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77F2B0-683F-4755-BFD3-49F9184CBB81}"/>
                </a:ext>
              </a:extLst>
            </p:cNvPr>
            <p:cNvSpPr txBox="1"/>
            <p:nvPr/>
          </p:nvSpPr>
          <p:spPr>
            <a:xfrm>
              <a:off x="3353169" y="1664928"/>
              <a:ext cx="1193442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26531"/>
                  </a:solidFill>
                  <a:latin typeface="Arial Narrow" panose="020B0606020202030204" pitchFamily="34" charset="0"/>
                </a:rPr>
                <a:t>Purchase capacity from Johnston County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BECB34-9F7E-470C-8944-70C03694C5D7}"/>
              </a:ext>
            </a:extLst>
          </p:cNvPr>
          <p:cNvGrpSpPr/>
          <p:nvPr/>
        </p:nvGrpSpPr>
        <p:grpSpPr>
          <a:xfrm>
            <a:off x="2204795" y="4498289"/>
            <a:ext cx="1244219" cy="1009376"/>
            <a:chOff x="4943429" y="1633198"/>
            <a:chExt cx="1244219" cy="10093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E75C95E-EBCC-4173-B6D0-FCEDD152DE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3429" y="1633198"/>
              <a:ext cx="1244219" cy="10093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79C188-8768-43F4-9496-38CF8D935D16}"/>
                </a:ext>
              </a:extLst>
            </p:cNvPr>
            <p:cNvSpPr txBox="1"/>
            <p:nvPr/>
          </p:nvSpPr>
          <p:spPr>
            <a:xfrm>
              <a:off x="5019375" y="1672121"/>
              <a:ext cx="1092326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26531"/>
                  </a:solidFill>
                  <a:latin typeface="Arial Narrow" panose="020B0606020202030204" pitchFamily="34" charset="0"/>
                </a:rPr>
                <a:t>Purchase capacity from Harnett County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0CBF85-8F3D-4B65-ABFA-FC73C431024A}"/>
              </a:ext>
            </a:extLst>
          </p:cNvPr>
          <p:cNvGrpSpPr/>
          <p:nvPr/>
        </p:nvGrpSpPr>
        <p:grpSpPr>
          <a:xfrm>
            <a:off x="6699430" y="4763547"/>
            <a:ext cx="1244219" cy="1009376"/>
            <a:chOff x="6340048" y="1594972"/>
            <a:chExt cx="1244219" cy="100937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2688EA2-7CA6-426B-A32F-A45AAC9FB0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40048" y="1594972"/>
              <a:ext cx="1244219" cy="10093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A94D2F-372C-4A9B-A2FE-F870780E4F17}"/>
                </a:ext>
              </a:extLst>
            </p:cNvPr>
            <p:cNvSpPr txBox="1"/>
            <p:nvPr/>
          </p:nvSpPr>
          <p:spPr>
            <a:xfrm>
              <a:off x="6373798" y="1749407"/>
              <a:ext cx="1176718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26531"/>
                  </a:solidFill>
                  <a:latin typeface="Arial Narrow" panose="020B0606020202030204" pitchFamily="34" charset="0"/>
                </a:rPr>
                <a:t>Purchase capacity from City of Dunn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5170CC-3BD0-491F-B33B-990C09E75006}"/>
              </a:ext>
            </a:extLst>
          </p:cNvPr>
          <p:cNvGrpSpPr/>
          <p:nvPr/>
        </p:nvGrpSpPr>
        <p:grpSpPr>
          <a:xfrm>
            <a:off x="1480501" y="965519"/>
            <a:ext cx="1244219" cy="1009376"/>
            <a:chOff x="7820229" y="1594972"/>
            <a:chExt cx="1244219" cy="100937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C858D66-E7EE-437C-AE79-AB2B461074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20229" y="1594972"/>
              <a:ext cx="1244219" cy="10093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165B28-FA15-43CB-998D-515DA3A8072B}"/>
                </a:ext>
              </a:extLst>
            </p:cNvPr>
            <p:cNvSpPr txBox="1"/>
            <p:nvPr/>
          </p:nvSpPr>
          <p:spPr>
            <a:xfrm>
              <a:off x="7904621" y="1846270"/>
              <a:ext cx="109232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26531"/>
                  </a:solidFill>
                  <a:latin typeface="Arial Narrow" panose="020B0606020202030204" pitchFamily="34" charset="0"/>
                </a:rPr>
                <a:t>Jordan Lake allocation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A784159-97E0-4713-ABA1-8EA3E74DC021}"/>
              </a:ext>
            </a:extLst>
          </p:cNvPr>
          <p:cNvGrpSpPr/>
          <p:nvPr/>
        </p:nvGrpSpPr>
        <p:grpSpPr>
          <a:xfrm>
            <a:off x="5006924" y="2982983"/>
            <a:ext cx="1276104" cy="1009376"/>
            <a:chOff x="262846" y="2756748"/>
            <a:chExt cx="1276104" cy="100937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9771341-3BB0-4810-8FE8-574A61C244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4731" y="2756748"/>
              <a:ext cx="1244219" cy="10093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A7A05A-53F5-4562-ACCA-D554AC73A2E5}"/>
                </a:ext>
              </a:extLst>
            </p:cNvPr>
            <p:cNvSpPr txBox="1"/>
            <p:nvPr/>
          </p:nvSpPr>
          <p:spPr>
            <a:xfrm>
              <a:off x="262846" y="2781566"/>
              <a:ext cx="1244219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26531"/>
                  </a:solidFill>
                  <a:latin typeface="Arial Narrow" panose="020B0606020202030204" pitchFamily="34" charset="0"/>
                </a:rPr>
                <a:t>Town of Fuquay-Varina independent water supply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EC21A07-A8F5-4B14-90D4-BB5D0D216623}"/>
              </a:ext>
            </a:extLst>
          </p:cNvPr>
          <p:cNvGrpSpPr/>
          <p:nvPr/>
        </p:nvGrpSpPr>
        <p:grpSpPr>
          <a:xfrm>
            <a:off x="7005182" y="531092"/>
            <a:ext cx="1244219" cy="1009376"/>
            <a:chOff x="294731" y="4060615"/>
            <a:chExt cx="1244219" cy="100937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6E1E457-32D9-4DC9-BC7E-15C0A1B382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4731" y="4060615"/>
              <a:ext cx="1244219" cy="100937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B7E848C-B963-4CCC-A2F6-111B176800DC}"/>
                </a:ext>
              </a:extLst>
            </p:cNvPr>
            <p:cNvSpPr txBox="1"/>
            <p:nvPr/>
          </p:nvSpPr>
          <p:spPr>
            <a:xfrm>
              <a:off x="326615" y="4209880"/>
              <a:ext cx="1212335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26531"/>
                  </a:solidFill>
                  <a:latin typeface="Arial Narrow" panose="020B0606020202030204" pitchFamily="34" charset="0"/>
                </a:rPr>
                <a:t>Indirect / direct potable reuse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B7BA7A-F4B3-4DF0-990F-B582AE180174}"/>
              </a:ext>
            </a:extLst>
          </p:cNvPr>
          <p:cNvGrpSpPr/>
          <p:nvPr/>
        </p:nvGrpSpPr>
        <p:grpSpPr>
          <a:xfrm>
            <a:off x="2389099" y="5657375"/>
            <a:ext cx="1244219" cy="1009376"/>
            <a:chOff x="1875821" y="4060615"/>
            <a:chExt cx="1244219" cy="100937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AC6A58A-C5EC-4E8C-8AE6-84BBAB44C3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75821" y="4060615"/>
              <a:ext cx="1244219" cy="100937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5C6D005-C12D-4F6B-AAC0-F233A52A5C75}"/>
                </a:ext>
              </a:extLst>
            </p:cNvPr>
            <p:cNvSpPr txBox="1"/>
            <p:nvPr/>
          </p:nvSpPr>
          <p:spPr>
            <a:xfrm>
              <a:off x="1875821" y="4409460"/>
              <a:ext cx="121233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26531"/>
                  </a:solidFill>
                  <a:latin typeface="Arial Narrow" panose="020B0606020202030204" pitchFamily="34" charset="0"/>
                </a:rPr>
                <a:t>Groundwater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E3067E-ED0D-4173-8749-61E2916434BC}"/>
              </a:ext>
            </a:extLst>
          </p:cNvPr>
          <p:cNvGrpSpPr/>
          <p:nvPr/>
        </p:nvGrpSpPr>
        <p:grpSpPr>
          <a:xfrm>
            <a:off x="3838979" y="5647185"/>
            <a:ext cx="1244219" cy="1009376"/>
            <a:chOff x="3394177" y="4060615"/>
            <a:chExt cx="1244219" cy="100937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A64A338-0CAE-4B31-B922-F01461F834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94177" y="4060615"/>
              <a:ext cx="1244219" cy="100937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859A34C-ABB6-4B39-A3AB-E787696D6AEF}"/>
                </a:ext>
              </a:extLst>
            </p:cNvPr>
            <p:cNvSpPr txBox="1"/>
            <p:nvPr/>
          </p:nvSpPr>
          <p:spPr>
            <a:xfrm>
              <a:off x="3410118" y="4412097"/>
              <a:ext cx="121233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26531"/>
                  </a:solidFill>
                  <a:latin typeface="Arial Narrow" panose="020B0606020202030204" pitchFamily="34" charset="0"/>
                </a:rPr>
                <a:t>Reuse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B5FAF4-62E5-4971-9E3D-5E3E3FDB315E}"/>
              </a:ext>
            </a:extLst>
          </p:cNvPr>
          <p:cNvGrpSpPr/>
          <p:nvPr/>
        </p:nvGrpSpPr>
        <p:grpSpPr>
          <a:xfrm>
            <a:off x="7439681" y="3880509"/>
            <a:ext cx="1244219" cy="1009376"/>
            <a:chOff x="4943429" y="4060615"/>
            <a:chExt cx="1244219" cy="100937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6E42533-AC7E-4905-9718-B9163FA5C0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3429" y="4060615"/>
              <a:ext cx="1244219" cy="100937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6BEB65E-BFFA-4612-8D43-CC130593F032}"/>
                </a:ext>
              </a:extLst>
            </p:cNvPr>
            <p:cNvSpPr txBox="1"/>
            <p:nvPr/>
          </p:nvSpPr>
          <p:spPr>
            <a:xfrm>
              <a:off x="4974325" y="4194016"/>
              <a:ext cx="1212335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26531"/>
                  </a:solidFill>
                  <a:latin typeface="Arial Narrow" panose="020B0606020202030204" pitchFamily="34" charset="0"/>
                </a:rPr>
                <a:t>Additional conservation measures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7DE6713-F3F1-4AD0-A8DF-2FAE30E00D78}"/>
              </a:ext>
            </a:extLst>
          </p:cNvPr>
          <p:cNvGrpSpPr/>
          <p:nvPr/>
        </p:nvGrpSpPr>
        <p:grpSpPr>
          <a:xfrm>
            <a:off x="5337069" y="5644747"/>
            <a:ext cx="1244219" cy="1009376"/>
            <a:chOff x="6492681" y="4058661"/>
            <a:chExt cx="1244219" cy="100937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B0989A4-82EC-4F1E-9752-285826F840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2681" y="4058661"/>
              <a:ext cx="1244219" cy="100937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EA37158-CB3D-4040-945B-755BF8BF29AB}"/>
                </a:ext>
              </a:extLst>
            </p:cNvPr>
            <p:cNvSpPr txBox="1"/>
            <p:nvPr/>
          </p:nvSpPr>
          <p:spPr>
            <a:xfrm>
              <a:off x="6524565" y="4186837"/>
              <a:ext cx="1212335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26531"/>
                  </a:solidFill>
                  <a:latin typeface="Arial Narrow" panose="020B0606020202030204" pitchFamily="34" charset="0"/>
                </a:rPr>
                <a:t>Wastewater return to the Cape Fear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F262522-41F8-46A7-8FA8-CB2953215192}"/>
              </a:ext>
            </a:extLst>
          </p:cNvPr>
          <p:cNvGrpSpPr/>
          <p:nvPr/>
        </p:nvGrpSpPr>
        <p:grpSpPr>
          <a:xfrm>
            <a:off x="3119691" y="1961273"/>
            <a:ext cx="1244219" cy="1009376"/>
            <a:chOff x="293255" y="5229315"/>
            <a:chExt cx="1244219" cy="100937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7E84A3C-BC6C-42C4-B542-AA3B30190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255" y="5229315"/>
              <a:ext cx="1244219" cy="100937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25495D2-F39C-47FE-9B63-AAD953A0D98E}"/>
                </a:ext>
              </a:extLst>
            </p:cNvPr>
            <p:cNvSpPr txBox="1"/>
            <p:nvPr/>
          </p:nvSpPr>
          <p:spPr>
            <a:xfrm>
              <a:off x="309196" y="5463259"/>
              <a:ext cx="12123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26531"/>
                  </a:solidFill>
                  <a:latin typeface="Arial Narrow" panose="020B0606020202030204" pitchFamily="34" charset="0"/>
                </a:rPr>
                <a:t>Combination of Alternatives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51F5E1C-75FA-4094-A4AB-76E6F1B6CD3C}"/>
              </a:ext>
            </a:extLst>
          </p:cNvPr>
          <p:cNvGrpSpPr/>
          <p:nvPr/>
        </p:nvGrpSpPr>
        <p:grpSpPr>
          <a:xfrm>
            <a:off x="139126" y="2045927"/>
            <a:ext cx="1244219" cy="1009376"/>
            <a:chOff x="1875821" y="5229315"/>
            <a:chExt cx="1244219" cy="100937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88252A4-C029-416F-A081-8210DFC876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75821" y="5229315"/>
              <a:ext cx="1244219" cy="100937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52A19D8-1782-48F0-8DDD-85AB19B3A1C2}"/>
                </a:ext>
              </a:extLst>
            </p:cNvPr>
            <p:cNvSpPr txBox="1"/>
            <p:nvPr/>
          </p:nvSpPr>
          <p:spPr>
            <a:xfrm>
              <a:off x="1907705" y="5580114"/>
              <a:ext cx="121233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26531"/>
                  </a:solidFill>
                  <a:latin typeface="Arial Narrow" panose="020B0606020202030204" pitchFamily="34" charset="0"/>
                </a:rPr>
                <a:t>No-action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352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0EAA8-3079-43A2-90E3-E6A2837A1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64463" cy="2180084"/>
          </a:xfrm>
        </p:spPr>
        <p:txBody>
          <a:bodyPr anchor="b" anchorCtr="0"/>
          <a:lstStyle/>
          <a:p>
            <a:r>
              <a:rPr lang="en-US" dirty="0"/>
              <a:t>When will the Town need the water?</a:t>
            </a:r>
          </a:p>
        </p:txBody>
      </p:sp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9835842F-228C-49C3-A74F-09BCD83BD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2" b="96377" l="258" r="93540">
                        <a14:foregroundMark x1="27907" y1="71739" x2="18863" y2="97101"/>
                        <a14:foregroundMark x1="5426" y1="53623" x2="4910" y2="34783"/>
                        <a14:foregroundMark x1="4910" y1="34783" x2="11886" y2="28261"/>
                        <a14:foregroundMark x1="11886" y1="28261" x2="20155" y2="28261"/>
                        <a14:foregroundMark x1="20155" y1="28261" x2="25323" y2="21739"/>
                        <a14:foregroundMark x1="25323" y1="21739" x2="33075" y2="26812"/>
                        <a14:foregroundMark x1="33075" y1="26812" x2="37468" y2="35507"/>
                        <a14:foregroundMark x1="37468" y1="35507" x2="56331" y2="17391"/>
                        <a14:foregroundMark x1="56331" y1="17391" x2="68992" y2="15217"/>
                        <a14:foregroundMark x1="68992" y1="15217" x2="75969" y2="17391"/>
                        <a14:foregroundMark x1="75969" y1="17391" x2="86047" y2="39855"/>
                        <a14:foregroundMark x1="86047" y1="39855" x2="91990" y2="42029"/>
                        <a14:foregroundMark x1="91990" y1="42029" x2="93023" y2="47101"/>
                        <a14:foregroundMark x1="2584" y1="21739" x2="258" y2="48551"/>
                        <a14:foregroundMark x1="258" y1="48551" x2="2842" y2="54348"/>
                        <a14:foregroundMark x1="9044" y1="55797" x2="20155" y2="13043"/>
                        <a14:foregroundMark x1="20155" y1="13043" x2="25581" y2="7971"/>
                        <a14:foregroundMark x1="25581" y1="7971" x2="32041" y2="7971"/>
                        <a14:foregroundMark x1="32041" y1="7971" x2="34625" y2="21014"/>
                        <a14:foregroundMark x1="93023" y1="50725" x2="93540" y2="54348"/>
                        <a14:foregroundMark x1="89922" y1="43478" x2="90181" y2="47101"/>
                        <a14:backgroundMark x1="48320" y1="76087" x2="53747" y2="80435"/>
                        <a14:backgroundMark x1="53747" y1="80435" x2="48837" y2="73913"/>
                        <a14:backgroundMark x1="62016" y1="73188" x2="67183" y2="81884"/>
                        <a14:backgroundMark x1="67183" y1="81884" x2="68992" y2="73188"/>
                        <a14:backgroundMark x1="70801" y1="75362" x2="74160" y2="72464"/>
                        <a14:backgroundMark x1="83721" y1="74638" x2="83463" y2="70290"/>
                        <a14:backgroundMark x1="48837" y1="76812" x2="48837" y2="76812"/>
                        <a14:backgroundMark x1="48837" y1="76087" x2="49871" y2="86957"/>
                        <a14:backgroundMark x1="49096" y1="74638" x2="54780" y2="77536"/>
                        <a14:backgroundMark x1="54780" y1="77536" x2="49612" y2="83333"/>
                        <a14:backgroundMark x1="49612" y1="83333" x2="48837" y2="75362"/>
                        <a14:backgroundMark x1="48837" y1="80435" x2="57881" y2="79710"/>
                        <a14:backgroundMark x1="57881" y1="79710" x2="63824" y2="79710"/>
                        <a14:backgroundMark x1="63824" y1="79710" x2="96124" y2="78261"/>
                        <a14:backgroundMark x1="96124" y1="78261" x2="99742" y2="78261"/>
                        <a14:backgroundMark x1="49096" y1="71739" x2="52455" y2="74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600" y="3429000"/>
            <a:ext cx="8839204" cy="314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38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E8380F-B3A0-490C-A464-9823231CE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Demand Projections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60841F3-ABA8-4442-B02F-DC11AD962A7A}"/>
              </a:ext>
            </a:extLst>
          </p:cNvPr>
          <p:cNvSpPr txBox="1">
            <a:spLocks/>
          </p:cNvSpPr>
          <p:nvPr/>
        </p:nvSpPr>
        <p:spPr>
          <a:xfrm>
            <a:off x="696074" y="1345469"/>
            <a:ext cx="8074742" cy="4761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2001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  <a:tabLst/>
              <a:defRPr lang="en-US" sz="15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Requesting an IBT certificate for:</a:t>
            </a:r>
          </a:p>
          <a:p>
            <a:pPr lvl="1"/>
            <a:r>
              <a:rPr lang="en-US" dirty="0"/>
              <a:t>Average day transfer of approximately 4 million gallons per day (</a:t>
            </a:r>
            <a:r>
              <a:rPr lang="en-US" dirty="0" err="1"/>
              <a:t>mgd</a:t>
            </a:r>
            <a:r>
              <a:rPr lang="en-US" dirty="0"/>
              <a:t>) (*)</a:t>
            </a:r>
          </a:p>
          <a:p>
            <a:pPr lvl="1"/>
            <a:r>
              <a:rPr lang="en-US" dirty="0"/>
              <a:t>Maximum day transfer of 8 </a:t>
            </a:r>
            <a:r>
              <a:rPr lang="en-US" dirty="0" err="1"/>
              <a:t>mgd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Transfer from the Cape Fear River basin to the Neuse River basin</a:t>
            </a:r>
          </a:p>
          <a:p>
            <a:r>
              <a:rPr lang="en-US" dirty="0"/>
              <a:t>Request IBT amount is based on 2055 water demand projections of approximately 7 </a:t>
            </a:r>
            <a:r>
              <a:rPr lang="en-US" dirty="0" err="1"/>
              <a:t>mgd</a:t>
            </a:r>
            <a:r>
              <a:rPr lang="en-US" dirty="0"/>
              <a:t> (*)</a:t>
            </a:r>
          </a:p>
          <a:p>
            <a:r>
              <a:rPr lang="en-US" dirty="0"/>
              <a:t>Town is partnering with the City of Sanford</a:t>
            </a:r>
          </a:p>
          <a:p>
            <a:r>
              <a:rPr lang="en-US" dirty="0"/>
              <a:t>Town serves customers in the Cape Fear and Neuse River basins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EBD98-D105-4806-A665-F5F80547C927}"/>
              </a:ext>
            </a:extLst>
          </p:cNvPr>
          <p:cNvSpPr txBox="1"/>
          <p:nvPr/>
        </p:nvSpPr>
        <p:spPr>
          <a:xfrm>
            <a:off x="801952" y="6069347"/>
            <a:ext cx="622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* Preliminary estimates and will be refined with further study.</a:t>
            </a:r>
          </a:p>
        </p:txBody>
      </p:sp>
    </p:spTree>
    <p:extLst>
      <p:ext uri="{BB962C8B-B14F-4D97-AF65-F5344CB8AC3E}">
        <p14:creationId xmlns:p14="http://schemas.microsoft.com/office/powerpoint/2010/main" val="1988574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0EAA8-3079-43A2-90E3-E6A2837A1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892592" cy="2180084"/>
          </a:xfrm>
        </p:spPr>
        <p:txBody>
          <a:bodyPr anchor="b" anchorCtr="0"/>
          <a:lstStyle/>
          <a:p>
            <a:r>
              <a:rPr lang="en-US" dirty="0"/>
              <a:t>How can you participate?</a:t>
            </a:r>
          </a:p>
        </p:txBody>
      </p:sp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9835842F-228C-49C3-A74F-09BCD83BD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2" b="96377" l="258" r="93540">
                        <a14:foregroundMark x1="27907" y1="71739" x2="18863" y2="97101"/>
                        <a14:foregroundMark x1="5426" y1="53623" x2="4910" y2="34783"/>
                        <a14:foregroundMark x1="4910" y1="34783" x2="11886" y2="28261"/>
                        <a14:foregroundMark x1="11886" y1="28261" x2="20155" y2="28261"/>
                        <a14:foregroundMark x1="20155" y1="28261" x2="25323" y2="21739"/>
                        <a14:foregroundMark x1="25323" y1="21739" x2="33075" y2="26812"/>
                        <a14:foregroundMark x1="33075" y1="26812" x2="37468" y2="35507"/>
                        <a14:foregroundMark x1="37468" y1="35507" x2="56331" y2="17391"/>
                        <a14:foregroundMark x1="56331" y1="17391" x2="68992" y2="15217"/>
                        <a14:foregroundMark x1="68992" y1="15217" x2="75969" y2="17391"/>
                        <a14:foregroundMark x1="75969" y1="17391" x2="86047" y2="39855"/>
                        <a14:foregroundMark x1="86047" y1="39855" x2="91990" y2="42029"/>
                        <a14:foregroundMark x1="91990" y1="42029" x2="93023" y2="47101"/>
                        <a14:foregroundMark x1="2584" y1="21739" x2="258" y2="48551"/>
                        <a14:foregroundMark x1="258" y1="48551" x2="2842" y2="54348"/>
                        <a14:foregroundMark x1="9044" y1="55797" x2="20155" y2="13043"/>
                        <a14:foregroundMark x1="20155" y1="13043" x2="25581" y2="7971"/>
                        <a14:foregroundMark x1="25581" y1="7971" x2="32041" y2="7971"/>
                        <a14:foregroundMark x1="32041" y1="7971" x2="34625" y2="21014"/>
                        <a14:foregroundMark x1="93023" y1="50725" x2="93540" y2="54348"/>
                        <a14:foregroundMark x1="89922" y1="43478" x2="90181" y2="47101"/>
                        <a14:backgroundMark x1="48320" y1="76087" x2="53747" y2="80435"/>
                        <a14:backgroundMark x1="53747" y1="80435" x2="48837" y2="73913"/>
                        <a14:backgroundMark x1="62016" y1="73188" x2="67183" y2="81884"/>
                        <a14:backgroundMark x1="67183" y1="81884" x2="68992" y2="73188"/>
                        <a14:backgroundMark x1="70801" y1="75362" x2="74160" y2="72464"/>
                        <a14:backgroundMark x1="83721" y1="74638" x2="83463" y2="70290"/>
                        <a14:backgroundMark x1="48837" y1="76812" x2="48837" y2="76812"/>
                        <a14:backgroundMark x1="48837" y1="76087" x2="49871" y2="86957"/>
                        <a14:backgroundMark x1="49096" y1="74638" x2="54780" y2="77536"/>
                        <a14:backgroundMark x1="54780" y1="77536" x2="49612" y2="83333"/>
                        <a14:backgroundMark x1="49612" y1="83333" x2="48837" y2="75362"/>
                        <a14:backgroundMark x1="48837" y1="80435" x2="57881" y2="79710"/>
                        <a14:backgroundMark x1="57881" y1="79710" x2="63824" y2="79710"/>
                        <a14:backgroundMark x1="63824" y1="79710" x2="96124" y2="78261"/>
                        <a14:backgroundMark x1="96124" y1="78261" x2="99742" y2="78261"/>
                        <a14:backgroundMark x1="49096" y1="71739" x2="52455" y2="74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600" y="3429000"/>
            <a:ext cx="8839204" cy="314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61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0837F-5EDF-4817-B9CD-8BE79FA15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to Comment During Scoping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1EFBCD-9EB0-4123-A1DA-C9B676A8A811}"/>
              </a:ext>
            </a:extLst>
          </p:cNvPr>
          <p:cNvGrpSpPr/>
          <p:nvPr/>
        </p:nvGrpSpPr>
        <p:grpSpPr>
          <a:xfrm>
            <a:off x="592042" y="1352157"/>
            <a:ext cx="8229825" cy="4862099"/>
            <a:chOff x="1120972" y="1425468"/>
            <a:chExt cx="8229825" cy="4862099"/>
          </a:xfrm>
        </p:grpSpPr>
        <p:sp>
          <p:nvSpPr>
            <p:cNvPr id="16" name="Arrow: Bent-Up 15">
              <a:extLst>
                <a:ext uri="{FF2B5EF4-FFF2-40B4-BE49-F238E27FC236}">
                  <a16:creationId xmlns:a16="http://schemas.microsoft.com/office/drawing/2014/main" id="{58814DA9-92DE-47A7-807F-77848BFE75A7}"/>
                </a:ext>
              </a:extLst>
            </p:cNvPr>
            <p:cNvSpPr/>
            <p:nvPr/>
          </p:nvSpPr>
          <p:spPr>
            <a:xfrm rot="5400000">
              <a:off x="1371134" y="2472160"/>
              <a:ext cx="944224" cy="1074966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pattFill prst="ltHorz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87B96D-C148-4DD4-BBBF-E70043677256}"/>
                </a:ext>
              </a:extLst>
            </p:cNvPr>
            <p:cNvSpPr/>
            <p:nvPr/>
          </p:nvSpPr>
          <p:spPr>
            <a:xfrm>
              <a:off x="1120972" y="1425468"/>
              <a:ext cx="1589517" cy="111261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333" tIns="134333" rIns="134333" bIns="134333" numCol="1" spcCol="1270" anchor="ctr" anchorCtr="0">
              <a:noAutofit/>
            </a:bodyPr>
            <a:lstStyle/>
            <a:p>
              <a:pPr marL="0" lvl="0" indent="0" algn="ctr" defTabSz="933450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Public Meeting #1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C612B98-D2A5-4D99-A591-2CEB8F59C436}"/>
                </a:ext>
              </a:extLst>
            </p:cNvPr>
            <p:cNvSpPr/>
            <p:nvPr/>
          </p:nvSpPr>
          <p:spPr>
            <a:xfrm>
              <a:off x="2897303" y="1491673"/>
              <a:ext cx="6453494" cy="899261"/>
            </a:xfrm>
            <a:custGeom>
              <a:avLst/>
              <a:gdLst>
                <a:gd name="connsiteX0" fmla="*/ 0 w 1156063"/>
                <a:gd name="connsiteY0" fmla="*/ 0 h 899261"/>
                <a:gd name="connsiteX1" fmla="*/ 1156063 w 1156063"/>
                <a:gd name="connsiteY1" fmla="*/ 0 h 899261"/>
                <a:gd name="connsiteX2" fmla="*/ 1156063 w 1156063"/>
                <a:gd name="connsiteY2" fmla="*/ 899261 h 899261"/>
                <a:gd name="connsiteX3" fmla="*/ 0 w 1156063"/>
                <a:gd name="connsiteY3" fmla="*/ 899261 h 899261"/>
                <a:gd name="connsiteX4" fmla="*/ 0 w 1156063"/>
                <a:gd name="connsiteY4" fmla="*/ 0 h 899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6063" h="899261">
                  <a:moveTo>
                    <a:pt x="0" y="0"/>
                  </a:moveTo>
                  <a:lnTo>
                    <a:pt x="1156063" y="0"/>
                  </a:lnTo>
                  <a:lnTo>
                    <a:pt x="1156063" y="899261"/>
                  </a:lnTo>
                  <a:lnTo>
                    <a:pt x="0" y="8992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1" defTabSz="577850">
                <a:spcBef>
                  <a:spcPts val="300"/>
                </a:spcBef>
                <a:spcAft>
                  <a:spcPts val="300"/>
                </a:spcAft>
              </a:pPr>
              <a:r>
                <a:rPr lang="en-US" sz="2000" dirty="0"/>
                <a:t>October 14, 2020 at 6:30 P.M.</a:t>
              </a:r>
            </a:p>
            <a:p>
              <a:pPr marL="0" lvl="1" defTabSz="577850">
                <a:spcBef>
                  <a:spcPts val="300"/>
                </a:spcBef>
                <a:spcAft>
                  <a:spcPts val="300"/>
                </a:spcAft>
              </a:pPr>
              <a:r>
                <a:rPr lang="en-US" sz="2000" dirty="0"/>
                <a:t>Chatham County Agriculture and Conference Center</a:t>
              </a:r>
            </a:p>
          </p:txBody>
        </p:sp>
        <p:sp>
          <p:nvSpPr>
            <p:cNvPr id="19" name="Arrow: Bent-Up 18">
              <a:extLst>
                <a:ext uri="{FF2B5EF4-FFF2-40B4-BE49-F238E27FC236}">
                  <a16:creationId xmlns:a16="http://schemas.microsoft.com/office/drawing/2014/main" id="{C1D21681-AC06-4160-AFE6-B0FC38C9C875}"/>
                </a:ext>
              </a:extLst>
            </p:cNvPr>
            <p:cNvSpPr/>
            <p:nvPr/>
          </p:nvSpPr>
          <p:spPr>
            <a:xfrm rot="5400000">
              <a:off x="2689013" y="3721989"/>
              <a:ext cx="944224" cy="1074966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pattFill prst="ltHorz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9852C6D-9AAD-4C6B-B8DA-D13865D9308D}"/>
                </a:ext>
              </a:extLst>
            </p:cNvPr>
            <p:cNvSpPr/>
            <p:nvPr/>
          </p:nvSpPr>
          <p:spPr>
            <a:xfrm>
              <a:off x="2438851" y="2675297"/>
              <a:ext cx="1589517" cy="11126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333" tIns="134333" rIns="134333" bIns="134333" numCol="1" spcCol="1270" anchor="ctr" anchorCtr="0">
              <a:noAutofit/>
            </a:bodyPr>
            <a:lstStyle/>
            <a:p>
              <a:pPr algn="ctr" defTabSz="933450">
                <a:spcAft>
                  <a:spcPts val="0"/>
                </a:spcAft>
              </a:pPr>
              <a:r>
                <a:rPr lang="en-US" sz="24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Public Meeting #2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2529D19-C110-4958-9144-2E7E6F1B0A87}"/>
                </a:ext>
              </a:extLst>
            </p:cNvPr>
            <p:cNvSpPr/>
            <p:nvPr/>
          </p:nvSpPr>
          <p:spPr>
            <a:xfrm>
              <a:off x="4183869" y="2761456"/>
              <a:ext cx="4252031" cy="899261"/>
            </a:xfrm>
            <a:custGeom>
              <a:avLst/>
              <a:gdLst>
                <a:gd name="connsiteX0" fmla="*/ 0 w 1156063"/>
                <a:gd name="connsiteY0" fmla="*/ 0 h 899261"/>
                <a:gd name="connsiteX1" fmla="*/ 1156063 w 1156063"/>
                <a:gd name="connsiteY1" fmla="*/ 0 h 899261"/>
                <a:gd name="connsiteX2" fmla="*/ 1156063 w 1156063"/>
                <a:gd name="connsiteY2" fmla="*/ 899261 h 899261"/>
                <a:gd name="connsiteX3" fmla="*/ 0 w 1156063"/>
                <a:gd name="connsiteY3" fmla="*/ 899261 h 899261"/>
                <a:gd name="connsiteX4" fmla="*/ 0 w 1156063"/>
                <a:gd name="connsiteY4" fmla="*/ 0 h 899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6063" h="899261">
                  <a:moveTo>
                    <a:pt x="0" y="0"/>
                  </a:moveTo>
                  <a:lnTo>
                    <a:pt x="1156063" y="0"/>
                  </a:lnTo>
                  <a:lnTo>
                    <a:pt x="1156063" y="899261"/>
                  </a:lnTo>
                  <a:lnTo>
                    <a:pt x="0" y="8992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1" defTabSz="577850">
                <a:spcBef>
                  <a:spcPts val="300"/>
                </a:spcBef>
                <a:spcAft>
                  <a:spcPts val="300"/>
                </a:spcAft>
              </a:pPr>
              <a:r>
                <a:rPr lang="en-US" sz="2000" dirty="0"/>
                <a:t>October 20, 2020 at 6:30 P.M.</a:t>
              </a:r>
            </a:p>
            <a:p>
              <a:pPr marL="0" lvl="1" defTabSz="577850">
                <a:spcBef>
                  <a:spcPts val="300"/>
                </a:spcBef>
                <a:spcAft>
                  <a:spcPts val="300"/>
                </a:spcAft>
              </a:pPr>
              <a:r>
                <a:rPr lang="en-US" sz="2000" dirty="0"/>
                <a:t>Cary Town Center Mall</a:t>
              </a:r>
            </a:p>
          </p:txBody>
        </p:sp>
        <p:sp>
          <p:nvSpPr>
            <p:cNvPr id="22" name="Arrow: Bent-Up 21">
              <a:extLst>
                <a:ext uri="{FF2B5EF4-FFF2-40B4-BE49-F238E27FC236}">
                  <a16:creationId xmlns:a16="http://schemas.microsoft.com/office/drawing/2014/main" id="{D8D96928-1819-48DC-B807-D5161D45AFE8}"/>
                </a:ext>
              </a:extLst>
            </p:cNvPr>
            <p:cNvSpPr/>
            <p:nvPr/>
          </p:nvSpPr>
          <p:spPr>
            <a:xfrm rot="5400000">
              <a:off x="4006892" y="4971818"/>
              <a:ext cx="944224" cy="1074966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pattFill prst="ltHorz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C7E45C6-EFA5-44DA-80B8-29CE631100D0}"/>
                </a:ext>
              </a:extLst>
            </p:cNvPr>
            <p:cNvSpPr/>
            <p:nvPr/>
          </p:nvSpPr>
          <p:spPr>
            <a:xfrm>
              <a:off x="3756730" y="3925127"/>
              <a:ext cx="1589517" cy="111261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333" tIns="134333" rIns="134333" bIns="134333" numCol="1" spcCol="1270" anchor="ctr" anchorCtr="0">
              <a:noAutofit/>
            </a:bodyPr>
            <a:lstStyle/>
            <a:p>
              <a:pPr marL="0" lvl="0" indent="0" algn="ctr" defTabSz="933450"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Public Meeting #3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D6F9ACE-CE38-4A33-A87C-95090031AC88}"/>
                </a:ext>
              </a:extLst>
            </p:cNvPr>
            <p:cNvSpPr/>
            <p:nvPr/>
          </p:nvSpPr>
          <p:spPr>
            <a:xfrm>
              <a:off x="5346248" y="4031239"/>
              <a:ext cx="1156063" cy="899261"/>
            </a:xfrm>
            <a:custGeom>
              <a:avLst/>
              <a:gdLst>
                <a:gd name="connsiteX0" fmla="*/ 0 w 1156063"/>
                <a:gd name="connsiteY0" fmla="*/ 0 h 899261"/>
                <a:gd name="connsiteX1" fmla="*/ 1156063 w 1156063"/>
                <a:gd name="connsiteY1" fmla="*/ 0 h 899261"/>
                <a:gd name="connsiteX2" fmla="*/ 1156063 w 1156063"/>
                <a:gd name="connsiteY2" fmla="*/ 899261 h 899261"/>
                <a:gd name="connsiteX3" fmla="*/ 0 w 1156063"/>
                <a:gd name="connsiteY3" fmla="*/ 899261 h 899261"/>
                <a:gd name="connsiteX4" fmla="*/ 0 w 1156063"/>
                <a:gd name="connsiteY4" fmla="*/ 0 h 899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6063" h="899261">
                  <a:moveTo>
                    <a:pt x="0" y="0"/>
                  </a:moveTo>
                  <a:lnTo>
                    <a:pt x="1156063" y="0"/>
                  </a:lnTo>
                  <a:lnTo>
                    <a:pt x="1156063" y="899261"/>
                  </a:lnTo>
                  <a:lnTo>
                    <a:pt x="0" y="8992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300" kern="12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E0F667C-2A22-4629-9962-DC24493C0DDE}"/>
                </a:ext>
              </a:extLst>
            </p:cNvPr>
            <p:cNvSpPr/>
            <p:nvPr/>
          </p:nvSpPr>
          <p:spPr>
            <a:xfrm>
              <a:off x="5074609" y="5174956"/>
              <a:ext cx="1589517" cy="11126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333" tIns="134333" rIns="134333" bIns="134333" numCol="1" spcCol="1270" anchor="ctr" anchorCtr="0">
              <a:noAutofit/>
            </a:bodyPr>
            <a:lstStyle/>
            <a:p>
              <a:pPr algn="ctr" defTabSz="933450">
                <a:spcAft>
                  <a:spcPts val="0"/>
                </a:spcAft>
              </a:pPr>
              <a:r>
                <a:rPr lang="en-US" sz="24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Comment Deadline</a:t>
              </a: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554E086-1BEC-4658-834A-0C5467B8567A}"/>
              </a:ext>
            </a:extLst>
          </p:cNvPr>
          <p:cNvSpPr/>
          <p:nvPr/>
        </p:nvSpPr>
        <p:spPr>
          <a:xfrm>
            <a:off x="4942601" y="3904217"/>
            <a:ext cx="3999764" cy="899261"/>
          </a:xfrm>
          <a:custGeom>
            <a:avLst/>
            <a:gdLst>
              <a:gd name="connsiteX0" fmla="*/ 0 w 1156063"/>
              <a:gd name="connsiteY0" fmla="*/ 0 h 899261"/>
              <a:gd name="connsiteX1" fmla="*/ 1156063 w 1156063"/>
              <a:gd name="connsiteY1" fmla="*/ 0 h 899261"/>
              <a:gd name="connsiteX2" fmla="*/ 1156063 w 1156063"/>
              <a:gd name="connsiteY2" fmla="*/ 899261 h 899261"/>
              <a:gd name="connsiteX3" fmla="*/ 0 w 1156063"/>
              <a:gd name="connsiteY3" fmla="*/ 899261 h 899261"/>
              <a:gd name="connsiteX4" fmla="*/ 0 w 1156063"/>
              <a:gd name="connsiteY4" fmla="*/ 0 h 89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6063" h="899261">
                <a:moveTo>
                  <a:pt x="0" y="0"/>
                </a:moveTo>
                <a:lnTo>
                  <a:pt x="1156063" y="0"/>
                </a:lnTo>
                <a:lnTo>
                  <a:pt x="1156063" y="899261"/>
                </a:lnTo>
                <a:lnTo>
                  <a:pt x="0" y="8992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marL="0" lvl="1" defTabSz="577850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October 21, 2020 at 6:30 P.M.</a:t>
            </a:r>
          </a:p>
          <a:p>
            <a:pPr marL="0" lvl="1" defTabSz="577850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Cross Creek Mall, Fayetteville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FDD432D-DA4C-4DCF-B1FE-670274CFD89C}"/>
              </a:ext>
            </a:extLst>
          </p:cNvPr>
          <p:cNvSpPr/>
          <p:nvPr/>
        </p:nvSpPr>
        <p:spPr>
          <a:xfrm>
            <a:off x="6270290" y="5154035"/>
            <a:ext cx="2551578" cy="899261"/>
          </a:xfrm>
          <a:custGeom>
            <a:avLst/>
            <a:gdLst>
              <a:gd name="connsiteX0" fmla="*/ 0 w 1156063"/>
              <a:gd name="connsiteY0" fmla="*/ 0 h 899261"/>
              <a:gd name="connsiteX1" fmla="*/ 1156063 w 1156063"/>
              <a:gd name="connsiteY1" fmla="*/ 0 h 899261"/>
              <a:gd name="connsiteX2" fmla="*/ 1156063 w 1156063"/>
              <a:gd name="connsiteY2" fmla="*/ 899261 h 899261"/>
              <a:gd name="connsiteX3" fmla="*/ 0 w 1156063"/>
              <a:gd name="connsiteY3" fmla="*/ 899261 h 899261"/>
              <a:gd name="connsiteX4" fmla="*/ 0 w 1156063"/>
              <a:gd name="connsiteY4" fmla="*/ 0 h 89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6063" h="899261">
                <a:moveTo>
                  <a:pt x="0" y="0"/>
                </a:moveTo>
                <a:lnTo>
                  <a:pt x="1156063" y="0"/>
                </a:lnTo>
                <a:lnTo>
                  <a:pt x="1156063" y="899261"/>
                </a:lnTo>
                <a:lnTo>
                  <a:pt x="0" y="8992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marL="0" lvl="1" defTabSz="577850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Postmarked by November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/>
              <a:t>20, 2020</a:t>
            </a:r>
          </a:p>
        </p:txBody>
      </p:sp>
    </p:spTree>
    <p:extLst>
      <p:ext uri="{BB962C8B-B14F-4D97-AF65-F5344CB8AC3E}">
        <p14:creationId xmlns:p14="http://schemas.microsoft.com/office/powerpoint/2010/main" val="4253458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C5F9C-9F19-49A8-8E96-1951527DB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9192B5-FF87-4534-B4F1-2244E0BE93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5786" y="1472671"/>
            <a:ext cx="5639446" cy="418261"/>
          </a:xfrm>
        </p:spPr>
        <p:txBody>
          <a:bodyPr/>
          <a:lstStyle/>
          <a:p>
            <a:r>
              <a:rPr lang="en-US" dirty="0"/>
              <a:t>…is the Town of Fuquay-Varina, NC?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18C979-C5B7-4A7E-9FCE-8250A421316F}"/>
              </a:ext>
            </a:extLst>
          </p:cNvPr>
          <p:cNvGrpSpPr/>
          <p:nvPr/>
        </p:nvGrpSpPr>
        <p:grpSpPr>
          <a:xfrm>
            <a:off x="1364762" y="1266253"/>
            <a:ext cx="792260" cy="865532"/>
            <a:chOff x="1121694" y="1620387"/>
            <a:chExt cx="1090927" cy="119182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3CBD3FB-69FA-49B9-A4A5-C4E2B236E830}"/>
                </a:ext>
              </a:extLst>
            </p:cNvPr>
            <p:cNvGrpSpPr/>
            <p:nvPr/>
          </p:nvGrpSpPr>
          <p:grpSpPr>
            <a:xfrm rot="5400000">
              <a:off x="1186104" y="1734208"/>
              <a:ext cx="1026517" cy="1026516"/>
              <a:chOff x="7546866" y="2242642"/>
              <a:chExt cx="1694794" cy="1694792"/>
            </a:xfrm>
          </p:grpSpPr>
          <p:sp>
            <p:nvSpPr>
              <p:cNvPr id="6" name="Circle: Hollow 5">
                <a:extLst>
                  <a:ext uri="{FF2B5EF4-FFF2-40B4-BE49-F238E27FC236}">
                    <a16:creationId xmlns:a16="http://schemas.microsoft.com/office/drawing/2014/main" id="{F84E42BC-BFA7-448E-A60E-100C47B0D17E}"/>
                  </a:ext>
                </a:extLst>
              </p:cNvPr>
              <p:cNvSpPr/>
              <p:nvPr/>
            </p:nvSpPr>
            <p:spPr>
              <a:xfrm>
                <a:off x="7546866" y="2242642"/>
                <a:ext cx="1694794" cy="1694792"/>
              </a:xfrm>
              <a:prstGeom prst="donut">
                <a:avLst>
                  <a:gd name="adj" fmla="val 1132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05454DF-8F90-49D8-B834-ED05EC12D367}"/>
                  </a:ext>
                </a:extLst>
              </p:cNvPr>
              <p:cNvSpPr/>
              <p:nvPr/>
            </p:nvSpPr>
            <p:spPr>
              <a:xfrm>
                <a:off x="7546866" y="3078211"/>
                <a:ext cx="1694794" cy="847397"/>
              </a:xfrm>
              <a:custGeom>
                <a:avLst/>
                <a:gdLst>
                  <a:gd name="connsiteX0" fmla="*/ 0 w 1694794"/>
                  <a:gd name="connsiteY0" fmla="*/ 0 h 847397"/>
                  <a:gd name="connsiteX1" fmla="*/ 191986 w 1694794"/>
                  <a:gd name="connsiteY1" fmla="*/ 0 h 847397"/>
                  <a:gd name="connsiteX2" fmla="*/ 847396 w 1694794"/>
                  <a:gd name="connsiteY2" fmla="*/ 655410 h 847397"/>
                  <a:gd name="connsiteX3" fmla="*/ 1502806 w 1694794"/>
                  <a:gd name="connsiteY3" fmla="*/ 0 h 847397"/>
                  <a:gd name="connsiteX4" fmla="*/ 1694794 w 1694794"/>
                  <a:gd name="connsiteY4" fmla="*/ 0 h 847397"/>
                  <a:gd name="connsiteX5" fmla="*/ 847397 w 1694794"/>
                  <a:gd name="connsiteY5" fmla="*/ 847397 h 847397"/>
                  <a:gd name="connsiteX6" fmla="*/ 0 w 1694794"/>
                  <a:gd name="connsiteY6" fmla="*/ 0 h 84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794" h="847397">
                    <a:moveTo>
                      <a:pt x="0" y="0"/>
                    </a:moveTo>
                    <a:lnTo>
                      <a:pt x="191986" y="0"/>
                    </a:lnTo>
                    <a:cubicBezTo>
                      <a:pt x="191986" y="361973"/>
                      <a:pt x="485423" y="655410"/>
                      <a:pt x="847396" y="655410"/>
                    </a:cubicBezTo>
                    <a:cubicBezTo>
                      <a:pt x="1209369" y="655410"/>
                      <a:pt x="1502806" y="361973"/>
                      <a:pt x="1502806" y="0"/>
                    </a:cubicBezTo>
                    <a:lnTo>
                      <a:pt x="1694794" y="0"/>
                    </a:lnTo>
                    <a:cubicBezTo>
                      <a:pt x="1694794" y="468004"/>
                      <a:pt x="1315401" y="847397"/>
                      <a:pt x="847397" y="847397"/>
                    </a:cubicBezTo>
                    <a:cubicBezTo>
                      <a:pt x="379393" y="847397"/>
                      <a:pt x="0" y="468004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374F9A-24FC-4D4F-83BE-BA2888A331A1}"/>
                </a:ext>
              </a:extLst>
            </p:cNvPr>
            <p:cNvSpPr/>
            <p:nvPr/>
          </p:nvSpPr>
          <p:spPr>
            <a:xfrm rot="5400000">
              <a:off x="824456" y="1917625"/>
              <a:ext cx="1191821" cy="597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A3A06AC-BAB5-4C96-BD2A-CE16A9A35E40}"/>
              </a:ext>
            </a:extLst>
          </p:cNvPr>
          <p:cNvSpPr txBox="1"/>
          <p:nvPr/>
        </p:nvSpPr>
        <p:spPr>
          <a:xfrm>
            <a:off x="900253" y="1474249"/>
            <a:ext cx="1230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>
                <a:solidFill>
                  <a:srgbClr val="F26531"/>
                </a:solidFill>
              </a:rPr>
              <a:t>Who</a:t>
            </a:r>
            <a:endParaRPr lang="en-US" sz="2800" dirty="0">
              <a:solidFill>
                <a:srgbClr val="F26531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6B52031-185F-4D9E-8D11-E6E955A91BE0}"/>
              </a:ext>
            </a:extLst>
          </p:cNvPr>
          <p:cNvGrpSpPr/>
          <p:nvPr/>
        </p:nvGrpSpPr>
        <p:grpSpPr>
          <a:xfrm>
            <a:off x="1364762" y="2094396"/>
            <a:ext cx="792261" cy="865532"/>
            <a:chOff x="1121694" y="1620388"/>
            <a:chExt cx="1090928" cy="119182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A69F46B-60AF-4E66-9512-896E07FA16EE}"/>
                </a:ext>
              </a:extLst>
            </p:cNvPr>
            <p:cNvGrpSpPr/>
            <p:nvPr/>
          </p:nvGrpSpPr>
          <p:grpSpPr>
            <a:xfrm rot="5400000">
              <a:off x="1186105" y="1734208"/>
              <a:ext cx="1026517" cy="1026516"/>
              <a:chOff x="7546866" y="2242643"/>
              <a:chExt cx="1694794" cy="1694793"/>
            </a:xfrm>
          </p:grpSpPr>
          <p:sp>
            <p:nvSpPr>
              <p:cNvPr id="44" name="Circle: Hollow 43">
                <a:extLst>
                  <a:ext uri="{FF2B5EF4-FFF2-40B4-BE49-F238E27FC236}">
                    <a16:creationId xmlns:a16="http://schemas.microsoft.com/office/drawing/2014/main" id="{9AE7E189-774C-40C4-A4BD-5A46DE711315}"/>
                  </a:ext>
                </a:extLst>
              </p:cNvPr>
              <p:cNvSpPr/>
              <p:nvPr/>
            </p:nvSpPr>
            <p:spPr>
              <a:xfrm>
                <a:off x="7546867" y="2242643"/>
                <a:ext cx="1694793" cy="1694793"/>
              </a:xfrm>
              <a:prstGeom prst="donut">
                <a:avLst>
                  <a:gd name="adj" fmla="val 1132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9E29CD5-608E-4489-A152-64D61A571345}"/>
                  </a:ext>
                </a:extLst>
              </p:cNvPr>
              <p:cNvSpPr/>
              <p:nvPr/>
            </p:nvSpPr>
            <p:spPr>
              <a:xfrm>
                <a:off x="7546866" y="3078211"/>
                <a:ext cx="1694794" cy="847397"/>
              </a:xfrm>
              <a:custGeom>
                <a:avLst/>
                <a:gdLst>
                  <a:gd name="connsiteX0" fmla="*/ 0 w 1694794"/>
                  <a:gd name="connsiteY0" fmla="*/ 0 h 847397"/>
                  <a:gd name="connsiteX1" fmla="*/ 191986 w 1694794"/>
                  <a:gd name="connsiteY1" fmla="*/ 0 h 847397"/>
                  <a:gd name="connsiteX2" fmla="*/ 847396 w 1694794"/>
                  <a:gd name="connsiteY2" fmla="*/ 655410 h 847397"/>
                  <a:gd name="connsiteX3" fmla="*/ 1502806 w 1694794"/>
                  <a:gd name="connsiteY3" fmla="*/ 0 h 847397"/>
                  <a:gd name="connsiteX4" fmla="*/ 1694794 w 1694794"/>
                  <a:gd name="connsiteY4" fmla="*/ 0 h 847397"/>
                  <a:gd name="connsiteX5" fmla="*/ 847397 w 1694794"/>
                  <a:gd name="connsiteY5" fmla="*/ 847397 h 847397"/>
                  <a:gd name="connsiteX6" fmla="*/ 0 w 1694794"/>
                  <a:gd name="connsiteY6" fmla="*/ 0 h 84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794" h="847397">
                    <a:moveTo>
                      <a:pt x="0" y="0"/>
                    </a:moveTo>
                    <a:lnTo>
                      <a:pt x="191986" y="0"/>
                    </a:lnTo>
                    <a:cubicBezTo>
                      <a:pt x="191986" y="361973"/>
                      <a:pt x="485423" y="655410"/>
                      <a:pt x="847396" y="655410"/>
                    </a:cubicBezTo>
                    <a:cubicBezTo>
                      <a:pt x="1209369" y="655410"/>
                      <a:pt x="1502806" y="361973"/>
                      <a:pt x="1502806" y="0"/>
                    </a:cubicBezTo>
                    <a:lnTo>
                      <a:pt x="1694794" y="0"/>
                    </a:lnTo>
                    <a:cubicBezTo>
                      <a:pt x="1694794" y="468004"/>
                      <a:pt x="1315401" y="847397"/>
                      <a:pt x="847397" y="847397"/>
                    </a:cubicBezTo>
                    <a:cubicBezTo>
                      <a:pt x="379393" y="847397"/>
                      <a:pt x="0" y="468004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72DA3FD-FF11-4412-8689-E215E2D14144}"/>
                </a:ext>
              </a:extLst>
            </p:cNvPr>
            <p:cNvSpPr/>
            <p:nvPr/>
          </p:nvSpPr>
          <p:spPr>
            <a:xfrm rot="5400000">
              <a:off x="824456" y="1917626"/>
              <a:ext cx="1191821" cy="597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086E54C-4CC9-4C15-A89F-72A57DAF1E97}"/>
              </a:ext>
            </a:extLst>
          </p:cNvPr>
          <p:cNvGrpSpPr/>
          <p:nvPr/>
        </p:nvGrpSpPr>
        <p:grpSpPr>
          <a:xfrm>
            <a:off x="1364762" y="2922539"/>
            <a:ext cx="792261" cy="865532"/>
            <a:chOff x="1121694" y="1620388"/>
            <a:chExt cx="1090928" cy="1191821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6167B40-4A21-4401-9C9C-A1DBFE2DE0E1}"/>
                </a:ext>
              </a:extLst>
            </p:cNvPr>
            <p:cNvGrpSpPr/>
            <p:nvPr/>
          </p:nvGrpSpPr>
          <p:grpSpPr>
            <a:xfrm rot="5400000">
              <a:off x="1186105" y="1734208"/>
              <a:ext cx="1026517" cy="1026516"/>
              <a:chOff x="7546866" y="2242643"/>
              <a:chExt cx="1694794" cy="1694793"/>
            </a:xfrm>
          </p:grpSpPr>
          <p:sp>
            <p:nvSpPr>
              <p:cNvPr id="49" name="Circle: Hollow 48">
                <a:extLst>
                  <a:ext uri="{FF2B5EF4-FFF2-40B4-BE49-F238E27FC236}">
                    <a16:creationId xmlns:a16="http://schemas.microsoft.com/office/drawing/2014/main" id="{B410CCD0-EB6E-44EA-AC90-E3023AE7EA9D}"/>
                  </a:ext>
                </a:extLst>
              </p:cNvPr>
              <p:cNvSpPr/>
              <p:nvPr/>
            </p:nvSpPr>
            <p:spPr>
              <a:xfrm>
                <a:off x="7546867" y="2242643"/>
                <a:ext cx="1694793" cy="1694793"/>
              </a:xfrm>
              <a:prstGeom prst="donut">
                <a:avLst>
                  <a:gd name="adj" fmla="val 1132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D2A5D5B-E4C2-4CF9-B5FB-CC1C03E8EFFC}"/>
                  </a:ext>
                </a:extLst>
              </p:cNvPr>
              <p:cNvSpPr/>
              <p:nvPr/>
            </p:nvSpPr>
            <p:spPr>
              <a:xfrm>
                <a:off x="7546866" y="3078211"/>
                <a:ext cx="1694794" cy="847397"/>
              </a:xfrm>
              <a:custGeom>
                <a:avLst/>
                <a:gdLst>
                  <a:gd name="connsiteX0" fmla="*/ 0 w 1694794"/>
                  <a:gd name="connsiteY0" fmla="*/ 0 h 847397"/>
                  <a:gd name="connsiteX1" fmla="*/ 191986 w 1694794"/>
                  <a:gd name="connsiteY1" fmla="*/ 0 h 847397"/>
                  <a:gd name="connsiteX2" fmla="*/ 847396 w 1694794"/>
                  <a:gd name="connsiteY2" fmla="*/ 655410 h 847397"/>
                  <a:gd name="connsiteX3" fmla="*/ 1502806 w 1694794"/>
                  <a:gd name="connsiteY3" fmla="*/ 0 h 847397"/>
                  <a:gd name="connsiteX4" fmla="*/ 1694794 w 1694794"/>
                  <a:gd name="connsiteY4" fmla="*/ 0 h 847397"/>
                  <a:gd name="connsiteX5" fmla="*/ 847397 w 1694794"/>
                  <a:gd name="connsiteY5" fmla="*/ 847397 h 847397"/>
                  <a:gd name="connsiteX6" fmla="*/ 0 w 1694794"/>
                  <a:gd name="connsiteY6" fmla="*/ 0 h 84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794" h="847397">
                    <a:moveTo>
                      <a:pt x="0" y="0"/>
                    </a:moveTo>
                    <a:lnTo>
                      <a:pt x="191986" y="0"/>
                    </a:lnTo>
                    <a:cubicBezTo>
                      <a:pt x="191986" y="361973"/>
                      <a:pt x="485423" y="655410"/>
                      <a:pt x="847396" y="655410"/>
                    </a:cubicBezTo>
                    <a:cubicBezTo>
                      <a:pt x="1209369" y="655410"/>
                      <a:pt x="1502806" y="361973"/>
                      <a:pt x="1502806" y="0"/>
                    </a:cubicBezTo>
                    <a:lnTo>
                      <a:pt x="1694794" y="0"/>
                    </a:lnTo>
                    <a:cubicBezTo>
                      <a:pt x="1694794" y="468004"/>
                      <a:pt x="1315401" y="847397"/>
                      <a:pt x="847397" y="847397"/>
                    </a:cubicBezTo>
                    <a:cubicBezTo>
                      <a:pt x="379393" y="847397"/>
                      <a:pt x="0" y="468004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2F5EB2A-BF5F-4C92-B467-E9C601DCB9EC}"/>
                </a:ext>
              </a:extLst>
            </p:cNvPr>
            <p:cNvSpPr/>
            <p:nvPr/>
          </p:nvSpPr>
          <p:spPr>
            <a:xfrm rot="5400000">
              <a:off x="824456" y="1917626"/>
              <a:ext cx="1191821" cy="597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45D6FD3-3BDB-4104-8D54-96450C15DBA2}"/>
              </a:ext>
            </a:extLst>
          </p:cNvPr>
          <p:cNvGrpSpPr/>
          <p:nvPr/>
        </p:nvGrpSpPr>
        <p:grpSpPr>
          <a:xfrm>
            <a:off x="1381906" y="3768955"/>
            <a:ext cx="800970" cy="865532"/>
            <a:chOff x="1109702" y="1620388"/>
            <a:chExt cx="1102920" cy="119182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5F99E0C-BA70-459C-B821-C91D3F3F97B8}"/>
                </a:ext>
              </a:extLst>
            </p:cNvPr>
            <p:cNvGrpSpPr/>
            <p:nvPr/>
          </p:nvGrpSpPr>
          <p:grpSpPr>
            <a:xfrm rot="5400000">
              <a:off x="1186105" y="1734208"/>
              <a:ext cx="1026517" cy="1026516"/>
              <a:chOff x="7546866" y="2242643"/>
              <a:chExt cx="1694794" cy="1694793"/>
            </a:xfrm>
          </p:grpSpPr>
          <p:sp>
            <p:nvSpPr>
              <p:cNvPr id="54" name="Circle: Hollow 53">
                <a:extLst>
                  <a:ext uri="{FF2B5EF4-FFF2-40B4-BE49-F238E27FC236}">
                    <a16:creationId xmlns:a16="http://schemas.microsoft.com/office/drawing/2014/main" id="{3A8B744C-EF09-4EEC-9756-FF1CCC3B3C6A}"/>
                  </a:ext>
                </a:extLst>
              </p:cNvPr>
              <p:cNvSpPr/>
              <p:nvPr/>
            </p:nvSpPr>
            <p:spPr>
              <a:xfrm>
                <a:off x="7546867" y="2242643"/>
                <a:ext cx="1694793" cy="1694793"/>
              </a:xfrm>
              <a:prstGeom prst="donut">
                <a:avLst>
                  <a:gd name="adj" fmla="val 1132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7B11BA3-FEBA-4A54-A72D-69D90730FAB8}"/>
                  </a:ext>
                </a:extLst>
              </p:cNvPr>
              <p:cNvSpPr/>
              <p:nvPr/>
            </p:nvSpPr>
            <p:spPr>
              <a:xfrm>
                <a:off x="7546866" y="3078211"/>
                <a:ext cx="1694794" cy="847397"/>
              </a:xfrm>
              <a:custGeom>
                <a:avLst/>
                <a:gdLst>
                  <a:gd name="connsiteX0" fmla="*/ 0 w 1694794"/>
                  <a:gd name="connsiteY0" fmla="*/ 0 h 847397"/>
                  <a:gd name="connsiteX1" fmla="*/ 191986 w 1694794"/>
                  <a:gd name="connsiteY1" fmla="*/ 0 h 847397"/>
                  <a:gd name="connsiteX2" fmla="*/ 847396 w 1694794"/>
                  <a:gd name="connsiteY2" fmla="*/ 655410 h 847397"/>
                  <a:gd name="connsiteX3" fmla="*/ 1502806 w 1694794"/>
                  <a:gd name="connsiteY3" fmla="*/ 0 h 847397"/>
                  <a:gd name="connsiteX4" fmla="*/ 1694794 w 1694794"/>
                  <a:gd name="connsiteY4" fmla="*/ 0 h 847397"/>
                  <a:gd name="connsiteX5" fmla="*/ 847397 w 1694794"/>
                  <a:gd name="connsiteY5" fmla="*/ 847397 h 847397"/>
                  <a:gd name="connsiteX6" fmla="*/ 0 w 1694794"/>
                  <a:gd name="connsiteY6" fmla="*/ 0 h 84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794" h="847397">
                    <a:moveTo>
                      <a:pt x="0" y="0"/>
                    </a:moveTo>
                    <a:lnTo>
                      <a:pt x="191986" y="0"/>
                    </a:lnTo>
                    <a:cubicBezTo>
                      <a:pt x="191986" y="361973"/>
                      <a:pt x="485423" y="655410"/>
                      <a:pt x="847396" y="655410"/>
                    </a:cubicBezTo>
                    <a:cubicBezTo>
                      <a:pt x="1209369" y="655410"/>
                      <a:pt x="1502806" y="361973"/>
                      <a:pt x="1502806" y="0"/>
                    </a:cubicBezTo>
                    <a:lnTo>
                      <a:pt x="1694794" y="0"/>
                    </a:lnTo>
                    <a:cubicBezTo>
                      <a:pt x="1694794" y="468004"/>
                      <a:pt x="1315401" y="847397"/>
                      <a:pt x="847397" y="847397"/>
                    </a:cubicBezTo>
                    <a:cubicBezTo>
                      <a:pt x="379393" y="847397"/>
                      <a:pt x="0" y="468004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3890335-808C-4C7C-A809-9E4E290DB54F}"/>
                </a:ext>
              </a:extLst>
            </p:cNvPr>
            <p:cNvSpPr/>
            <p:nvPr/>
          </p:nvSpPr>
          <p:spPr>
            <a:xfrm rot="5400000">
              <a:off x="812464" y="1917626"/>
              <a:ext cx="1191821" cy="597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D35D9F2-1CF1-4FDE-9D70-8B1BF82C90F9}"/>
              </a:ext>
            </a:extLst>
          </p:cNvPr>
          <p:cNvGrpSpPr/>
          <p:nvPr/>
        </p:nvGrpSpPr>
        <p:grpSpPr>
          <a:xfrm>
            <a:off x="1387876" y="4597098"/>
            <a:ext cx="792261" cy="865532"/>
            <a:chOff x="1121694" y="1620388"/>
            <a:chExt cx="1090928" cy="119182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3DF4711-4C19-4A7A-B432-AC7AC66994E4}"/>
                </a:ext>
              </a:extLst>
            </p:cNvPr>
            <p:cNvGrpSpPr/>
            <p:nvPr/>
          </p:nvGrpSpPr>
          <p:grpSpPr>
            <a:xfrm rot="5400000">
              <a:off x="1186105" y="1734208"/>
              <a:ext cx="1026517" cy="1026516"/>
              <a:chOff x="7546866" y="2242643"/>
              <a:chExt cx="1694794" cy="1694793"/>
            </a:xfrm>
          </p:grpSpPr>
          <p:sp>
            <p:nvSpPr>
              <p:cNvPr id="59" name="Circle: Hollow 58">
                <a:extLst>
                  <a:ext uri="{FF2B5EF4-FFF2-40B4-BE49-F238E27FC236}">
                    <a16:creationId xmlns:a16="http://schemas.microsoft.com/office/drawing/2014/main" id="{7DD47906-624F-4BAC-B504-81648BDF4188}"/>
                  </a:ext>
                </a:extLst>
              </p:cNvPr>
              <p:cNvSpPr/>
              <p:nvPr/>
            </p:nvSpPr>
            <p:spPr>
              <a:xfrm>
                <a:off x="7546867" y="2242643"/>
                <a:ext cx="1694793" cy="1694793"/>
              </a:xfrm>
              <a:prstGeom prst="donut">
                <a:avLst>
                  <a:gd name="adj" fmla="val 1132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03113A2-C5F3-434B-B707-B0CE4653BB8B}"/>
                  </a:ext>
                </a:extLst>
              </p:cNvPr>
              <p:cNvSpPr/>
              <p:nvPr/>
            </p:nvSpPr>
            <p:spPr>
              <a:xfrm>
                <a:off x="7546866" y="3078211"/>
                <a:ext cx="1694794" cy="847397"/>
              </a:xfrm>
              <a:custGeom>
                <a:avLst/>
                <a:gdLst>
                  <a:gd name="connsiteX0" fmla="*/ 0 w 1694794"/>
                  <a:gd name="connsiteY0" fmla="*/ 0 h 847397"/>
                  <a:gd name="connsiteX1" fmla="*/ 191986 w 1694794"/>
                  <a:gd name="connsiteY1" fmla="*/ 0 h 847397"/>
                  <a:gd name="connsiteX2" fmla="*/ 847396 w 1694794"/>
                  <a:gd name="connsiteY2" fmla="*/ 655410 h 847397"/>
                  <a:gd name="connsiteX3" fmla="*/ 1502806 w 1694794"/>
                  <a:gd name="connsiteY3" fmla="*/ 0 h 847397"/>
                  <a:gd name="connsiteX4" fmla="*/ 1694794 w 1694794"/>
                  <a:gd name="connsiteY4" fmla="*/ 0 h 847397"/>
                  <a:gd name="connsiteX5" fmla="*/ 847397 w 1694794"/>
                  <a:gd name="connsiteY5" fmla="*/ 847397 h 847397"/>
                  <a:gd name="connsiteX6" fmla="*/ 0 w 1694794"/>
                  <a:gd name="connsiteY6" fmla="*/ 0 h 84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794" h="847397">
                    <a:moveTo>
                      <a:pt x="0" y="0"/>
                    </a:moveTo>
                    <a:lnTo>
                      <a:pt x="191986" y="0"/>
                    </a:lnTo>
                    <a:cubicBezTo>
                      <a:pt x="191986" y="361973"/>
                      <a:pt x="485423" y="655410"/>
                      <a:pt x="847396" y="655410"/>
                    </a:cubicBezTo>
                    <a:cubicBezTo>
                      <a:pt x="1209369" y="655410"/>
                      <a:pt x="1502806" y="361973"/>
                      <a:pt x="1502806" y="0"/>
                    </a:cubicBezTo>
                    <a:lnTo>
                      <a:pt x="1694794" y="0"/>
                    </a:lnTo>
                    <a:cubicBezTo>
                      <a:pt x="1694794" y="468004"/>
                      <a:pt x="1315401" y="847397"/>
                      <a:pt x="847397" y="847397"/>
                    </a:cubicBezTo>
                    <a:cubicBezTo>
                      <a:pt x="379393" y="847397"/>
                      <a:pt x="0" y="468004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5BCC3AE-AC0D-4101-99CE-51B68213160E}"/>
                </a:ext>
              </a:extLst>
            </p:cNvPr>
            <p:cNvSpPr/>
            <p:nvPr/>
          </p:nvSpPr>
          <p:spPr>
            <a:xfrm rot="5400000">
              <a:off x="824456" y="1917626"/>
              <a:ext cx="1191821" cy="597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0D9C686-B020-46CA-A10B-456442A47E94}"/>
              </a:ext>
            </a:extLst>
          </p:cNvPr>
          <p:cNvGrpSpPr/>
          <p:nvPr/>
        </p:nvGrpSpPr>
        <p:grpSpPr>
          <a:xfrm>
            <a:off x="1393846" y="5406125"/>
            <a:ext cx="792261" cy="865532"/>
            <a:chOff x="1121694" y="1620388"/>
            <a:chExt cx="1090928" cy="1191821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1D688CA-3684-4799-8A83-C57EFBCFCF25}"/>
                </a:ext>
              </a:extLst>
            </p:cNvPr>
            <p:cNvGrpSpPr/>
            <p:nvPr/>
          </p:nvGrpSpPr>
          <p:grpSpPr>
            <a:xfrm rot="5400000">
              <a:off x="1186105" y="1734208"/>
              <a:ext cx="1026517" cy="1026516"/>
              <a:chOff x="7546866" y="2242643"/>
              <a:chExt cx="1694794" cy="1694793"/>
            </a:xfrm>
          </p:grpSpPr>
          <p:sp>
            <p:nvSpPr>
              <p:cNvPr id="64" name="Circle: Hollow 63">
                <a:extLst>
                  <a:ext uri="{FF2B5EF4-FFF2-40B4-BE49-F238E27FC236}">
                    <a16:creationId xmlns:a16="http://schemas.microsoft.com/office/drawing/2014/main" id="{FDF26572-A0F4-4CF4-9FD6-30AC80EAEFE5}"/>
                  </a:ext>
                </a:extLst>
              </p:cNvPr>
              <p:cNvSpPr/>
              <p:nvPr/>
            </p:nvSpPr>
            <p:spPr>
              <a:xfrm>
                <a:off x="7546867" y="2242643"/>
                <a:ext cx="1694793" cy="1694793"/>
              </a:xfrm>
              <a:prstGeom prst="donut">
                <a:avLst>
                  <a:gd name="adj" fmla="val 1132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08BBBB3-9C6B-4CD1-B86E-13B173D93DBA}"/>
                  </a:ext>
                </a:extLst>
              </p:cNvPr>
              <p:cNvSpPr/>
              <p:nvPr/>
            </p:nvSpPr>
            <p:spPr>
              <a:xfrm>
                <a:off x="7546866" y="3078211"/>
                <a:ext cx="1694794" cy="847397"/>
              </a:xfrm>
              <a:custGeom>
                <a:avLst/>
                <a:gdLst>
                  <a:gd name="connsiteX0" fmla="*/ 0 w 1694794"/>
                  <a:gd name="connsiteY0" fmla="*/ 0 h 847397"/>
                  <a:gd name="connsiteX1" fmla="*/ 191986 w 1694794"/>
                  <a:gd name="connsiteY1" fmla="*/ 0 h 847397"/>
                  <a:gd name="connsiteX2" fmla="*/ 847396 w 1694794"/>
                  <a:gd name="connsiteY2" fmla="*/ 655410 h 847397"/>
                  <a:gd name="connsiteX3" fmla="*/ 1502806 w 1694794"/>
                  <a:gd name="connsiteY3" fmla="*/ 0 h 847397"/>
                  <a:gd name="connsiteX4" fmla="*/ 1694794 w 1694794"/>
                  <a:gd name="connsiteY4" fmla="*/ 0 h 847397"/>
                  <a:gd name="connsiteX5" fmla="*/ 847397 w 1694794"/>
                  <a:gd name="connsiteY5" fmla="*/ 847397 h 847397"/>
                  <a:gd name="connsiteX6" fmla="*/ 0 w 1694794"/>
                  <a:gd name="connsiteY6" fmla="*/ 0 h 84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794" h="847397">
                    <a:moveTo>
                      <a:pt x="0" y="0"/>
                    </a:moveTo>
                    <a:lnTo>
                      <a:pt x="191986" y="0"/>
                    </a:lnTo>
                    <a:cubicBezTo>
                      <a:pt x="191986" y="361973"/>
                      <a:pt x="485423" y="655410"/>
                      <a:pt x="847396" y="655410"/>
                    </a:cubicBezTo>
                    <a:cubicBezTo>
                      <a:pt x="1209369" y="655410"/>
                      <a:pt x="1502806" y="361973"/>
                      <a:pt x="1502806" y="0"/>
                    </a:cubicBezTo>
                    <a:lnTo>
                      <a:pt x="1694794" y="0"/>
                    </a:lnTo>
                    <a:cubicBezTo>
                      <a:pt x="1694794" y="468004"/>
                      <a:pt x="1315401" y="847397"/>
                      <a:pt x="847397" y="847397"/>
                    </a:cubicBezTo>
                    <a:cubicBezTo>
                      <a:pt x="379393" y="847397"/>
                      <a:pt x="0" y="468004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62BDF09-D124-4083-88B3-025E9EE14D51}"/>
                </a:ext>
              </a:extLst>
            </p:cNvPr>
            <p:cNvSpPr/>
            <p:nvPr/>
          </p:nvSpPr>
          <p:spPr>
            <a:xfrm rot="5400000">
              <a:off x="824456" y="1917626"/>
              <a:ext cx="1191821" cy="597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F68AA394-A26D-4027-9A16-2046233D83AE}"/>
              </a:ext>
            </a:extLst>
          </p:cNvPr>
          <p:cNvSpPr txBox="1"/>
          <p:nvPr/>
        </p:nvSpPr>
        <p:spPr>
          <a:xfrm>
            <a:off x="824885" y="3125355"/>
            <a:ext cx="1230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>
                <a:solidFill>
                  <a:srgbClr val="F26531"/>
                </a:solidFill>
              </a:rPr>
              <a:t>What</a:t>
            </a:r>
            <a:endParaRPr lang="en-US" sz="2800" dirty="0">
              <a:solidFill>
                <a:srgbClr val="F2653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926EDC1-B2B3-4F18-B358-50402CA7DEFF}"/>
              </a:ext>
            </a:extLst>
          </p:cNvPr>
          <p:cNvSpPr txBox="1"/>
          <p:nvPr/>
        </p:nvSpPr>
        <p:spPr>
          <a:xfrm>
            <a:off x="900253" y="2268065"/>
            <a:ext cx="1230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>
                <a:solidFill>
                  <a:srgbClr val="F26531"/>
                </a:solidFill>
              </a:rPr>
              <a:t>Why</a:t>
            </a:r>
            <a:endParaRPr lang="en-US" sz="2800" dirty="0">
              <a:solidFill>
                <a:srgbClr val="F2653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14C0E0C-D910-45D2-9C04-D3F5AC7B6EB1}"/>
              </a:ext>
            </a:extLst>
          </p:cNvPr>
          <p:cNvSpPr txBox="1"/>
          <p:nvPr/>
        </p:nvSpPr>
        <p:spPr>
          <a:xfrm>
            <a:off x="682650" y="3962745"/>
            <a:ext cx="1230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>
                <a:solidFill>
                  <a:srgbClr val="F26531"/>
                </a:solidFill>
              </a:rPr>
              <a:t>Where</a:t>
            </a:r>
            <a:endParaRPr lang="en-US" sz="2800" dirty="0">
              <a:solidFill>
                <a:srgbClr val="F2653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8F8809C-2142-41C5-A212-74B57EFE990A}"/>
              </a:ext>
            </a:extLst>
          </p:cNvPr>
          <p:cNvSpPr txBox="1"/>
          <p:nvPr/>
        </p:nvSpPr>
        <p:spPr>
          <a:xfrm>
            <a:off x="748557" y="4771441"/>
            <a:ext cx="1230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>
                <a:solidFill>
                  <a:srgbClr val="F26531"/>
                </a:solidFill>
              </a:rPr>
              <a:t>When</a:t>
            </a:r>
            <a:endParaRPr lang="en-US" sz="2800" dirty="0">
              <a:solidFill>
                <a:srgbClr val="F2653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9E9468C-D01F-4341-91C1-810D42DDA4B5}"/>
              </a:ext>
            </a:extLst>
          </p:cNvPr>
          <p:cNvSpPr txBox="1"/>
          <p:nvPr/>
        </p:nvSpPr>
        <p:spPr>
          <a:xfrm>
            <a:off x="876865" y="5598866"/>
            <a:ext cx="1230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>
                <a:solidFill>
                  <a:srgbClr val="F26531"/>
                </a:solidFill>
              </a:rPr>
              <a:t>How</a:t>
            </a:r>
            <a:endParaRPr lang="en-US" sz="2800" dirty="0">
              <a:solidFill>
                <a:srgbClr val="F26531"/>
              </a:solidFill>
            </a:endParaRPr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B864004C-4303-4E22-8154-849C454E0763}"/>
              </a:ext>
            </a:extLst>
          </p:cNvPr>
          <p:cNvSpPr txBox="1">
            <a:spLocks/>
          </p:cNvSpPr>
          <p:nvPr/>
        </p:nvSpPr>
        <p:spPr>
          <a:xfrm>
            <a:off x="2372374" y="3129808"/>
            <a:ext cx="5639446" cy="418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lang="en-US" sz="15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…is the process?</a:t>
            </a:r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4F72B13A-020E-43BE-961F-818625CC1510}"/>
              </a:ext>
            </a:extLst>
          </p:cNvPr>
          <p:cNvSpPr txBox="1">
            <a:spLocks/>
          </p:cNvSpPr>
          <p:nvPr/>
        </p:nvSpPr>
        <p:spPr>
          <a:xfrm>
            <a:off x="2309659" y="2283608"/>
            <a:ext cx="5639446" cy="418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lang="en-US" sz="15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cap="small" dirty="0"/>
              <a:t>…</a:t>
            </a:r>
            <a:r>
              <a:rPr lang="en-US" dirty="0"/>
              <a:t>does the Town need water?</a:t>
            </a:r>
          </a:p>
        </p:txBody>
      </p:sp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86C6ED58-4BBA-4CB6-9EEE-99ED85445069}"/>
              </a:ext>
            </a:extLst>
          </p:cNvPr>
          <p:cNvSpPr txBox="1">
            <a:spLocks/>
          </p:cNvSpPr>
          <p:nvPr/>
        </p:nvSpPr>
        <p:spPr>
          <a:xfrm>
            <a:off x="2325786" y="3970744"/>
            <a:ext cx="5639446" cy="418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lang="en-US" sz="15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cap="small" dirty="0"/>
              <a:t>…</a:t>
            </a:r>
            <a:r>
              <a:rPr lang="en-US" dirty="0"/>
              <a:t>can we find a solution?</a:t>
            </a:r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D9526002-A0F7-41CB-BACC-6334926B2880}"/>
              </a:ext>
            </a:extLst>
          </p:cNvPr>
          <p:cNvSpPr txBox="1">
            <a:spLocks/>
          </p:cNvSpPr>
          <p:nvPr/>
        </p:nvSpPr>
        <p:spPr>
          <a:xfrm>
            <a:off x="2372374" y="4803762"/>
            <a:ext cx="5639446" cy="418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lang="en-US" sz="15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cap="small" dirty="0"/>
              <a:t>…</a:t>
            </a:r>
            <a:r>
              <a:rPr lang="en-US" dirty="0"/>
              <a:t>will the Town need the water?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4D9793CA-6FDB-4980-9834-6EE4EF92A132}"/>
              </a:ext>
            </a:extLst>
          </p:cNvPr>
          <p:cNvSpPr txBox="1">
            <a:spLocks/>
          </p:cNvSpPr>
          <p:nvPr/>
        </p:nvSpPr>
        <p:spPr>
          <a:xfrm>
            <a:off x="2424542" y="5629760"/>
            <a:ext cx="5639446" cy="418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lang="en-US" sz="15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cap="small" dirty="0"/>
              <a:t>…</a:t>
            </a:r>
            <a:r>
              <a:rPr lang="en-US" dirty="0"/>
              <a:t>can you participate?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3A951C6-3468-46DB-B506-850A23C80979}"/>
              </a:ext>
            </a:extLst>
          </p:cNvPr>
          <p:cNvSpPr/>
          <p:nvPr/>
        </p:nvSpPr>
        <p:spPr>
          <a:xfrm>
            <a:off x="4236807" y="-1079672"/>
            <a:ext cx="459019" cy="43640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265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93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1C0492-E21C-4515-9AA6-E5F926BEC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to Comment During Scoping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66D74-CA64-4778-BE9B-E6114A00D7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1459216"/>
            <a:ext cx="7772400" cy="654756"/>
          </a:xfrm>
        </p:spPr>
        <p:txBody>
          <a:bodyPr/>
          <a:lstStyle/>
          <a:p>
            <a:r>
              <a:rPr lang="en-US" dirty="0"/>
              <a:t>Written comments should be mailed to: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0D88CCD-0E98-44B8-8191-759C341A92B5}"/>
              </a:ext>
            </a:extLst>
          </p:cNvPr>
          <p:cNvSpPr txBox="1">
            <a:spLocks/>
          </p:cNvSpPr>
          <p:nvPr/>
        </p:nvSpPr>
        <p:spPr>
          <a:xfrm>
            <a:off x="590550" y="4295422"/>
            <a:ext cx="7772400" cy="654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2001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  <a:tabLst/>
              <a:defRPr lang="en-US" sz="15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Comments may also be submitted electronically to: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C960E9-03B3-4000-840A-CD4560451341}"/>
              </a:ext>
            </a:extLst>
          </p:cNvPr>
          <p:cNvSpPr txBox="1"/>
          <p:nvPr/>
        </p:nvSpPr>
        <p:spPr>
          <a:xfrm>
            <a:off x="1041400" y="2113972"/>
            <a:ext cx="706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26531"/>
                </a:solidFill>
                <a:latin typeface="Verdana" panose="020B0604030504040204" pitchFamily="34" charset="0"/>
                <a:ea typeface="Verdana" panose="020B0604030504040204" pitchFamily="34" charset="0"/>
                <a:cs typeface="Cavolini" panose="020B0502040204020203" pitchFamily="66" charset="0"/>
              </a:rPr>
              <a:t>Town of Fuquay-Varina – IBT Comments</a:t>
            </a:r>
          </a:p>
          <a:p>
            <a:pPr algn="ctr"/>
            <a:r>
              <a:rPr lang="en-US" sz="2400" dirty="0">
                <a:solidFill>
                  <a:srgbClr val="F26531"/>
                </a:solidFill>
                <a:latin typeface="Verdana" panose="020B0604030504040204" pitchFamily="34" charset="0"/>
                <a:ea typeface="Verdana" panose="020B0604030504040204" pitchFamily="34" charset="0"/>
                <a:cs typeface="Cavolini" panose="020B0502040204020203" pitchFamily="66" charset="0"/>
              </a:rPr>
              <a:t>Hazen and Sawyer</a:t>
            </a:r>
          </a:p>
          <a:p>
            <a:pPr algn="ctr"/>
            <a:r>
              <a:rPr lang="en-US" sz="2400" dirty="0">
                <a:solidFill>
                  <a:srgbClr val="F26531"/>
                </a:solidFill>
                <a:latin typeface="Verdana" panose="020B0604030504040204" pitchFamily="34" charset="0"/>
                <a:ea typeface="Verdana" panose="020B0604030504040204" pitchFamily="34" charset="0"/>
                <a:cs typeface="Cavolini" panose="020B0502040204020203" pitchFamily="66" charset="0"/>
              </a:rPr>
              <a:t>Attn:  Mary Sadler, PE</a:t>
            </a:r>
          </a:p>
          <a:p>
            <a:pPr algn="ctr"/>
            <a:r>
              <a:rPr lang="en-US" sz="2400" dirty="0">
                <a:solidFill>
                  <a:srgbClr val="F26531"/>
                </a:solidFill>
                <a:latin typeface="Verdana" panose="020B0604030504040204" pitchFamily="34" charset="0"/>
                <a:ea typeface="Verdana" panose="020B0604030504040204" pitchFamily="34" charset="0"/>
                <a:cs typeface="Cavolini" panose="020B0502040204020203" pitchFamily="66" charset="0"/>
              </a:rPr>
              <a:t>4011 </a:t>
            </a:r>
            <a:r>
              <a:rPr lang="en-US" sz="2400" dirty="0" err="1">
                <a:solidFill>
                  <a:srgbClr val="F26531"/>
                </a:solidFill>
                <a:latin typeface="Verdana" panose="020B0604030504040204" pitchFamily="34" charset="0"/>
                <a:ea typeface="Verdana" panose="020B0604030504040204" pitchFamily="34" charset="0"/>
                <a:cs typeface="Cavolini" panose="020B0502040204020203" pitchFamily="66" charset="0"/>
              </a:rPr>
              <a:t>WestChase</a:t>
            </a:r>
            <a:r>
              <a:rPr lang="en-US" sz="2400" dirty="0">
                <a:solidFill>
                  <a:srgbClr val="F26531"/>
                </a:solidFill>
                <a:latin typeface="Verdana" panose="020B0604030504040204" pitchFamily="34" charset="0"/>
                <a:ea typeface="Verdana" panose="020B0604030504040204" pitchFamily="34" charset="0"/>
                <a:cs typeface="Cavolini" panose="020B0502040204020203" pitchFamily="66" charset="0"/>
              </a:rPr>
              <a:t> Blvd., Suite 500</a:t>
            </a:r>
          </a:p>
          <a:p>
            <a:pPr algn="ctr"/>
            <a:r>
              <a:rPr lang="en-US" sz="2400" dirty="0">
                <a:solidFill>
                  <a:srgbClr val="F26531"/>
                </a:solidFill>
                <a:latin typeface="Verdana" panose="020B0604030504040204" pitchFamily="34" charset="0"/>
                <a:ea typeface="Verdana" panose="020B0604030504040204" pitchFamily="34" charset="0"/>
                <a:cs typeface="Cavolini" panose="020B0502040204020203" pitchFamily="66" charset="0"/>
              </a:rPr>
              <a:t>Raleigh, NC 27607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75821-D57E-41BA-A229-3D27F1C0ADD0}"/>
              </a:ext>
            </a:extLst>
          </p:cNvPr>
          <p:cNvSpPr txBox="1"/>
          <p:nvPr/>
        </p:nvSpPr>
        <p:spPr>
          <a:xfrm>
            <a:off x="1041400" y="4937119"/>
            <a:ext cx="706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F26531"/>
                </a:solidFill>
                <a:latin typeface="Verdana" panose="020B0604030504040204" pitchFamily="34" charset="0"/>
                <a:ea typeface="Verdana" panose="020B0604030504040204" pitchFamily="34" charset="0"/>
                <a:cs typeface="Cavolini" panose="020B0502040204020203" pitchFamily="66" charset="0"/>
              </a:rPr>
              <a:t>msadler@hazenandsawyer.com</a:t>
            </a:r>
          </a:p>
        </p:txBody>
      </p:sp>
    </p:spTree>
    <p:extLst>
      <p:ext uri="{BB962C8B-B14F-4D97-AF65-F5344CB8AC3E}">
        <p14:creationId xmlns:p14="http://schemas.microsoft.com/office/powerpoint/2010/main" val="4201835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C8F7-E29A-447E-BF9A-27A7A198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to Comment During Scoping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1F7F9-E3AB-4D64-9C78-ED66610FA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4014" y="1495362"/>
            <a:ext cx="5551000" cy="4820674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Comments will be noted during this phase of virtual public meetings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Mailed and emailed comments will be given equal consideration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Public comment period for this phase of the project closes on </a:t>
            </a:r>
            <a:r>
              <a:rPr lang="en-US" b="1" dirty="0">
                <a:solidFill>
                  <a:srgbClr val="F26531"/>
                </a:solidFill>
              </a:rPr>
              <a:t>November 20, 2020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Future opportunities to provide input during the overall IBT certificate request process</a:t>
            </a:r>
          </a:p>
        </p:txBody>
      </p:sp>
      <p:pic>
        <p:nvPicPr>
          <p:cNvPr id="4" name="Picture 3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4AF67A6E-37EF-4743-8463-C4BECDE46E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757" y="4729231"/>
            <a:ext cx="1444752" cy="1444752"/>
          </a:xfrm>
          <a:custGeom>
            <a:avLst/>
            <a:gdLst>
              <a:gd name="connsiteX0" fmla="*/ 833509 w 1922462"/>
              <a:gd name="connsiteY0" fmla="*/ 0 h 1913006"/>
              <a:gd name="connsiteX1" fmla="*/ 1088953 w 1922462"/>
              <a:gd name="connsiteY1" fmla="*/ 0 h 1913006"/>
              <a:gd name="connsiteX2" fmla="*/ 1154953 w 1922462"/>
              <a:gd name="connsiteY2" fmla="*/ 10073 h 1913006"/>
              <a:gd name="connsiteX3" fmla="*/ 1922462 w 1922462"/>
              <a:gd name="connsiteY3" fmla="*/ 951775 h 1913006"/>
              <a:gd name="connsiteX4" fmla="*/ 961231 w 1922462"/>
              <a:gd name="connsiteY4" fmla="*/ 1913006 h 1913006"/>
              <a:gd name="connsiteX5" fmla="*/ 0 w 1922462"/>
              <a:gd name="connsiteY5" fmla="*/ 951775 h 1913006"/>
              <a:gd name="connsiteX6" fmla="*/ 767510 w 1922462"/>
              <a:gd name="connsiteY6" fmla="*/ 10073 h 191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2462" h="1913006">
                <a:moveTo>
                  <a:pt x="833509" y="0"/>
                </a:moveTo>
                <a:lnTo>
                  <a:pt x="1088953" y="0"/>
                </a:lnTo>
                <a:lnTo>
                  <a:pt x="1154953" y="10073"/>
                </a:lnTo>
                <a:cubicBezTo>
                  <a:pt x="1592969" y="99704"/>
                  <a:pt x="1922462" y="487261"/>
                  <a:pt x="1922462" y="951775"/>
                </a:cubicBezTo>
                <a:cubicBezTo>
                  <a:pt x="1922462" y="1482648"/>
                  <a:pt x="1492104" y="1913006"/>
                  <a:pt x="961231" y="1913006"/>
                </a:cubicBezTo>
                <a:cubicBezTo>
                  <a:pt x="430358" y="1913006"/>
                  <a:pt x="0" y="1482648"/>
                  <a:pt x="0" y="951775"/>
                </a:cubicBezTo>
                <a:cubicBezTo>
                  <a:pt x="0" y="487261"/>
                  <a:pt x="329493" y="99704"/>
                  <a:pt x="767510" y="10073"/>
                </a:cubicBezTo>
                <a:close/>
              </a:path>
            </a:pathLst>
          </a:cu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</p:pic>
      <p:pic>
        <p:nvPicPr>
          <p:cNvPr id="5" name="Picture 4" descr="A path with trees on the side of a building&#10;&#10;Description automatically generated">
            <a:extLst>
              <a:ext uri="{FF2B5EF4-FFF2-40B4-BE49-F238E27FC236}">
                <a16:creationId xmlns:a16="http://schemas.microsoft.com/office/drawing/2014/main" id="{A71E297B-9A27-4EE2-A847-4E36DC5976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757" y="3060948"/>
            <a:ext cx="1440180" cy="1442258"/>
          </a:xfrm>
          <a:custGeom>
            <a:avLst/>
            <a:gdLst>
              <a:gd name="connsiteX0" fmla="*/ 833509 w 1922462"/>
              <a:gd name="connsiteY0" fmla="*/ 0 h 1913006"/>
              <a:gd name="connsiteX1" fmla="*/ 1088953 w 1922462"/>
              <a:gd name="connsiteY1" fmla="*/ 0 h 1913006"/>
              <a:gd name="connsiteX2" fmla="*/ 1154953 w 1922462"/>
              <a:gd name="connsiteY2" fmla="*/ 10073 h 1913006"/>
              <a:gd name="connsiteX3" fmla="*/ 1922462 w 1922462"/>
              <a:gd name="connsiteY3" fmla="*/ 951775 h 1913006"/>
              <a:gd name="connsiteX4" fmla="*/ 961231 w 1922462"/>
              <a:gd name="connsiteY4" fmla="*/ 1913006 h 1913006"/>
              <a:gd name="connsiteX5" fmla="*/ 0 w 1922462"/>
              <a:gd name="connsiteY5" fmla="*/ 951775 h 1913006"/>
              <a:gd name="connsiteX6" fmla="*/ 767510 w 1922462"/>
              <a:gd name="connsiteY6" fmla="*/ 10073 h 191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2462" h="1913006">
                <a:moveTo>
                  <a:pt x="833509" y="0"/>
                </a:moveTo>
                <a:lnTo>
                  <a:pt x="1088953" y="0"/>
                </a:lnTo>
                <a:lnTo>
                  <a:pt x="1154953" y="10073"/>
                </a:lnTo>
                <a:cubicBezTo>
                  <a:pt x="1592969" y="99704"/>
                  <a:pt x="1922462" y="487261"/>
                  <a:pt x="1922462" y="951775"/>
                </a:cubicBezTo>
                <a:cubicBezTo>
                  <a:pt x="1922462" y="1482648"/>
                  <a:pt x="1492104" y="1913006"/>
                  <a:pt x="961231" y="1913006"/>
                </a:cubicBezTo>
                <a:cubicBezTo>
                  <a:pt x="430358" y="1913006"/>
                  <a:pt x="0" y="1482648"/>
                  <a:pt x="0" y="951775"/>
                </a:cubicBezTo>
                <a:cubicBezTo>
                  <a:pt x="0" y="487261"/>
                  <a:pt x="329493" y="99704"/>
                  <a:pt x="767510" y="10073"/>
                </a:cubicBezTo>
                <a:close/>
              </a:path>
            </a:pathLst>
          </a:cu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</p:pic>
      <p:pic>
        <p:nvPicPr>
          <p:cNvPr id="6" name="Picture 5" descr="A picture containing indoor, table, counter, sitting&#10;&#10;Description automatically generated">
            <a:extLst>
              <a:ext uri="{FF2B5EF4-FFF2-40B4-BE49-F238E27FC236}">
                <a16:creationId xmlns:a16="http://schemas.microsoft.com/office/drawing/2014/main" id="{3C82AA4D-D11E-4720-834D-66F6C52CF4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757" y="1390586"/>
            <a:ext cx="1444337" cy="1444337"/>
          </a:xfrm>
          <a:custGeom>
            <a:avLst/>
            <a:gdLst>
              <a:gd name="connsiteX0" fmla="*/ 833509 w 1922462"/>
              <a:gd name="connsiteY0" fmla="*/ 0 h 1913006"/>
              <a:gd name="connsiteX1" fmla="*/ 1088953 w 1922462"/>
              <a:gd name="connsiteY1" fmla="*/ 0 h 1913006"/>
              <a:gd name="connsiteX2" fmla="*/ 1154953 w 1922462"/>
              <a:gd name="connsiteY2" fmla="*/ 10073 h 1913006"/>
              <a:gd name="connsiteX3" fmla="*/ 1922462 w 1922462"/>
              <a:gd name="connsiteY3" fmla="*/ 951775 h 1913006"/>
              <a:gd name="connsiteX4" fmla="*/ 961231 w 1922462"/>
              <a:gd name="connsiteY4" fmla="*/ 1913006 h 1913006"/>
              <a:gd name="connsiteX5" fmla="*/ 0 w 1922462"/>
              <a:gd name="connsiteY5" fmla="*/ 951775 h 1913006"/>
              <a:gd name="connsiteX6" fmla="*/ 767510 w 1922462"/>
              <a:gd name="connsiteY6" fmla="*/ 10073 h 191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2462" h="1913006">
                <a:moveTo>
                  <a:pt x="833509" y="0"/>
                </a:moveTo>
                <a:lnTo>
                  <a:pt x="1088953" y="0"/>
                </a:lnTo>
                <a:lnTo>
                  <a:pt x="1154953" y="10073"/>
                </a:lnTo>
                <a:cubicBezTo>
                  <a:pt x="1592969" y="99704"/>
                  <a:pt x="1922462" y="487261"/>
                  <a:pt x="1922462" y="951775"/>
                </a:cubicBezTo>
                <a:cubicBezTo>
                  <a:pt x="1922462" y="1482648"/>
                  <a:pt x="1492104" y="1913006"/>
                  <a:pt x="961231" y="1913006"/>
                </a:cubicBezTo>
                <a:cubicBezTo>
                  <a:pt x="430358" y="1913006"/>
                  <a:pt x="0" y="1482648"/>
                  <a:pt x="0" y="951775"/>
                </a:cubicBezTo>
                <a:cubicBezTo>
                  <a:pt x="0" y="487261"/>
                  <a:pt x="329493" y="99704"/>
                  <a:pt x="767510" y="10073"/>
                </a:cubicBezTo>
                <a:close/>
              </a:path>
            </a:pathLst>
          </a:cu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018457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E3C6C21-1DE3-4690-BBBB-6E38FF7B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819" y="878095"/>
            <a:ext cx="8528758" cy="5518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679983-4B63-4AC1-9EAF-588240449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73" y="455651"/>
            <a:ext cx="8230169" cy="533400"/>
          </a:xfrm>
        </p:spPr>
        <p:txBody>
          <a:bodyPr/>
          <a:lstStyle/>
          <a:p>
            <a:r>
              <a:rPr lang="en-US" sz="2400" dirty="0"/>
              <a:t>Other Notification Requirements per GS§143-215.22L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9AD61-3A4E-4419-8BC1-DA4001F6F8A4}"/>
              </a:ext>
            </a:extLst>
          </p:cNvPr>
          <p:cNvSpPr txBox="1"/>
          <p:nvPr/>
        </p:nvSpPr>
        <p:spPr>
          <a:xfrm>
            <a:off x="487680" y="2339738"/>
            <a:ext cx="3204754" cy="37959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Notification Requirements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</a:t>
            </a:r>
          </a:p>
          <a:p>
            <a:pPr marL="174625" indent="-1746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Counties</a:t>
            </a:r>
          </a:p>
          <a:p>
            <a:pPr marL="174625" indent="-1746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Politically independent cities and towns</a:t>
            </a:r>
          </a:p>
          <a:p>
            <a:pPr marL="174625" indent="-1746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Newspapers of general circulation</a:t>
            </a:r>
          </a:p>
          <a:p>
            <a:pPr marL="174625" indent="-1746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water supply systems, water management agencies</a:t>
            </a:r>
          </a:p>
          <a:p>
            <a:pPr marL="174625" indent="-1746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NPDES permit holders</a:t>
            </a:r>
          </a:p>
          <a:p>
            <a:pPr marL="174625" indent="-1746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Registered water withdrawals</a:t>
            </a:r>
          </a:p>
          <a:p>
            <a:pPr marL="174625" indent="-1746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IBT certificate holders</a:t>
            </a:r>
          </a:p>
          <a:p>
            <a:pPr marL="174625" indent="-1746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Any interested person (e.g., Water Allocation Committee list-serve)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188671-D321-464F-89B7-F3B9244A3950}"/>
              </a:ext>
            </a:extLst>
          </p:cNvPr>
          <p:cNvGrpSpPr/>
          <p:nvPr/>
        </p:nvGrpSpPr>
        <p:grpSpPr>
          <a:xfrm>
            <a:off x="7048988" y="4796265"/>
            <a:ext cx="1244220" cy="1009376"/>
            <a:chOff x="294729" y="2490048"/>
            <a:chExt cx="1244220" cy="10093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F71014A-4DDA-4067-98D9-71AA6D4C32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4730" y="2490048"/>
              <a:ext cx="1244219" cy="1009376"/>
            </a:xfrm>
            <a:prstGeom prst="rect">
              <a:avLst/>
            </a:prstGeom>
            <a:solidFill>
              <a:srgbClr val="D2FFBE"/>
            </a:solidFill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6FAE5C-5F9B-47FD-8A0E-AF4EF45A597B}"/>
                </a:ext>
              </a:extLst>
            </p:cNvPr>
            <p:cNvSpPr txBox="1"/>
            <p:nvPr/>
          </p:nvSpPr>
          <p:spPr>
            <a:xfrm>
              <a:off x="294729" y="2533071"/>
              <a:ext cx="1244219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IBT Notification Area</a:t>
              </a: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3A10D8-38F9-4A09-85B8-D3DE7D65AE04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7051251" y="4076135"/>
            <a:ext cx="619848" cy="720130"/>
          </a:xfrm>
          <a:prstGeom prst="straightConnector1">
            <a:avLst/>
          </a:prstGeom>
          <a:ln w="38100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243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C24834-F7D1-4238-AF7B-01C2D28B4687}"/>
              </a:ext>
            </a:extLst>
          </p:cNvPr>
          <p:cNvSpPr/>
          <p:nvPr/>
        </p:nvSpPr>
        <p:spPr bwMode="auto">
          <a:xfrm>
            <a:off x="3175" y="1790701"/>
            <a:ext cx="9144000" cy="310870"/>
          </a:xfrm>
          <a:prstGeom prst="rect">
            <a:avLst/>
          </a:prstGeom>
          <a:solidFill>
            <a:srgbClr val="0239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E746CA-41F7-4281-93EE-36BACF324F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47" y="930635"/>
            <a:ext cx="2105253" cy="695972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391D211-AB98-4852-8054-C624F1B12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390" y="547779"/>
            <a:ext cx="3109390" cy="1078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D6A41A-B40B-4A7E-98CF-570698C40402}"/>
              </a:ext>
            </a:extLst>
          </p:cNvPr>
          <p:cNvSpPr txBox="1"/>
          <p:nvPr/>
        </p:nvSpPr>
        <p:spPr>
          <a:xfrm>
            <a:off x="622300" y="3633857"/>
            <a:ext cx="789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+mn-lt"/>
              </a:rPr>
              <a:t>Comments / Questions</a:t>
            </a:r>
          </a:p>
        </p:txBody>
      </p:sp>
    </p:spTree>
    <p:extLst>
      <p:ext uri="{BB962C8B-B14F-4D97-AF65-F5344CB8AC3E}">
        <p14:creationId xmlns:p14="http://schemas.microsoft.com/office/powerpoint/2010/main" val="47619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0EAA8-3079-43A2-90E3-E6A2837A1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64463" cy="2180084"/>
          </a:xfrm>
        </p:spPr>
        <p:txBody>
          <a:bodyPr anchor="b" anchorCtr="0"/>
          <a:lstStyle/>
          <a:p>
            <a:r>
              <a:rPr lang="en-US" dirty="0"/>
              <a:t>Who is the Town of Fuquay-Varina? </a:t>
            </a:r>
          </a:p>
        </p:txBody>
      </p:sp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9835842F-228C-49C3-A74F-09BCD83BD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2" b="96377" l="258" r="93540">
                        <a14:foregroundMark x1="27907" y1="71739" x2="18863" y2="97101"/>
                        <a14:foregroundMark x1="5426" y1="53623" x2="4910" y2="34783"/>
                        <a14:foregroundMark x1="4910" y1="34783" x2="11886" y2="28261"/>
                        <a14:foregroundMark x1="11886" y1="28261" x2="20155" y2="28261"/>
                        <a14:foregroundMark x1="20155" y1="28261" x2="25323" y2="21739"/>
                        <a14:foregroundMark x1="25323" y1="21739" x2="33075" y2="26812"/>
                        <a14:foregroundMark x1="33075" y1="26812" x2="37468" y2="35507"/>
                        <a14:foregroundMark x1="37468" y1="35507" x2="56331" y2="17391"/>
                        <a14:foregroundMark x1="56331" y1="17391" x2="68992" y2="15217"/>
                        <a14:foregroundMark x1="68992" y1="15217" x2="75969" y2="17391"/>
                        <a14:foregroundMark x1="75969" y1="17391" x2="86047" y2="39855"/>
                        <a14:foregroundMark x1="86047" y1="39855" x2="91990" y2="42029"/>
                        <a14:foregroundMark x1="91990" y1="42029" x2="93023" y2="47101"/>
                        <a14:foregroundMark x1="2584" y1="21739" x2="258" y2="48551"/>
                        <a14:foregroundMark x1="258" y1="48551" x2="2842" y2="54348"/>
                        <a14:foregroundMark x1="9044" y1="55797" x2="20155" y2="13043"/>
                        <a14:foregroundMark x1="20155" y1="13043" x2="25581" y2="7971"/>
                        <a14:foregroundMark x1="25581" y1="7971" x2="32041" y2="7971"/>
                        <a14:foregroundMark x1="32041" y1="7971" x2="34625" y2="21014"/>
                        <a14:foregroundMark x1="93023" y1="50725" x2="93540" y2="54348"/>
                        <a14:foregroundMark x1="89922" y1="43478" x2="90181" y2="47101"/>
                        <a14:backgroundMark x1="48320" y1="76087" x2="53747" y2="80435"/>
                        <a14:backgroundMark x1="53747" y1="80435" x2="48837" y2="73913"/>
                        <a14:backgroundMark x1="62016" y1="73188" x2="67183" y2="81884"/>
                        <a14:backgroundMark x1="67183" y1="81884" x2="68992" y2="73188"/>
                        <a14:backgroundMark x1="70801" y1="75362" x2="74160" y2="72464"/>
                        <a14:backgroundMark x1="83721" y1="74638" x2="83463" y2="70290"/>
                        <a14:backgroundMark x1="48837" y1="76812" x2="48837" y2="76812"/>
                        <a14:backgroundMark x1="48837" y1="76087" x2="49871" y2="86957"/>
                        <a14:backgroundMark x1="49096" y1="74638" x2="54780" y2="77536"/>
                        <a14:backgroundMark x1="54780" y1="77536" x2="49612" y2="83333"/>
                        <a14:backgroundMark x1="49612" y1="83333" x2="48837" y2="75362"/>
                        <a14:backgroundMark x1="48837" y1="80435" x2="57881" y2="79710"/>
                        <a14:backgroundMark x1="57881" y1="79710" x2="63824" y2="79710"/>
                        <a14:backgroundMark x1="63824" y1="79710" x2="96124" y2="78261"/>
                        <a14:backgroundMark x1="96124" y1="78261" x2="99742" y2="78261"/>
                        <a14:backgroundMark x1="49096" y1="71739" x2="52455" y2="74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600" y="3429000"/>
            <a:ext cx="8839204" cy="314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99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46AD5-49C8-4472-9F2F-298F108C8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Located in Southern Wake County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2AFBA31-719C-48C7-A8FE-21952B399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656"/>
            <a:ext cx="9144000" cy="457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67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sign sitting on the grass&#10;&#10;Description automatically generated">
            <a:extLst>
              <a:ext uri="{FF2B5EF4-FFF2-40B4-BE49-F238E27FC236}">
                <a16:creationId xmlns:a16="http://schemas.microsoft.com/office/drawing/2014/main" id="{FB59C5F3-55C1-4B8F-B6F1-67F7ACE47E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63" y="3696661"/>
            <a:ext cx="9144000" cy="3181350"/>
          </a:xfrm>
          <a:custGeom>
            <a:avLst/>
            <a:gdLst>
              <a:gd name="connsiteX0" fmla="*/ 0 w 9144000"/>
              <a:gd name="connsiteY0" fmla="*/ 0 h 3181350"/>
              <a:gd name="connsiteX1" fmla="*/ 9144000 w 9144000"/>
              <a:gd name="connsiteY1" fmla="*/ 0 h 3181350"/>
              <a:gd name="connsiteX2" fmla="*/ 9144000 w 9144000"/>
              <a:gd name="connsiteY2" fmla="*/ 3181350 h 3181350"/>
              <a:gd name="connsiteX3" fmla="*/ 0 w 9144000"/>
              <a:gd name="connsiteY3" fmla="*/ 31813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3181350">
                <a:moveTo>
                  <a:pt x="0" y="0"/>
                </a:moveTo>
                <a:lnTo>
                  <a:pt x="9144000" y="0"/>
                </a:lnTo>
                <a:lnTo>
                  <a:pt x="9144000" y="3181350"/>
                </a:lnTo>
                <a:lnTo>
                  <a:pt x="0" y="3181350"/>
                </a:lnTo>
                <a:close/>
              </a:path>
            </a:pathLst>
          </a:custGeom>
        </p:spPr>
      </p:pic>
      <p:pic>
        <p:nvPicPr>
          <p:cNvPr id="34" name="Picture 33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9C4742EF-4358-4308-BE55-956C8A8185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6351" y="2840837"/>
            <a:ext cx="1922462" cy="1922462"/>
          </a:xfrm>
          <a:custGeom>
            <a:avLst/>
            <a:gdLst>
              <a:gd name="connsiteX0" fmla="*/ 833509 w 1922462"/>
              <a:gd name="connsiteY0" fmla="*/ 0 h 1913006"/>
              <a:gd name="connsiteX1" fmla="*/ 1088953 w 1922462"/>
              <a:gd name="connsiteY1" fmla="*/ 0 h 1913006"/>
              <a:gd name="connsiteX2" fmla="*/ 1154953 w 1922462"/>
              <a:gd name="connsiteY2" fmla="*/ 10073 h 1913006"/>
              <a:gd name="connsiteX3" fmla="*/ 1922462 w 1922462"/>
              <a:gd name="connsiteY3" fmla="*/ 951775 h 1913006"/>
              <a:gd name="connsiteX4" fmla="*/ 961231 w 1922462"/>
              <a:gd name="connsiteY4" fmla="*/ 1913006 h 1913006"/>
              <a:gd name="connsiteX5" fmla="*/ 0 w 1922462"/>
              <a:gd name="connsiteY5" fmla="*/ 951775 h 1913006"/>
              <a:gd name="connsiteX6" fmla="*/ 767510 w 1922462"/>
              <a:gd name="connsiteY6" fmla="*/ 10073 h 191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2462" h="1913006">
                <a:moveTo>
                  <a:pt x="833509" y="0"/>
                </a:moveTo>
                <a:lnTo>
                  <a:pt x="1088953" y="0"/>
                </a:lnTo>
                <a:lnTo>
                  <a:pt x="1154953" y="10073"/>
                </a:lnTo>
                <a:cubicBezTo>
                  <a:pt x="1592969" y="99704"/>
                  <a:pt x="1922462" y="487261"/>
                  <a:pt x="1922462" y="951775"/>
                </a:cubicBezTo>
                <a:cubicBezTo>
                  <a:pt x="1922462" y="1482648"/>
                  <a:pt x="1492104" y="1913006"/>
                  <a:pt x="961231" y="1913006"/>
                </a:cubicBezTo>
                <a:cubicBezTo>
                  <a:pt x="430358" y="1913006"/>
                  <a:pt x="0" y="1482648"/>
                  <a:pt x="0" y="951775"/>
                </a:cubicBezTo>
                <a:cubicBezTo>
                  <a:pt x="0" y="487261"/>
                  <a:pt x="329493" y="99704"/>
                  <a:pt x="767510" y="10073"/>
                </a:cubicBezTo>
                <a:close/>
              </a:path>
            </a:pathLst>
          </a:cu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</p:pic>
      <p:pic>
        <p:nvPicPr>
          <p:cNvPr id="31" name="Picture 30" descr="A path with trees on the side of a building&#10;&#10;Description automatically generated">
            <a:extLst>
              <a:ext uri="{FF2B5EF4-FFF2-40B4-BE49-F238E27FC236}">
                <a16:creationId xmlns:a16="http://schemas.microsoft.com/office/drawing/2014/main" id="{CA4CDBAD-A91E-49F4-A9FB-494D96F95E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93733" y="2498624"/>
            <a:ext cx="1922462" cy="1922462"/>
          </a:xfrm>
          <a:custGeom>
            <a:avLst/>
            <a:gdLst>
              <a:gd name="connsiteX0" fmla="*/ 833509 w 1922462"/>
              <a:gd name="connsiteY0" fmla="*/ 0 h 1913006"/>
              <a:gd name="connsiteX1" fmla="*/ 1088953 w 1922462"/>
              <a:gd name="connsiteY1" fmla="*/ 0 h 1913006"/>
              <a:gd name="connsiteX2" fmla="*/ 1154953 w 1922462"/>
              <a:gd name="connsiteY2" fmla="*/ 10073 h 1913006"/>
              <a:gd name="connsiteX3" fmla="*/ 1922462 w 1922462"/>
              <a:gd name="connsiteY3" fmla="*/ 951775 h 1913006"/>
              <a:gd name="connsiteX4" fmla="*/ 961231 w 1922462"/>
              <a:gd name="connsiteY4" fmla="*/ 1913006 h 1913006"/>
              <a:gd name="connsiteX5" fmla="*/ 0 w 1922462"/>
              <a:gd name="connsiteY5" fmla="*/ 951775 h 1913006"/>
              <a:gd name="connsiteX6" fmla="*/ 767510 w 1922462"/>
              <a:gd name="connsiteY6" fmla="*/ 10073 h 191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2462" h="1913006">
                <a:moveTo>
                  <a:pt x="833509" y="0"/>
                </a:moveTo>
                <a:lnTo>
                  <a:pt x="1088953" y="0"/>
                </a:lnTo>
                <a:lnTo>
                  <a:pt x="1154953" y="10073"/>
                </a:lnTo>
                <a:cubicBezTo>
                  <a:pt x="1592969" y="99704"/>
                  <a:pt x="1922462" y="487261"/>
                  <a:pt x="1922462" y="951775"/>
                </a:cubicBezTo>
                <a:cubicBezTo>
                  <a:pt x="1922462" y="1482648"/>
                  <a:pt x="1492104" y="1913006"/>
                  <a:pt x="961231" y="1913006"/>
                </a:cubicBezTo>
                <a:cubicBezTo>
                  <a:pt x="430358" y="1913006"/>
                  <a:pt x="0" y="1482648"/>
                  <a:pt x="0" y="951775"/>
                </a:cubicBezTo>
                <a:cubicBezTo>
                  <a:pt x="0" y="487261"/>
                  <a:pt x="329493" y="99704"/>
                  <a:pt x="767510" y="10073"/>
                </a:cubicBezTo>
                <a:close/>
              </a:path>
            </a:pathLst>
          </a:cu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</p:pic>
      <p:pic>
        <p:nvPicPr>
          <p:cNvPr id="27" name="Picture 26" descr="A picture containing indoor, table, counter, sitting&#10;&#10;Description automatically generated">
            <a:extLst>
              <a:ext uri="{FF2B5EF4-FFF2-40B4-BE49-F238E27FC236}">
                <a16:creationId xmlns:a16="http://schemas.microsoft.com/office/drawing/2014/main" id="{0DF9F01A-3AE1-4884-8FB9-84753A8295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1116" y="2983712"/>
            <a:ext cx="1922462" cy="1922462"/>
          </a:xfrm>
          <a:custGeom>
            <a:avLst/>
            <a:gdLst>
              <a:gd name="connsiteX0" fmla="*/ 833509 w 1922462"/>
              <a:gd name="connsiteY0" fmla="*/ 0 h 1913006"/>
              <a:gd name="connsiteX1" fmla="*/ 1088953 w 1922462"/>
              <a:gd name="connsiteY1" fmla="*/ 0 h 1913006"/>
              <a:gd name="connsiteX2" fmla="*/ 1154953 w 1922462"/>
              <a:gd name="connsiteY2" fmla="*/ 10073 h 1913006"/>
              <a:gd name="connsiteX3" fmla="*/ 1922462 w 1922462"/>
              <a:gd name="connsiteY3" fmla="*/ 951775 h 1913006"/>
              <a:gd name="connsiteX4" fmla="*/ 961231 w 1922462"/>
              <a:gd name="connsiteY4" fmla="*/ 1913006 h 1913006"/>
              <a:gd name="connsiteX5" fmla="*/ 0 w 1922462"/>
              <a:gd name="connsiteY5" fmla="*/ 951775 h 1913006"/>
              <a:gd name="connsiteX6" fmla="*/ 767510 w 1922462"/>
              <a:gd name="connsiteY6" fmla="*/ 10073 h 191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2462" h="1913006">
                <a:moveTo>
                  <a:pt x="833509" y="0"/>
                </a:moveTo>
                <a:lnTo>
                  <a:pt x="1088953" y="0"/>
                </a:lnTo>
                <a:lnTo>
                  <a:pt x="1154953" y="10073"/>
                </a:lnTo>
                <a:cubicBezTo>
                  <a:pt x="1592969" y="99704"/>
                  <a:pt x="1922462" y="487261"/>
                  <a:pt x="1922462" y="951775"/>
                </a:cubicBezTo>
                <a:cubicBezTo>
                  <a:pt x="1922462" y="1482648"/>
                  <a:pt x="1492104" y="1913006"/>
                  <a:pt x="961231" y="1913006"/>
                </a:cubicBezTo>
                <a:cubicBezTo>
                  <a:pt x="430358" y="1913006"/>
                  <a:pt x="0" y="1482648"/>
                  <a:pt x="0" y="951775"/>
                </a:cubicBezTo>
                <a:cubicBezTo>
                  <a:pt x="0" y="487261"/>
                  <a:pt x="329493" y="99704"/>
                  <a:pt x="767510" y="10073"/>
                </a:cubicBezTo>
                <a:close/>
              </a:path>
            </a:pathLst>
          </a:cu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</p:pic>
      <p:pic>
        <p:nvPicPr>
          <p:cNvPr id="24" name="Picture 23" descr="A sign in front of a fence&#10;&#10;Description automatically generated">
            <a:extLst>
              <a:ext uri="{FF2B5EF4-FFF2-40B4-BE49-F238E27FC236}">
                <a16:creationId xmlns:a16="http://schemas.microsoft.com/office/drawing/2014/main" id="{3AAE492C-D4FA-481E-A1E1-14E865E4F8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573" y="2498624"/>
            <a:ext cx="1922462" cy="1913006"/>
          </a:xfrm>
          <a:custGeom>
            <a:avLst/>
            <a:gdLst>
              <a:gd name="connsiteX0" fmla="*/ 833509 w 1922462"/>
              <a:gd name="connsiteY0" fmla="*/ 0 h 1913006"/>
              <a:gd name="connsiteX1" fmla="*/ 1088953 w 1922462"/>
              <a:gd name="connsiteY1" fmla="*/ 0 h 1913006"/>
              <a:gd name="connsiteX2" fmla="*/ 1154953 w 1922462"/>
              <a:gd name="connsiteY2" fmla="*/ 10073 h 1913006"/>
              <a:gd name="connsiteX3" fmla="*/ 1922462 w 1922462"/>
              <a:gd name="connsiteY3" fmla="*/ 951775 h 1913006"/>
              <a:gd name="connsiteX4" fmla="*/ 961231 w 1922462"/>
              <a:gd name="connsiteY4" fmla="*/ 1913006 h 1913006"/>
              <a:gd name="connsiteX5" fmla="*/ 0 w 1922462"/>
              <a:gd name="connsiteY5" fmla="*/ 951775 h 1913006"/>
              <a:gd name="connsiteX6" fmla="*/ 767510 w 1922462"/>
              <a:gd name="connsiteY6" fmla="*/ 10073 h 191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2462" h="1913006">
                <a:moveTo>
                  <a:pt x="833509" y="0"/>
                </a:moveTo>
                <a:lnTo>
                  <a:pt x="1088953" y="0"/>
                </a:lnTo>
                <a:lnTo>
                  <a:pt x="1154953" y="10073"/>
                </a:lnTo>
                <a:cubicBezTo>
                  <a:pt x="1592969" y="99704"/>
                  <a:pt x="1922462" y="487261"/>
                  <a:pt x="1922462" y="951775"/>
                </a:cubicBezTo>
                <a:cubicBezTo>
                  <a:pt x="1922462" y="1482648"/>
                  <a:pt x="1492104" y="1913006"/>
                  <a:pt x="961231" y="1913006"/>
                </a:cubicBezTo>
                <a:cubicBezTo>
                  <a:pt x="430358" y="1913006"/>
                  <a:pt x="0" y="1482648"/>
                  <a:pt x="0" y="951775"/>
                </a:cubicBezTo>
                <a:cubicBezTo>
                  <a:pt x="0" y="487261"/>
                  <a:pt x="329493" y="99704"/>
                  <a:pt x="767510" y="10073"/>
                </a:cubicBezTo>
                <a:close/>
              </a:path>
            </a:pathLst>
          </a:custGeom>
          <a:solidFill>
            <a:srgbClr val="395173"/>
          </a:solidFill>
          <a:ln w="69850">
            <a:solidFill>
              <a:srgbClr val="E1E1D5"/>
            </a:solidFill>
          </a:ln>
          <a:effectLst/>
        </p:spPr>
      </p:pic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57A4D58-5A35-4553-8E90-F0ED9736D71A}"/>
              </a:ext>
            </a:extLst>
          </p:cNvPr>
          <p:cNvSpPr txBox="1">
            <a:spLocks/>
          </p:cNvSpPr>
          <p:nvPr/>
        </p:nvSpPr>
        <p:spPr>
          <a:xfrm>
            <a:off x="654172" y="522409"/>
            <a:ext cx="1245446" cy="79332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lang="en-US" sz="15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32,000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5A292D96-7027-4D0A-A47A-F472A38A6C3D}"/>
              </a:ext>
            </a:extLst>
          </p:cNvPr>
          <p:cNvSpPr txBox="1">
            <a:spLocks/>
          </p:cNvSpPr>
          <p:nvPr/>
        </p:nvSpPr>
        <p:spPr>
          <a:xfrm>
            <a:off x="2061767" y="517122"/>
            <a:ext cx="2603702" cy="798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lang="en-US" sz="15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2020 population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3E0E55D2-B02B-4B3E-8D8F-EBCEBA3D78D8}"/>
              </a:ext>
            </a:extLst>
          </p:cNvPr>
          <p:cNvSpPr txBox="1">
            <a:spLocks/>
          </p:cNvSpPr>
          <p:nvPr/>
        </p:nvSpPr>
        <p:spPr>
          <a:xfrm>
            <a:off x="665587" y="1294955"/>
            <a:ext cx="1245446" cy="79332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lang="en-US" sz="15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4% per year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8BF008D8-D172-413F-931A-A254D7B88A5C}"/>
              </a:ext>
            </a:extLst>
          </p:cNvPr>
          <p:cNvSpPr txBox="1">
            <a:spLocks/>
          </p:cNvSpPr>
          <p:nvPr/>
        </p:nvSpPr>
        <p:spPr>
          <a:xfrm>
            <a:off x="2050353" y="1210447"/>
            <a:ext cx="2889924" cy="798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lang="en-US" sz="15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Growing service area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5ED300-5790-43D3-8DB4-72034647D698}"/>
              </a:ext>
            </a:extLst>
          </p:cNvPr>
          <p:cNvCxnSpPr>
            <a:cxnSpLocks/>
          </p:cNvCxnSpPr>
          <p:nvPr/>
        </p:nvCxnSpPr>
        <p:spPr>
          <a:xfrm flipV="1">
            <a:off x="1961930" y="543199"/>
            <a:ext cx="0" cy="1545084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AA8BD21-AC66-432F-8D1D-67BEA2EA92BF}"/>
              </a:ext>
            </a:extLst>
          </p:cNvPr>
          <p:cNvSpPr txBox="1">
            <a:spLocks/>
          </p:cNvSpPr>
          <p:nvPr/>
        </p:nvSpPr>
        <p:spPr>
          <a:xfrm>
            <a:off x="5102426" y="525328"/>
            <a:ext cx="1245446" cy="79332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lang="en-US" sz="15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90%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A055BD78-1745-4EE5-A6D5-4CDF087325A5}"/>
              </a:ext>
            </a:extLst>
          </p:cNvPr>
          <p:cNvSpPr txBox="1">
            <a:spLocks/>
          </p:cNvSpPr>
          <p:nvPr/>
        </p:nvSpPr>
        <p:spPr>
          <a:xfrm>
            <a:off x="6185551" y="520041"/>
            <a:ext cx="2149687" cy="798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lang="en-US" sz="15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Residential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133B265D-6879-4724-97ED-41B1932C04EF}"/>
              </a:ext>
            </a:extLst>
          </p:cNvPr>
          <p:cNvSpPr txBox="1">
            <a:spLocks/>
          </p:cNvSpPr>
          <p:nvPr/>
        </p:nvSpPr>
        <p:spPr>
          <a:xfrm>
            <a:off x="5113841" y="1350889"/>
            <a:ext cx="1245446" cy="79332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lang="en-US" sz="15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10%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9B86C1C0-9055-4A79-9513-A353AE252160}"/>
              </a:ext>
            </a:extLst>
          </p:cNvPr>
          <p:cNvSpPr txBox="1">
            <a:spLocks/>
          </p:cNvSpPr>
          <p:nvPr/>
        </p:nvSpPr>
        <p:spPr>
          <a:xfrm>
            <a:off x="6185552" y="1345598"/>
            <a:ext cx="2475112" cy="798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5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None/>
              <a:tabLst/>
              <a:defRPr lang="en-US" sz="15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Commercial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E1AADD7-A077-44E6-A6E6-6A9E5C005E56}"/>
              </a:ext>
            </a:extLst>
          </p:cNvPr>
          <p:cNvCxnSpPr>
            <a:cxnSpLocks/>
          </p:cNvCxnSpPr>
          <p:nvPr/>
        </p:nvCxnSpPr>
        <p:spPr>
          <a:xfrm flipV="1">
            <a:off x="6026722" y="546118"/>
            <a:ext cx="0" cy="1545084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417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0EAA8-3079-43A2-90E3-E6A2837A1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768" y="914400"/>
            <a:ext cx="7764463" cy="2180084"/>
          </a:xfrm>
        </p:spPr>
        <p:txBody>
          <a:bodyPr anchor="b" anchorCtr="0"/>
          <a:lstStyle/>
          <a:p>
            <a:r>
              <a:rPr lang="en-US" dirty="0"/>
              <a:t>Why does the Town need water?</a:t>
            </a:r>
          </a:p>
        </p:txBody>
      </p:sp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9835842F-228C-49C3-A74F-09BCD83BD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2" b="96377" l="258" r="93540">
                        <a14:foregroundMark x1="27907" y1="71739" x2="18863" y2="97101"/>
                        <a14:foregroundMark x1="5426" y1="53623" x2="4910" y2="34783"/>
                        <a14:foregroundMark x1="4910" y1="34783" x2="11886" y2="28261"/>
                        <a14:foregroundMark x1="11886" y1="28261" x2="20155" y2="28261"/>
                        <a14:foregroundMark x1="20155" y1="28261" x2="25323" y2="21739"/>
                        <a14:foregroundMark x1="25323" y1="21739" x2="33075" y2="26812"/>
                        <a14:foregroundMark x1="33075" y1="26812" x2="37468" y2="35507"/>
                        <a14:foregroundMark x1="37468" y1="35507" x2="56331" y2="17391"/>
                        <a14:foregroundMark x1="56331" y1="17391" x2="68992" y2="15217"/>
                        <a14:foregroundMark x1="68992" y1="15217" x2="75969" y2="17391"/>
                        <a14:foregroundMark x1="75969" y1="17391" x2="86047" y2="39855"/>
                        <a14:foregroundMark x1="86047" y1="39855" x2="91990" y2="42029"/>
                        <a14:foregroundMark x1="91990" y1="42029" x2="93023" y2="47101"/>
                        <a14:foregroundMark x1="2584" y1="21739" x2="258" y2="48551"/>
                        <a14:foregroundMark x1="258" y1="48551" x2="2842" y2="54348"/>
                        <a14:foregroundMark x1="9044" y1="55797" x2="20155" y2="13043"/>
                        <a14:foregroundMark x1="20155" y1="13043" x2="25581" y2="7971"/>
                        <a14:foregroundMark x1="25581" y1="7971" x2="32041" y2="7971"/>
                        <a14:foregroundMark x1="32041" y1="7971" x2="34625" y2="21014"/>
                        <a14:foregroundMark x1="93023" y1="50725" x2="93540" y2="54348"/>
                        <a14:foregroundMark x1="89922" y1="43478" x2="90181" y2="47101"/>
                        <a14:backgroundMark x1="48320" y1="76087" x2="53747" y2="80435"/>
                        <a14:backgroundMark x1="53747" y1="80435" x2="48837" y2="73913"/>
                        <a14:backgroundMark x1="62016" y1="73188" x2="67183" y2="81884"/>
                        <a14:backgroundMark x1="67183" y1="81884" x2="68992" y2="73188"/>
                        <a14:backgroundMark x1="70801" y1="75362" x2="74160" y2="72464"/>
                        <a14:backgroundMark x1="83721" y1="74638" x2="83463" y2="70290"/>
                        <a14:backgroundMark x1="48837" y1="76812" x2="48837" y2="76812"/>
                        <a14:backgroundMark x1="48837" y1="76087" x2="49871" y2="86957"/>
                        <a14:backgroundMark x1="49096" y1="74638" x2="54780" y2="77536"/>
                        <a14:backgroundMark x1="54780" y1="77536" x2="49612" y2="83333"/>
                        <a14:backgroundMark x1="49612" y1="83333" x2="48837" y2="75362"/>
                        <a14:backgroundMark x1="48837" y1="80435" x2="57881" y2="79710"/>
                        <a14:backgroundMark x1="57881" y1="79710" x2="63824" y2="79710"/>
                        <a14:backgroundMark x1="63824" y1="79710" x2="96124" y2="78261"/>
                        <a14:backgroundMark x1="96124" y1="78261" x2="99742" y2="78261"/>
                        <a14:backgroundMark x1="49096" y1="71739" x2="52455" y2="74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600" y="3429000"/>
            <a:ext cx="8839204" cy="314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76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718423-F96C-4617-B8C2-C647FD4C2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and Need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9CB0B5-52F1-4E0A-AB33-D39114439B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1347020"/>
            <a:ext cx="8074742" cy="4761550"/>
          </a:xfrm>
        </p:spPr>
        <p:txBody>
          <a:bodyPr/>
          <a:lstStyle/>
          <a:p>
            <a:r>
              <a:rPr lang="en-US" dirty="0"/>
              <a:t>Town does not own water supply capacity</a:t>
            </a:r>
          </a:p>
          <a:p>
            <a:r>
              <a:rPr lang="en-US" dirty="0"/>
              <a:t>Finished water is currently purchased on a wholesale basis via contract:</a:t>
            </a:r>
          </a:p>
          <a:p>
            <a:pPr lvl="1"/>
            <a:r>
              <a:rPr lang="en-US" dirty="0"/>
              <a:t>Harnett County</a:t>
            </a:r>
          </a:p>
          <a:p>
            <a:pPr lvl="1"/>
            <a:r>
              <a:rPr lang="en-US" dirty="0"/>
              <a:t>Johnston County</a:t>
            </a:r>
          </a:p>
          <a:p>
            <a:pPr lvl="1"/>
            <a:r>
              <a:rPr lang="en-US" dirty="0"/>
              <a:t>City of Raleigh</a:t>
            </a:r>
          </a:p>
          <a:p>
            <a:r>
              <a:rPr lang="en-US" dirty="0"/>
              <a:t>Long-term water supply solution from current water purveyors is not feasible</a:t>
            </a:r>
          </a:p>
          <a:p>
            <a:r>
              <a:rPr lang="en-US" dirty="0"/>
              <a:t>Town partnering with the City of Sanford for water supply capacity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56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716C7-275F-4DDB-8642-1C3FA44D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48" y="438757"/>
            <a:ext cx="7754189" cy="533400"/>
          </a:xfrm>
        </p:spPr>
        <p:txBody>
          <a:bodyPr/>
          <a:lstStyle/>
          <a:p>
            <a:r>
              <a:rPr lang="en-US" dirty="0"/>
              <a:t>IBT Project Area</a:t>
            </a: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FA18609-4E6A-48D2-A0D8-CB6DC402B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29" y="972157"/>
            <a:ext cx="8298649" cy="53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0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0EAA8-3079-43A2-90E3-E6A2837A1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768" y="914400"/>
            <a:ext cx="7764463" cy="2180084"/>
          </a:xfrm>
        </p:spPr>
        <p:txBody>
          <a:bodyPr anchor="b" anchorCtr="0"/>
          <a:lstStyle/>
          <a:p>
            <a:r>
              <a:rPr lang="en-US" dirty="0"/>
              <a:t>What is the process?</a:t>
            </a:r>
          </a:p>
        </p:txBody>
      </p:sp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9835842F-228C-49C3-A74F-09BCD83BD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2" b="96377" l="258" r="93540">
                        <a14:foregroundMark x1="27907" y1="71739" x2="18863" y2="97101"/>
                        <a14:foregroundMark x1="5426" y1="53623" x2="4910" y2="34783"/>
                        <a14:foregroundMark x1="4910" y1="34783" x2="11886" y2="28261"/>
                        <a14:foregroundMark x1="11886" y1="28261" x2="20155" y2="28261"/>
                        <a14:foregroundMark x1="20155" y1="28261" x2="25323" y2="21739"/>
                        <a14:foregroundMark x1="25323" y1="21739" x2="33075" y2="26812"/>
                        <a14:foregroundMark x1="33075" y1="26812" x2="37468" y2="35507"/>
                        <a14:foregroundMark x1="37468" y1="35507" x2="56331" y2="17391"/>
                        <a14:foregroundMark x1="56331" y1="17391" x2="68992" y2="15217"/>
                        <a14:foregroundMark x1="68992" y1="15217" x2="75969" y2="17391"/>
                        <a14:foregroundMark x1="75969" y1="17391" x2="86047" y2="39855"/>
                        <a14:foregroundMark x1="86047" y1="39855" x2="91990" y2="42029"/>
                        <a14:foregroundMark x1="91990" y1="42029" x2="93023" y2="47101"/>
                        <a14:foregroundMark x1="2584" y1="21739" x2="258" y2="48551"/>
                        <a14:foregroundMark x1="258" y1="48551" x2="2842" y2="54348"/>
                        <a14:foregroundMark x1="9044" y1="55797" x2="20155" y2="13043"/>
                        <a14:foregroundMark x1="20155" y1="13043" x2="25581" y2="7971"/>
                        <a14:foregroundMark x1="25581" y1="7971" x2="32041" y2="7971"/>
                        <a14:foregroundMark x1="32041" y1="7971" x2="34625" y2="21014"/>
                        <a14:foregroundMark x1="93023" y1="50725" x2="93540" y2="54348"/>
                        <a14:foregroundMark x1="89922" y1="43478" x2="90181" y2="47101"/>
                        <a14:backgroundMark x1="48320" y1="76087" x2="53747" y2="80435"/>
                        <a14:backgroundMark x1="53747" y1="80435" x2="48837" y2="73913"/>
                        <a14:backgroundMark x1="62016" y1="73188" x2="67183" y2="81884"/>
                        <a14:backgroundMark x1="67183" y1="81884" x2="68992" y2="73188"/>
                        <a14:backgroundMark x1="70801" y1="75362" x2="74160" y2="72464"/>
                        <a14:backgroundMark x1="83721" y1="74638" x2="83463" y2="70290"/>
                        <a14:backgroundMark x1="48837" y1="76812" x2="48837" y2="76812"/>
                        <a14:backgroundMark x1="48837" y1="76087" x2="49871" y2="86957"/>
                        <a14:backgroundMark x1="49096" y1="74638" x2="54780" y2="77536"/>
                        <a14:backgroundMark x1="54780" y1="77536" x2="49612" y2="83333"/>
                        <a14:backgroundMark x1="49612" y1="83333" x2="48837" y2="75362"/>
                        <a14:backgroundMark x1="48837" y1="80435" x2="57881" y2="79710"/>
                        <a14:backgroundMark x1="57881" y1="79710" x2="63824" y2="79710"/>
                        <a14:backgroundMark x1="63824" y1="79710" x2="96124" y2="78261"/>
                        <a14:backgroundMark x1="96124" y1="78261" x2="99742" y2="78261"/>
                        <a14:backgroundMark x1="49096" y1="71739" x2="52455" y2="74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600" y="3429000"/>
            <a:ext cx="8839204" cy="314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4425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Hazen Brand">
      <a:dk1>
        <a:srgbClr val="000000"/>
      </a:dk1>
      <a:lt1>
        <a:srgbClr val="FFFFFF"/>
      </a:lt1>
      <a:dk2>
        <a:srgbClr val="F26531"/>
      </a:dk2>
      <a:lt2>
        <a:srgbClr val="CBC49D"/>
      </a:lt2>
      <a:accent1>
        <a:srgbClr val="395173"/>
      </a:accent1>
      <a:accent2>
        <a:srgbClr val="75AAAF"/>
      </a:accent2>
      <a:accent3>
        <a:srgbClr val="698651"/>
      </a:accent3>
      <a:accent4>
        <a:srgbClr val="D99A4B"/>
      </a:accent4>
      <a:accent5>
        <a:srgbClr val="8D3824"/>
      </a:accent5>
      <a:accent6>
        <a:srgbClr val="808285"/>
      </a:accent6>
      <a:hlink>
        <a:srgbClr val="F26531"/>
      </a:hlink>
      <a:folHlink>
        <a:srgbClr val="D99A4B"/>
      </a:folHlink>
    </a:clrScheme>
    <a:fontScheme name="Hazen Br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Z Standard - No Logo template.potx" id="{122B9224-6D68-48FE-A7F5-F390B4248C7A}" vid="{04464EED-653B-472C-8F17-9CA36785F294}"/>
    </a:ext>
  </a:extLst>
</a:theme>
</file>

<file path=ppt/theme/theme2.xml><?xml version="1.0" encoding="utf-8"?>
<a:theme xmlns:a="http://schemas.openxmlformats.org/drawingml/2006/main" name="Transition Slides">
  <a:themeElements>
    <a:clrScheme name="Hazen Brand">
      <a:dk1>
        <a:srgbClr val="000000"/>
      </a:dk1>
      <a:lt1>
        <a:srgbClr val="FFFFFF"/>
      </a:lt1>
      <a:dk2>
        <a:srgbClr val="F26531"/>
      </a:dk2>
      <a:lt2>
        <a:srgbClr val="CBC49D"/>
      </a:lt2>
      <a:accent1>
        <a:srgbClr val="395173"/>
      </a:accent1>
      <a:accent2>
        <a:srgbClr val="75AAAF"/>
      </a:accent2>
      <a:accent3>
        <a:srgbClr val="698651"/>
      </a:accent3>
      <a:accent4>
        <a:srgbClr val="D99A4B"/>
      </a:accent4>
      <a:accent5>
        <a:srgbClr val="8D3824"/>
      </a:accent5>
      <a:accent6>
        <a:srgbClr val="808285"/>
      </a:accent6>
      <a:hlink>
        <a:srgbClr val="F26531"/>
      </a:hlink>
      <a:folHlink>
        <a:srgbClr val="D99A4B"/>
      </a:folHlink>
    </a:clrScheme>
    <a:fontScheme name="Brand with Serif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Z Standard - No Logo template.potx" id="{122B9224-6D68-48FE-A7F5-F390B4248C7A}" vid="{30ABA2E6-6B21-438C-B811-7235868F7A59}"/>
    </a:ext>
  </a:extLst>
</a:theme>
</file>

<file path=ppt/theme/theme3.xml><?xml version="1.0" encoding="utf-8"?>
<a:theme xmlns:a="http://schemas.openxmlformats.org/drawingml/2006/main" name="Content Slides">
  <a:themeElements>
    <a:clrScheme name="Hazen Brand">
      <a:dk1>
        <a:srgbClr val="000000"/>
      </a:dk1>
      <a:lt1>
        <a:srgbClr val="FFFFFF"/>
      </a:lt1>
      <a:dk2>
        <a:srgbClr val="F26531"/>
      </a:dk2>
      <a:lt2>
        <a:srgbClr val="CBC49D"/>
      </a:lt2>
      <a:accent1>
        <a:srgbClr val="395173"/>
      </a:accent1>
      <a:accent2>
        <a:srgbClr val="75AAAF"/>
      </a:accent2>
      <a:accent3>
        <a:srgbClr val="698651"/>
      </a:accent3>
      <a:accent4>
        <a:srgbClr val="D99A4B"/>
      </a:accent4>
      <a:accent5>
        <a:srgbClr val="8D3824"/>
      </a:accent5>
      <a:accent6>
        <a:srgbClr val="808285"/>
      </a:accent6>
      <a:hlink>
        <a:srgbClr val="F26531"/>
      </a:hlink>
      <a:folHlink>
        <a:srgbClr val="D99A4B"/>
      </a:folHlink>
    </a:clrScheme>
    <a:fontScheme name="Hazen Br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600" dirty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Z Standard - No Logo template.potx" id="{122B9224-6D68-48FE-A7F5-F390B4248C7A}" vid="{D0CFE9EB-F075-4C87-AF04-915A49F629AC}"/>
    </a:ext>
  </a:extLst>
</a:theme>
</file>

<file path=ppt/theme/theme4.xml><?xml version="1.0" encoding="utf-8"?>
<a:theme xmlns:a="http://schemas.openxmlformats.org/drawingml/2006/main" name="Icon Layout templates">
  <a:themeElements>
    <a:clrScheme name="Hazen Brand">
      <a:dk1>
        <a:srgbClr val="000000"/>
      </a:dk1>
      <a:lt1>
        <a:srgbClr val="FFFFFF"/>
      </a:lt1>
      <a:dk2>
        <a:srgbClr val="F26531"/>
      </a:dk2>
      <a:lt2>
        <a:srgbClr val="CBC49D"/>
      </a:lt2>
      <a:accent1>
        <a:srgbClr val="395173"/>
      </a:accent1>
      <a:accent2>
        <a:srgbClr val="75AAAF"/>
      </a:accent2>
      <a:accent3>
        <a:srgbClr val="698651"/>
      </a:accent3>
      <a:accent4>
        <a:srgbClr val="D99A4B"/>
      </a:accent4>
      <a:accent5>
        <a:srgbClr val="8D3824"/>
      </a:accent5>
      <a:accent6>
        <a:srgbClr val="808285"/>
      </a:accent6>
      <a:hlink>
        <a:srgbClr val="F26531"/>
      </a:hlink>
      <a:folHlink>
        <a:srgbClr val="D99A4B"/>
      </a:folHlink>
    </a:clrScheme>
    <a:fontScheme name="Hazen Br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Z Standard - No Logo template.potx" id="{122B9224-6D68-48FE-A7F5-F390B4248C7A}" vid="{0BF778FF-8E1D-4355-967B-9948D758B17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Hazen Brand">
    <a:dk1>
      <a:srgbClr val="000000"/>
    </a:dk1>
    <a:lt1>
      <a:srgbClr val="FFFFFF"/>
    </a:lt1>
    <a:dk2>
      <a:srgbClr val="F26531"/>
    </a:dk2>
    <a:lt2>
      <a:srgbClr val="CBC49D"/>
    </a:lt2>
    <a:accent1>
      <a:srgbClr val="395173"/>
    </a:accent1>
    <a:accent2>
      <a:srgbClr val="75AAAF"/>
    </a:accent2>
    <a:accent3>
      <a:srgbClr val="698651"/>
    </a:accent3>
    <a:accent4>
      <a:srgbClr val="D99A4B"/>
    </a:accent4>
    <a:accent5>
      <a:srgbClr val="8D3824"/>
    </a:accent5>
    <a:accent6>
      <a:srgbClr val="808285"/>
    </a:accent6>
    <a:hlink>
      <a:srgbClr val="F26531"/>
    </a:hlink>
    <a:folHlink>
      <a:srgbClr val="D99A4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HZ Standard template</Template>
  <TotalTime>1689</TotalTime>
  <Words>888</Words>
  <Application>Microsoft Macintosh PowerPoint</Application>
  <PresentationFormat>On-screen Show (4:3)</PresentationFormat>
  <Paragraphs>164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 Narrow</vt:lpstr>
      <vt:lpstr>Calibri</vt:lpstr>
      <vt:lpstr>Times New Roman</vt:lpstr>
      <vt:lpstr>Verdana</vt:lpstr>
      <vt:lpstr>Title Slides</vt:lpstr>
      <vt:lpstr>Transition Slides</vt:lpstr>
      <vt:lpstr>Content Slides</vt:lpstr>
      <vt:lpstr>Icon Layout templates</vt:lpstr>
      <vt:lpstr>Scoping Phase (Public Meetings), October 2020</vt:lpstr>
      <vt:lpstr>Presentation Outline</vt:lpstr>
      <vt:lpstr>Who is the Town of Fuquay-Varina? </vt:lpstr>
      <vt:lpstr>We Are Located in Southern Wake County</vt:lpstr>
      <vt:lpstr>PowerPoint Presentation</vt:lpstr>
      <vt:lpstr>Why does the Town need water?</vt:lpstr>
      <vt:lpstr>Purpose and Need</vt:lpstr>
      <vt:lpstr>IBT Project Area</vt:lpstr>
      <vt:lpstr>What is the process?</vt:lpstr>
      <vt:lpstr>IBT Certification Process</vt:lpstr>
      <vt:lpstr>Key IBT Tasks</vt:lpstr>
      <vt:lpstr>Preliminary IBT Schedule</vt:lpstr>
      <vt:lpstr>Where can we find a solution?</vt:lpstr>
      <vt:lpstr>Development of Alternatives</vt:lpstr>
      <vt:lpstr>Alternatives Analysis</vt:lpstr>
      <vt:lpstr>When will the Town need the water?</vt:lpstr>
      <vt:lpstr>Water Demand Projections</vt:lpstr>
      <vt:lpstr>How can you participate?</vt:lpstr>
      <vt:lpstr>Opportunity to Comment During Scoping </vt:lpstr>
      <vt:lpstr>Opportunity to Comment During Scoping </vt:lpstr>
      <vt:lpstr>Opportunity to Comment During Scoping </vt:lpstr>
      <vt:lpstr>Other Notification Requirements per GS§143-215.22L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Sadler, Mary</dc:creator>
  <cp:lastModifiedBy>Brady, Harold M.</cp:lastModifiedBy>
  <cp:revision>76</cp:revision>
  <dcterms:created xsi:type="dcterms:W3CDTF">2020-04-27T23:04:53Z</dcterms:created>
  <dcterms:modified xsi:type="dcterms:W3CDTF">2020-10-20T17:14:10Z</dcterms:modified>
</cp:coreProperties>
</file>