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3.xml" ContentType="application/vnd.openxmlformats-officedocument.theme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4"/>
    <p:sldMasterId id="2147483713" r:id="rId5"/>
    <p:sldMasterId id="2147483662" r:id="rId6"/>
    <p:sldMasterId id="2147483660" r:id="rId7"/>
  </p:sldMasterIdLst>
  <p:notesMasterIdLst>
    <p:notesMasterId r:id="rId68"/>
  </p:notesMasterIdLst>
  <p:handoutMasterIdLst>
    <p:handoutMasterId r:id="rId69"/>
  </p:handoutMasterIdLst>
  <p:sldIdLst>
    <p:sldId id="694" r:id="rId8"/>
    <p:sldId id="695" r:id="rId9"/>
    <p:sldId id="696" r:id="rId10"/>
    <p:sldId id="697" r:id="rId11"/>
    <p:sldId id="698" r:id="rId12"/>
    <p:sldId id="580" r:id="rId13"/>
    <p:sldId id="623" r:id="rId14"/>
    <p:sldId id="626" r:id="rId15"/>
    <p:sldId id="625" r:id="rId16"/>
    <p:sldId id="679" r:id="rId17"/>
    <p:sldId id="676" r:id="rId18"/>
    <p:sldId id="708" r:id="rId19"/>
    <p:sldId id="713" r:id="rId20"/>
    <p:sldId id="711" r:id="rId21"/>
    <p:sldId id="709" r:id="rId22"/>
    <p:sldId id="722" r:id="rId23"/>
    <p:sldId id="719" r:id="rId24"/>
    <p:sldId id="718" r:id="rId25"/>
    <p:sldId id="721" r:id="rId26"/>
    <p:sldId id="570" r:id="rId27"/>
    <p:sldId id="716" r:id="rId28"/>
    <p:sldId id="611" r:id="rId29"/>
    <p:sldId id="615" r:id="rId30"/>
    <p:sldId id="618" r:id="rId31"/>
    <p:sldId id="690" r:id="rId32"/>
    <p:sldId id="627" r:id="rId33"/>
    <p:sldId id="692" r:id="rId34"/>
    <p:sldId id="699" r:id="rId35"/>
    <p:sldId id="588" r:id="rId36"/>
    <p:sldId id="629" r:id="rId37"/>
    <p:sldId id="700" r:id="rId38"/>
    <p:sldId id="630" r:id="rId39"/>
    <p:sldId id="670" r:id="rId40"/>
    <p:sldId id="701" r:id="rId41"/>
    <p:sldId id="724" r:id="rId42"/>
    <p:sldId id="632" r:id="rId43"/>
    <p:sldId id="702" r:id="rId44"/>
    <p:sldId id="633" r:id="rId45"/>
    <p:sldId id="703" r:id="rId46"/>
    <p:sldId id="634" r:id="rId47"/>
    <p:sldId id="727" r:id="rId48"/>
    <p:sldId id="723" r:id="rId49"/>
    <p:sldId id="729" r:id="rId50"/>
    <p:sldId id="732" r:id="rId51"/>
    <p:sldId id="322" r:id="rId52"/>
    <p:sldId id="324" r:id="rId53"/>
    <p:sldId id="300" r:id="rId54"/>
    <p:sldId id="397" r:id="rId55"/>
    <p:sldId id="284" r:id="rId56"/>
    <p:sldId id="307" r:id="rId57"/>
    <p:sldId id="352" r:id="rId58"/>
    <p:sldId id="728" r:id="rId59"/>
    <p:sldId id="635" r:id="rId60"/>
    <p:sldId id="704" r:id="rId61"/>
    <p:sldId id="641" r:id="rId62"/>
    <p:sldId id="636" r:id="rId63"/>
    <p:sldId id="669" r:id="rId64"/>
    <p:sldId id="657" r:id="rId65"/>
    <p:sldId id="644" r:id="rId66"/>
    <p:sldId id="705" r:id="rId67"/>
  </p:sldIdLst>
  <p:sldSz cx="9144000" cy="6858000" type="screen4x3"/>
  <p:notesSz cx="7315200" cy="96012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131D2189-BF1F-411E-9372-3054A216DB09}">
          <p14:sldIdLst>
            <p14:sldId id="694"/>
            <p14:sldId id="695"/>
          </p14:sldIdLst>
        </p14:section>
        <p14:section name="wpcsocc general" id="{C4187AE0-BB6D-49DC-8EFB-3B9D6F93ABE2}">
          <p14:sldIdLst>
            <p14:sldId id="696"/>
            <p14:sldId id="697"/>
            <p14:sldId id="698"/>
          </p14:sldIdLst>
        </p14:section>
        <p14:section name="wpcsocc exams" id="{D1862A8D-55EE-43AC-858A-8705AA9D56E1}">
          <p14:sldIdLst>
            <p14:sldId id="580"/>
            <p14:sldId id="623"/>
            <p14:sldId id="626"/>
            <p14:sldId id="625"/>
            <p14:sldId id="679"/>
            <p14:sldId id="676"/>
          </p14:sldIdLst>
        </p14:section>
        <p14:section name="overall NPDES background" id="{196CF1A9-66CE-470C-9C42-DBAB6B934268}">
          <p14:sldIdLst>
            <p14:sldId id="708"/>
            <p14:sldId id="713"/>
            <p14:sldId id="711"/>
            <p14:sldId id="709"/>
            <p14:sldId id="722"/>
            <p14:sldId id="719"/>
            <p14:sldId id="718"/>
            <p14:sldId id="721"/>
          </p14:sldIdLst>
        </p14:section>
        <p14:section name="wpcsocc - classification" id="{80EA9EBB-3DDF-43F9-B78C-238F3BE76AEB}">
          <p14:sldIdLst>
            <p14:sldId id="570"/>
            <p14:sldId id="716"/>
            <p14:sldId id="611"/>
          </p14:sldIdLst>
        </p14:section>
        <p14:section name="ORCs" id="{81058CB6-9C3E-45AF-8A1A-FAE7C9B53C80}">
          <p14:sldIdLst>
            <p14:sldId id="615"/>
            <p14:sldId id="618"/>
            <p14:sldId id="690"/>
          </p14:sldIdLst>
        </p14:section>
        <p14:section name="Requirements" id="{605003FC-E6D5-4DF1-AA3D-2BA68918394A}">
          <p14:sldIdLst>
            <p14:sldId id="627"/>
            <p14:sldId id="692"/>
            <p14:sldId id="699"/>
            <p14:sldId id="588"/>
            <p14:sldId id="629"/>
            <p14:sldId id="700"/>
          </p14:sldIdLst>
        </p14:section>
        <p14:section name="ORC Responsibility" id="{A620B7E8-A492-4FA8-989E-7F4C0CBA5C95}">
          <p14:sldIdLst>
            <p14:sldId id="630"/>
            <p14:sldId id="670"/>
            <p14:sldId id="701"/>
            <p14:sldId id="724"/>
            <p14:sldId id="632"/>
            <p14:sldId id="702"/>
            <p14:sldId id="633"/>
            <p14:sldId id="703"/>
            <p14:sldId id="634"/>
            <p14:sldId id="727"/>
          </p14:sldIdLst>
        </p14:section>
        <p14:section name="Reporting &amp; Other responsibilities" id="{92585A88-C615-422F-BF5A-0E850C319ED4}">
          <p14:sldIdLst>
            <p14:sldId id="723"/>
            <p14:sldId id="729"/>
            <p14:sldId id="732"/>
            <p14:sldId id="322"/>
            <p14:sldId id="324"/>
            <p14:sldId id="300"/>
            <p14:sldId id="397"/>
            <p14:sldId id="284"/>
          </p14:sldIdLst>
        </p14:section>
        <p14:section name="inspection enforcement pretreatment" id="{0D8BAA49-CCBB-40E2-B142-91445CE46A5C}">
          <p14:sldIdLst>
            <p14:sldId id="307"/>
            <p14:sldId id="352"/>
            <p14:sldId id="728"/>
          </p14:sldIdLst>
        </p14:section>
        <p14:section name="Disciplinary Action" id="{8DB1B380-D4EC-4BF8-A74F-D42677057376}">
          <p14:sldIdLst>
            <p14:sldId id="635"/>
            <p14:sldId id="704"/>
            <p14:sldId id="641"/>
            <p14:sldId id="636"/>
            <p14:sldId id="669"/>
            <p14:sldId id="657"/>
            <p14:sldId id="644"/>
          </p14:sldIdLst>
        </p14:section>
        <p14:section name="End" id="{1DA62CF4-92DC-4D9D-9640-0A4981C18AFC}">
          <p14:sldIdLst>
            <p14:sldId id="70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5" userDrawn="1">
          <p15:clr>
            <a:srgbClr val="A4A3A4"/>
          </p15:clr>
        </p15:guide>
        <p15:guide id="2" pos="230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82B1"/>
    <a:srgbClr val="2B4616"/>
    <a:srgbClr val="008000"/>
    <a:srgbClr val="1B6083"/>
    <a:srgbClr val="446F23"/>
    <a:srgbClr val="69AB37"/>
    <a:srgbClr val="144760"/>
    <a:srgbClr val="339966"/>
    <a:srgbClr val="113D53"/>
    <a:srgbClr val="4F5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2571" autoAdjust="0"/>
    <p:restoredTop sz="94310" autoAdjust="0"/>
  </p:normalViewPr>
  <p:slideViewPr>
    <p:cSldViewPr snapToGrid="0">
      <p:cViewPr varScale="1">
        <p:scale>
          <a:sx n="90" d="100"/>
          <a:sy n="90" d="100"/>
        </p:scale>
        <p:origin x="917" y="67"/>
      </p:cViewPr>
      <p:guideLst>
        <p:guide orient="horz" pos="2160"/>
        <p:guide pos="2880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-9091"/>
    </p:cViewPr>
  </p:sorterViewPr>
  <p:notesViewPr>
    <p:cSldViewPr snapToGrid="0">
      <p:cViewPr>
        <p:scale>
          <a:sx n="100" d="100"/>
          <a:sy n="100" d="100"/>
        </p:scale>
        <p:origin x="-816" y="2496"/>
      </p:cViewPr>
      <p:guideLst>
        <p:guide orient="horz" pos="3025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4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" Type="http://schemas.openxmlformats.org/officeDocument/2006/relationships/slideMaster" Target="slideMasters/slideMaster4.xml"/><Relationship Id="rId7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ggs, Patrick" userId="96f3b42f-85fa-4f03-9b1e-197e4335ed27" providerId="ADAL" clId="{48FEEB0B-56C0-41A5-A88D-6728927DE18E}"/>
    <pc:docChg chg="undo redo custSel addSld delSld modSld modSection">
      <pc:chgData name="Beggs, Patrick" userId="96f3b42f-85fa-4f03-9b1e-197e4335ed27" providerId="ADAL" clId="{48FEEB0B-56C0-41A5-A88D-6728927DE18E}" dt="2026-09-21T14:38:54.747" v="323"/>
      <pc:docMkLst>
        <pc:docMk/>
      </pc:docMkLst>
      <pc:sldChg chg="modSp mod">
        <pc:chgData name="Beggs, Patrick" userId="96f3b42f-85fa-4f03-9b1e-197e4335ed27" providerId="ADAL" clId="{48FEEB0B-56C0-41A5-A88D-6728927DE18E}" dt="2026-09-21T14:34:14.327" v="174" actId="27636"/>
        <pc:sldMkLst>
          <pc:docMk/>
          <pc:sldMk cId="3417163840" sldId="284"/>
        </pc:sldMkLst>
        <pc:spChg chg="mod">
          <ac:chgData name="Beggs, Patrick" userId="96f3b42f-85fa-4f03-9b1e-197e4335ed27" providerId="ADAL" clId="{48FEEB0B-56C0-41A5-A88D-6728927DE18E}" dt="2026-09-21T14:34:14.327" v="174" actId="27636"/>
          <ac:spMkLst>
            <pc:docMk/>
            <pc:sldMk cId="3417163840" sldId="284"/>
            <ac:spMk id="2" creationId="{00000000-0000-0000-0000-000000000000}"/>
          </ac:spMkLst>
        </pc:spChg>
      </pc:sldChg>
      <pc:sldChg chg="modSp mod">
        <pc:chgData name="Beggs, Patrick" userId="96f3b42f-85fa-4f03-9b1e-197e4335ed27" providerId="ADAL" clId="{48FEEB0B-56C0-41A5-A88D-6728927DE18E}" dt="2026-09-21T14:34:49.062" v="215"/>
        <pc:sldMkLst>
          <pc:docMk/>
          <pc:sldMk cId="0" sldId="300"/>
        </pc:sldMkLst>
        <pc:spChg chg="mod">
          <ac:chgData name="Beggs, Patrick" userId="96f3b42f-85fa-4f03-9b1e-197e4335ed27" providerId="ADAL" clId="{48FEEB0B-56C0-41A5-A88D-6728927DE18E}" dt="2026-09-21T14:34:49.062" v="215"/>
          <ac:spMkLst>
            <pc:docMk/>
            <pc:sldMk cId="0" sldId="300"/>
            <ac:spMk id="2" creationId="{00000000-0000-0000-0000-000000000000}"/>
          </ac:spMkLst>
        </pc:spChg>
      </pc:sldChg>
      <pc:sldChg chg="modSp mod">
        <pc:chgData name="Beggs, Patrick" userId="96f3b42f-85fa-4f03-9b1e-197e4335ed27" providerId="ADAL" clId="{48FEEB0B-56C0-41A5-A88D-6728927DE18E}" dt="2026-09-21T14:33:57.741" v="135" actId="33524"/>
        <pc:sldMkLst>
          <pc:docMk/>
          <pc:sldMk cId="0" sldId="307"/>
        </pc:sldMkLst>
        <pc:spChg chg="mod">
          <ac:chgData name="Beggs, Patrick" userId="96f3b42f-85fa-4f03-9b1e-197e4335ed27" providerId="ADAL" clId="{48FEEB0B-56C0-41A5-A88D-6728927DE18E}" dt="2026-09-21T14:33:43.026" v="134" actId="27636"/>
          <ac:spMkLst>
            <pc:docMk/>
            <pc:sldMk cId="0" sldId="307"/>
            <ac:spMk id="2" creationId="{00000000-0000-0000-0000-000000000000}"/>
          </ac:spMkLst>
        </pc:spChg>
        <pc:spChg chg="mod">
          <ac:chgData name="Beggs, Patrick" userId="96f3b42f-85fa-4f03-9b1e-197e4335ed27" providerId="ADAL" clId="{48FEEB0B-56C0-41A5-A88D-6728927DE18E}" dt="2026-09-21T14:33:57.741" v="135" actId="33524"/>
          <ac:spMkLst>
            <pc:docMk/>
            <pc:sldMk cId="0" sldId="307"/>
            <ac:spMk id="3" creationId="{00000000-0000-0000-0000-000000000000}"/>
          </ac:spMkLst>
        </pc:spChg>
      </pc:sldChg>
      <pc:sldChg chg="addSp modSp mod">
        <pc:chgData name="Beggs, Patrick" userId="96f3b42f-85fa-4f03-9b1e-197e4335ed27" providerId="ADAL" clId="{48FEEB0B-56C0-41A5-A88D-6728927DE18E}" dt="2026-09-21T14:38:54.747" v="323"/>
        <pc:sldMkLst>
          <pc:docMk/>
          <pc:sldMk cId="0" sldId="322"/>
        </pc:sldMkLst>
        <pc:spChg chg="mod">
          <ac:chgData name="Beggs, Patrick" userId="96f3b42f-85fa-4f03-9b1e-197e4335ed27" providerId="ADAL" clId="{48FEEB0B-56C0-41A5-A88D-6728927DE18E}" dt="2026-09-21T14:35:31.670" v="300" actId="27636"/>
          <ac:spMkLst>
            <pc:docMk/>
            <pc:sldMk cId="0" sldId="322"/>
            <ac:spMk id="2" creationId="{00000000-0000-0000-0000-000000000000}"/>
          </ac:spMkLst>
        </pc:spChg>
        <pc:spChg chg="mod">
          <ac:chgData name="Beggs, Patrick" userId="96f3b42f-85fa-4f03-9b1e-197e4335ed27" providerId="ADAL" clId="{48FEEB0B-56C0-41A5-A88D-6728927DE18E}" dt="2026-09-21T14:38:54.173" v="322" actId="20577"/>
          <ac:spMkLst>
            <pc:docMk/>
            <pc:sldMk cId="0" sldId="322"/>
            <ac:spMk id="3" creationId="{00000000-0000-0000-0000-000000000000}"/>
          </ac:spMkLst>
        </pc:spChg>
      </pc:sldChg>
      <pc:sldChg chg="modSp mod">
        <pc:chgData name="Beggs, Patrick" userId="96f3b42f-85fa-4f03-9b1e-197e4335ed27" providerId="ADAL" clId="{48FEEB0B-56C0-41A5-A88D-6728927DE18E}" dt="2026-09-21T14:35:11.669" v="247" actId="27636"/>
        <pc:sldMkLst>
          <pc:docMk/>
          <pc:sldMk cId="0" sldId="324"/>
        </pc:sldMkLst>
        <pc:spChg chg="mod">
          <ac:chgData name="Beggs, Patrick" userId="96f3b42f-85fa-4f03-9b1e-197e4335ed27" providerId="ADAL" clId="{48FEEB0B-56C0-41A5-A88D-6728927DE18E}" dt="2026-09-21T14:35:11.669" v="247" actId="27636"/>
          <ac:spMkLst>
            <pc:docMk/>
            <pc:sldMk cId="0" sldId="324"/>
            <ac:spMk id="2" creationId="{00000000-0000-0000-0000-000000000000}"/>
          </ac:spMkLst>
        </pc:spChg>
      </pc:sldChg>
      <pc:sldChg chg="modSp mod">
        <pc:chgData name="Beggs, Patrick" userId="96f3b42f-85fa-4f03-9b1e-197e4335ed27" providerId="ADAL" clId="{48FEEB0B-56C0-41A5-A88D-6728927DE18E}" dt="2026-09-21T14:33:23.587" v="98" actId="27636"/>
        <pc:sldMkLst>
          <pc:docMk/>
          <pc:sldMk cId="4010478250" sldId="352"/>
        </pc:sldMkLst>
        <pc:spChg chg="mod">
          <ac:chgData name="Beggs, Patrick" userId="96f3b42f-85fa-4f03-9b1e-197e4335ed27" providerId="ADAL" clId="{48FEEB0B-56C0-41A5-A88D-6728927DE18E}" dt="2026-09-21T14:33:23.587" v="98" actId="27636"/>
          <ac:spMkLst>
            <pc:docMk/>
            <pc:sldMk cId="4010478250" sldId="352"/>
            <ac:spMk id="2" creationId="{00000000-0000-0000-0000-000000000000}"/>
          </ac:spMkLst>
        </pc:spChg>
      </pc:sldChg>
      <pc:sldChg chg="modSp mod">
        <pc:chgData name="Beggs, Patrick" userId="96f3b42f-85fa-4f03-9b1e-197e4335ed27" providerId="ADAL" clId="{48FEEB0B-56C0-41A5-A88D-6728927DE18E}" dt="2026-09-21T14:36:38.317" v="301"/>
        <pc:sldMkLst>
          <pc:docMk/>
          <pc:sldMk cId="2817374805" sldId="397"/>
        </pc:sldMkLst>
        <pc:spChg chg="mod">
          <ac:chgData name="Beggs, Patrick" userId="96f3b42f-85fa-4f03-9b1e-197e4335ed27" providerId="ADAL" clId="{48FEEB0B-56C0-41A5-A88D-6728927DE18E}" dt="2026-09-21T14:36:38.317" v="301"/>
          <ac:spMkLst>
            <pc:docMk/>
            <pc:sldMk cId="2817374805" sldId="397"/>
            <ac:spMk id="2" creationId="{7EC5D186-F92A-1F8A-67AC-CB68C00FDC48}"/>
          </ac:spMkLst>
        </pc:spChg>
      </pc:sldChg>
      <pc:sldChg chg="modSp mod">
        <pc:chgData name="Beggs, Patrick" userId="96f3b42f-85fa-4f03-9b1e-197e4335ed27" providerId="ADAL" clId="{48FEEB0B-56C0-41A5-A88D-6728927DE18E}" dt="2026-09-21T14:38:00.742" v="321" actId="6549"/>
        <pc:sldMkLst>
          <pc:docMk/>
          <pc:sldMk cId="3018752983" sldId="702"/>
        </pc:sldMkLst>
        <pc:spChg chg="mod">
          <ac:chgData name="Beggs, Patrick" userId="96f3b42f-85fa-4f03-9b1e-197e4335ed27" providerId="ADAL" clId="{48FEEB0B-56C0-41A5-A88D-6728927DE18E}" dt="2026-09-21T14:38:00.742" v="321" actId="6549"/>
          <ac:spMkLst>
            <pc:docMk/>
            <pc:sldMk cId="3018752983" sldId="702"/>
            <ac:spMk id="10" creationId="{7AE5AE5E-4913-4582-A474-F3130FB9DC54}"/>
          </ac:spMkLst>
        </pc:spChg>
      </pc:sldChg>
      <pc:sldChg chg="modSp mod">
        <pc:chgData name="Beggs, Patrick" userId="96f3b42f-85fa-4f03-9b1e-197e4335ed27" providerId="ADAL" clId="{48FEEB0B-56C0-41A5-A88D-6728927DE18E}" dt="2026-09-21T14:27:14.819" v="26" actId="14100"/>
        <pc:sldMkLst>
          <pc:docMk/>
          <pc:sldMk cId="4283477792" sldId="709"/>
        </pc:sldMkLst>
        <pc:spChg chg="mod">
          <ac:chgData name="Beggs, Patrick" userId="96f3b42f-85fa-4f03-9b1e-197e4335ed27" providerId="ADAL" clId="{48FEEB0B-56C0-41A5-A88D-6728927DE18E}" dt="2026-09-21T14:27:14.819" v="26" actId="14100"/>
          <ac:spMkLst>
            <pc:docMk/>
            <pc:sldMk cId="4283477792" sldId="709"/>
            <ac:spMk id="3" creationId="{00E2E6DB-5C75-544A-A0BE-CBFCD31277F7}"/>
          </ac:spMkLst>
        </pc:spChg>
      </pc:sldChg>
      <pc:sldChg chg="modSp mod">
        <pc:chgData name="Beggs, Patrick" userId="96f3b42f-85fa-4f03-9b1e-197e4335ed27" providerId="ADAL" clId="{48FEEB0B-56C0-41A5-A88D-6728927DE18E}" dt="2026-09-21T14:26:55.575" v="25" actId="6549"/>
        <pc:sldMkLst>
          <pc:docMk/>
          <pc:sldMk cId="160567387" sldId="727"/>
        </pc:sldMkLst>
        <pc:spChg chg="mod">
          <ac:chgData name="Beggs, Patrick" userId="96f3b42f-85fa-4f03-9b1e-197e4335ed27" providerId="ADAL" clId="{48FEEB0B-56C0-41A5-A88D-6728927DE18E}" dt="2026-09-21T14:26:55.575" v="25" actId="6549"/>
          <ac:spMkLst>
            <pc:docMk/>
            <pc:sldMk cId="160567387" sldId="727"/>
            <ac:spMk id="3" creationId="{60AD4E05-3EA9-C0C2-4E97-557DE359D8AC}"/>
          </ac:spMkLst>
        </pc:spChg>
      </pc:sldChg>
      <pc:sldChg chg="modSp mod chgLayout">
        <pc:chgData name="Beggs, Patrick" userId="96f3b42f-85fa-4f03-9b1e-197e4335ed27" providerId="ADAL" clId="{48FEEB0B-56C0-41A5-A88D-6728927DE18E}" dt="2026-09-21T14:31:43.787" v="55" actId="27636"/>
        <pc:sldMkLst>
          <pc:docMk/>
          <pc:sldMk cId="389991600" sldId="728"/>
        </pc:sldMkLst>
        <pc:spChg chg="mod ord">
          <ac:chgData name="Beggs, Patrick" userId="96f3b42f-85fa-4f03-9b1e-197e4335ed27" providerId="ADAL" clId="{48FEEB0B-56C0-41A5-A88D-6728927DE18E}" dt="2026-09-21T14:31:43.787" v="55" actId="27636"/>
          <ac:spMkLst>
            <pc:docMk/>
            <pc:sldMk cId="389991600" sldId="728"/>
            <ac:spMk id="2" creationId="{BE716EB9-5217-E5F8-E8EE-2F5EA98BDD8C}"/>
          </ac:spMkLst>
        </pc:spChg>
        <pc:spChg chg="mod ord">
          <ac:chgData name="Beggs, Patrick" userId="96f3b42f-85fa-4f03-9b1e-197e4335ed27" providerId="ADAL" clId="{48FEEB0B-56C0-41A5-A88D-6728927DE18E}" dt="2026-09-21T14:30:16.619" v="40" actId="700"/>
          <ac:spMkLst>
            <pc:docMk/>
            <pc:sldMk cId="389991600" sldId="728"/>
            <ac:spMk id="3" creationId="{69D1B005-607F-09AC-F537-8D891474DFFF}"/>
          </ac:spMkLst>
        </pc:spChg>
      </pc:sldChg>
      <pc:sldChg chg="modSp new">
        <pc:chgData name="Beggs, Patrick" userId="96f3b42f-85fa-4f03-9b1e-197e4335ed27" providerId="ADAL" clId="{48FEEB0B-56C0-41A5-A88D-6728927DE18E}" dt="2026-09-21T14:29:28.392" v="34"/>
        <pc:sldMkLst>
          <pc:docMk/>
          <pc:sldMk cId="2245387080" sldId="729"/>
        </pc:sldMkLst>
        <pc:spChg chg="mod">
          <ac:chgData name="Beggs, Patrick" userId="96f3b42f-85fa-4f03-9b1e-197e4335ed27" providerId="ADAL" clId="{48FEEB0B-56C0-41A5-A88D-6728927DE18E}" dt="2026-09-21T14:29:20.426" v="33"/>
          <ac:spMkLst>
            <pc:docMk/>
            <pc:sldMk cId="2245387080" sldId="729"/>
            <ac:spMk id="2" creationId="{035DE6AD-725A-4AD9-3E3E-4DF98735776C}"/>
          </ac:spMkLst>
        </pc:spChg>
        <pc:spChg chg="mod">
          <ac:chgData name="Beggs, Patrick" userId="96f3b42f-85fa-4f03-9b1e-197e4335ed27" providerId="ADAL" clId="{48FEEB0B-56C0-41A5-A88D-6728927DE18E}" dt="2026-09-21T14:29:28.392" v="34"/>
          <ac:spMkLst>
            <pc:docMk/>
            <pc:sldMk cId="2245387080" sldId="729"/>
            <ac:spMk id="3" creationId="{E9D9C635-7D73-B17C-5536-59BB03ED1A36}"/>
          </ac:spMkLst>
        </pc:spChg>
      </pc:sldChg>
      <pc:sldChg chg="add">
        <pc:chgData name="Beggs, Patrick" userId="96f3b42f-85fa-4f03-9b1e-197e4335ed27" providerId="ADAL" clId="{48FEEB0B-56C0-41A5-A88D-6728927DE18E}" dt="2026-09-21T14:29:08.982" v="31" actId="2890"/>
        <pc:sldMkLst>
          <pc:docMk/>
          <pc:sldMk cId="3635454340" sldId="731"/>
        </pc:sldMkLst>
      </pc:sldChg>
      <pc:sldChg chg="modSp add">
        <pc:chgData name="Beggs, Patrick" userId="96f3b42f-85fa-4f03-9b1e-197e4335ed27" providerId="ADAL" clId="{48FEEB0B-56C0-41A5-A88D-6728927DE18E}" dt="2026-09-21T14:29:57.492" v="38"/>
        <pc:sldMkLst>
          <pc:docMk/>
          <pc:sldMk cId="517660428" sldId="732"/>
        </pc:sldMkLst>
        <pc:spChg chg="mod">
          <ac:chgData name="Beggs, Patrick" userId="96f3b42f-85fa-4f03-9b1e-197e4335ed27" providerId="ADAL" clId="{48FEEB0B-56C0-41A5-A88D-6728927DE18E}" dt="2026-09-21T14:29:45.331" v="37"/>
          <ac:spMkLst>
            <pc:docMk/>
            <pc:sldMk cId="517660428" sldId="732"/>
            <ac:spMk id="2" creationId="{C88D82E1-FEC1-4C78-E39C-E9CA77144750}"/>
          </ac:spMkLst>
        </pc:spChg>
        <pc:spChg chg="mod">
          <ac:chgData name="Beggs, Patrick" userId="96f3b42f-85fa-4f03-9b1e-197e4335ed27" providerId="ADAL" clId="{48FEEB0B-56C0-41A5-A88D-6728927DE18E}" dt="2026-09-21T14:29:57.492" v="38"/>
          <ac:spMkLst>
            <pc:docMk/>
            <pc:sldMk cId="517660428" sldId="732"/>
            <ac:spMk id="3" creationId="{D6A415A8-A213-B6B6-C62E-207B9030D5E1}"/>
          </ac:spMkLst>
        </pc:spChg>
      </pc:sldChg>
    </pc:docChg>
  </pc:docChgLst>
  <pc:docChgLst>
    <pc:chgData name="Beggs, Patrick" userId="96f3b42f-85fa-4f03-9b1e-197e4335ed27" providerId="ADAL" clId="{E68DD4C0-3CCF-4166-84FA-4E458098E7EC}"/>
    <pc:docChg chg="custSel delSld modSld modSection">
      <pc:chgData name="Beggs, Patrick" userId="96f3b42f-85fa-4f03-9b1e-197e4335ed27" providerId="ADAL" clId="{E68DD4C0-3CCF-4166-84FA-4E458098E7EC}" dt="2026-09-23T17:22:31.434" v="1" actId="2696"/>
      <pc:docMkLst>
        <pc:docMk/>
      </pc:docMkLst>
      <pc:sldChg chg="modSp mod">
        <pc:chgData name="Beggs, Patrick" userId="96f3b42f-85fa-4f03-9b1e-197e4335ed27" providerId="ADAL" clId="{E68DD4C0-3CCF-4166-84FA-4E458098E7EC}" dt="2026-09-23T17:21:32.447" v="0" actId="33524"/>
        <pc:sldMkLst>
          <pc:docMk/>
          <pc:sldMk cId="2147731050" sldId="701"/>
        </pc:sldMkLst>
        <pc:spChg chg="mod">
          <ac:chgData name="Beggs, Patrick" userId="96f3b42f-85fa-4f03-9b1e-197e4335ed27" providerId="ADAL" clId="{E68DD4C0-3CCF-4166-84FA-4E458098E7EC}" dt="2026-09-23T17:21:32.447" v="0" actId="33524"/>
          <ac:spMkLst>
            <pc:docMk/>
            <pc:sldMk cId="2147731050" sldId="701"/>
            <ac:spMk id="3" creationId="{ED946124-A9A8-C12D-28A7-27265617CC93}"/>
          </ac:spMkLst>
        </pc:spChg>
      </pc:sldChg>
      <pc:sldChg chg="del">
        <pc:chgData name="Beggs, Patrick" userId="96f3b42f-85fa-4f03-9b1e-197e4335ed27" providerId="ADAL" clId="{E68DD4C0-3CCF-4166-84FA-4E458098E7EC}" dt="2026-09-23T17:22:31.434" v="1" actId="2696"/>
        <pc:sldMkLst>
          <pc:docMk/>
          <pc:sldMk cId="3635454340" sldId="73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3170583" cy="48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t" anchorCtr="0" compatLnSpc="1">
            <a:prstTxWarp prst="textNoShape">
              <a:avLst/>
            </a:prstTxWarp>
          </a:bodyPr>
          <a:lstStyle>
            <a:lvl1pPr algn="l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620" y="3"/>
            <a:ext cx="3170583" cy="48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t" anchorCtr="0" compatLnSpc="1">
            <a:prstTxWarp prst="textNoShape">
              <a:avLst/>
            </a:prstTxWarp>
          </a:bodyPr>
          <a:lstStyle>
            <a:lvl1pPr algn="r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34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120818"/>
            <a:ext cx="3170583" cy="48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b" anchorCtr="0" compatLnSpc="1">
            <a:prstTxWarp prst="textNoShape">
              <a:avLst/>
            </a:prstTxWarp>
          </a:bodyPr>
          <a:lstStyle>
            <a:lvl1pPr algn="l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34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620" y="9120818"/>
            <a:ext cx="3170583" cy="48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b" anchorCtr="0" compatLnSpc="1">
            <a:prstTxWarp prst="textNoShape">
              <a:avLst/>
            </a:prstTxWarp>
          </a:bodyPr>
          <a:lstStyle>
            <a:lvl1pPr algn="r" defTabSz="960681">
              <a:defRPr sz="1200">
                <a:latin typeface="Tw Cen MT" pitchFamily="34" charset="0"/>
              </a:defRPr>
            </a:lvl1pPr>
          </a:lstStyle>
          <a:p>
            <a:fld id="{889A27E1-E5EA-43B0-9F0D-5DE65217339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975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3170583" cy="48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t" anchorCtr="0" compatLnSpc="1">
            <a:prstTxWarp prst="textNoShape">
              <a:avLst/>
            </a:prstTxWarp>
          </a:bodyPr>
          <a:lstStyle>
            <a:lvl1pPr algn="l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620" y="3"/>
            <a:ext cx="3170583" cy="48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t" anchorCtr="0" compatLnSpc="1">
            <a:prstTxWarp prst="textNoShape">
              <a:avLst/>
            </a:prstTxWarp>
          </a:bodyPr>
          <a:lstStyle>
            <a:lvl1pPr algn="r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8888" y="719138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696" y="4561228"/>
            <a:ext cx="5363817" cy="432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120818"/>
            <a:ext cx="3170583" cy="48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b" anchorCtr="0" compatLnSpc="1">
            <a:prstTxWarp prst="textNoShape">
              <a:avLst/>
            </a:prstTxWarp>
          </a:bodyPr>
          <a:lstStyle>
            <a:lvl1pPr algn="l" defTabSz="960681">
              <a:defRPr sz="1200">
                <a:latin typeface="Tw Cen MT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620" y="9120818"/>
            <a:ext cx="3170583" cy="48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43" tIns="48023" rIns="96043" bIns="48023" numCol="1" anchor="b" anchorCtr="0" compatLnSpc="1">
            <a:prstTxWarp prst="textNoShape">
              <a:avLst/>
            </a:prstTxWarp>
          </a:bodyPr>
          <a:lstStyle>
            <a:lvl1pPr algn="r" defTabSz="960681">
              <a:defRPr sz="1200">
                <a:latin typeface="Tw Cen MT" pitchFamily="34" charset="0"/>
              </a:defRPr>
            </a:lvl1pPr>
          </a:lstStyle>
          <a:p>
            <a:fld id="{7EF7B407-2301-4F74-A5C6-FD1BFDFCDE9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4155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 Cen MT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 Cen MT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 Cen MT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 Cen MT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 Cen MT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on the website on the Exams page.  deq.nc.gov/</a:t>
            </a:r>
            <a:r>
              <a:rPr lang="en-US" dirty="0" err="1"/>
              <a:t>opcert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F7B407-2301-4F74-A5C6-FD1BFDFCDE91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289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May 9 deadline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F7B407-2301-4F74-A5C6-FD1BFDFCDE91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72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Slide - Lighthouse, Mountains, Full Logo, 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5840" y="3235765"/>
            <a:ext cx="4398886" cy="713497"/>
          </a:xfrm>
        </p:spPr>
        <p:txBody>
          <a:bodyPr anchor="ctr">
            <a:normAutofit/>
          </a:bodyPr>
          <a:lstStyle>
            <a:lvl1pPr algn="r">
              <a:defRPr sz="26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257869" y="2928375"/>
            <a:ext cx="3366857" cy="614779"/>
          </a:xfrm>
        </p:spPr>
        <p:txBody>
          <a:bodyPr anchor="ctr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Master subtitle style (date)</a:t>
            </a:r>
          </a:p>
        </p:txBody>
      </p:sp>
    </p:spTree>
    <p:extLst>
      <p:ext uri="{BB962C8B-B14F-4D97-AF65-F5344CB8AC3E}">
        <p14:creationId xmlns:p14="http://schemas.microsoft.com/office/powerpoint/2010/main" val="4213992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Content Slide - Title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81775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06432"/>
            <a:ext cx="7886700" cy="906114"/>
          </a:xfrm>
        </p:spPr>
        <p:txBody>
          <a:bodyPr>
            <a:normAutofit/>
          </a:bodyPr>
          <a:lstStyle>
            <a:lvl1pPr algn="ctr">
              <a:defRPr sz="3600" b="0" i="0"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472665"/>
            <a:ext cx="7886700" cy="4775736"/>
          </a:xfrm>
        </p:spPr>
        <p:txBody>
          <a:bodyPr>
            <a:normAutofit/>
          </a:bodyPr>
          <a:lstStyle>
            <a:lvl1pPr marL="404813" indent="-404813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>
                <a:solidFill>
                  <a:srgbClr val="353C4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98513" indent="-34448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6175" indent="-3460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82725" indent="-27781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44688" indent="-344488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fld id="{11F27F3A-B3E9-41ED-AF8F-A365F10BB65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8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Content Slide - Title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81775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06432"/>
            <a:ext cx="7886700" cy="906114"/>
          </a:xfrm>
        </p:spPr>
        <p:txBody>
          <a:bodyPr>
            <a:normAutofit/>
          </a:bodyPr>
          <a:lstStyle>
            <a:lvl1pPr algn="ctr">
              <a:defRPr sz="3600" b="0" i="0"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472665"/>
            <a:ext cx="7886700" cy="4775736"/>
          </a:xfrm>
        </p:spPr>
        <p:txBody>
          <a:bodyPr>
            <a:normAutofit/>
          </a:bodyPr>
          <a:lstStyle>
            <a:lvl1pPr marL="404813" indent="-404813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>
                <a:solidFill>
                  <a:srgbClr val="353C4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98513" indent="-34448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6175" indent="-3460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82725" indent="-27781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44688" indent="-344488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fld id="{11F27F3A-B3E9-41ED-AF8F-A365F10BB65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22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Title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81775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06432"/>
            <a:ext cx="7886700" cy="906114"/>
          </a:xfrm>
        </p:spPr>
        <p:txBody>
          <a:bodyPr>
            <a:normAutofit/>
          </a:bodyPr>
          <a:lstStyle>
            <a:lvl1pPr algn="ctr">
              <a:defRPr sz="3600" b="0" i="0">
                <a:solidFill>
                  <a:srgbClr val="1B60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472665"/>
            <a:ext cx="7886700" cy="4775736"/>
          </a:xfrm>
        </p:spPr>
        <p:txBody>
          <a:bodyPr>
            <a:normAutofit/>
          </a:bodyPr>
          <a:lstStyle>
            <a:lvl1pPr marL="404813" indent="-404813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>
                <a:solidFill>
                  <a:srgbClr val="353C4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98513" indent="-34448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6175" indent="-3460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82725" indent="-27781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/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44688" indent="-344488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400">
                <a:solidFill>
                  <a:srgbClr val="4F596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fld id="{11F27F3A-B3E9-41ED-AF8F-A365F10BB65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62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Pottery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56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87" y="70130"/>
            <a:ext cx="5529263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0" name="Subtitle 2"/>
          <p:cNvSpPr>
            <a:spLocks noGrp="1"/>
          </p:cNvSpPr>
          <p:nvPr>
            <p:ph type="subTitle" idx="13"/>
          </p:nvPr>
        </p:nvSpPr>
        <p:spPr>
          <a:xfrm>
            <a:off x="928687" y="400040"/>
            <a:ext cx="5529263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79817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Pharma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26343" y="70130"/>
            <a:ext cx="53833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026343" y="400040"/>
            <a:ext cx="53833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8708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tns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33377" y="70130"/>
            <a:ext cx="4326895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733377" y="400040"/>
            <a:ext cx="4326895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764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Seaport Industrial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37563" y="70130"/>
            <a:ext cx="46287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937563" y="400040"/>
            <a:ext cx="46287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88611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Coast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26343" y="70130"/>
            <a:ext cx="53833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026343" y="400040"/>
            <a:ext cx="53833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0133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Aviation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15623" y="70130"/>
            <a:ext cx="5605277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715623" y="400040"/>
            <a:ext cx="5605277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8755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anufacturing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52783" y="70130"/>
            <a:ext cx="4889649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852783" y="400040"/>
            <a:ext cx="4889649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9964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anufacturing 2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200255" y="51842"/>
            <a:ext cx="5301129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200255" y="381752"/>
            <a:ext cx="5301129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7668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Title, Long Tex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228728"/>
            <a:ext cx="7886700" cy="5019673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Text slide – long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019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Title, Small Char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3" hasCustomPrompt="1"/>
          </p:nvPr>
        </p:nvSpPr>
        <p:spPr>
          <a:xfrm>
            <a:off x="628650" y="1228727"/>
            <a:ext cx="7886700" cy="4174280"/>
          </a:xfrm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Chart</a:t>
            </a:r>
          </a:p>
        </p:txBody>
      </p:sp>
    </p:spTree>
    <p:extLst>
      <p:ext uri="{BB962C8B-B14F-4D97-AF65-F5344CB8AC3E}">
        <p14:creationId xmlns:p14="http://schemas.microsoft.com/office/powerpoint/2010/main" val="3339270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Title, Large Char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9" name="Chart Placeholder 4"/>
          <p:cNvSpPr>
            <a:spLocks noGrp="1"/>
          </p:cNvSpPr>
          <p:nvPr>
            <p:ph type="chart" sz="quarter" idx="13" hasCustomPrompt="1"/>
          </p:nvPr>
        </p:nvSpPr>
        <p:spPr>
          <a:xfrm>
            <a:off x="628650" y="1228727"/>
            <a:ext cx="7886700" cy="5172073"/>
          </a:xfrm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Large Chart</a:t>
            </a:r>
          </a:p>
        </p:txBody>
      </p:sp>
    </p:spTree>
    <p:extLst>
      <p:ext uri="{BB962C8B-B14F-4D97-AF65-F5344CB8AC3E}">
        <p14:creationId xmlns:p14="http://schemas.microsoft.com/office/powerpoint/2010/main" val="4187014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- Title, Small SmartAr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martArt Placeholder 7"/>
          <p:cNvSpPr>
            <a:spLocks noGrp="1"/>
          </p:cNvSpPr>
          <p:nvPr>
            <p:ph type="dgm" sz="quarter" idx="15" hasCustomPrompt="1"/>
          </p:nvPr>
        </p:nvSpPr>
        <p:spPr>
          <a:xfrm>
            <a:off x="628650" y="1225551"/>
            <a:ext cx="7886700" cy="4189413"/>
          </a:xfrm>
        </p:spPr>
        <p:txBody>
          <a:bodyPr/>
          <a:lstStyle>
            <a:lvl1pPr>
              <a:defRPr>
                <a:solidFill>
                  <a:srgbClr val="728591"/>
                </a:solidFill>
              </a:defRPr>
            </a:lvl1pPr>
          </a:lstStyle>
          <a:p>
            <a:r>
              <a:rPr lang="en-US" dirty="0"/>
              <a:t>Small SmartArt Graphic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977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- Title, Large SmartAr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Placeholder 6"/>
          <p:cNvSpPr>
            <a:spLocks noGrp="1"/>
          </p:cNvSpPr>
          <p:nvPr>
            <p:ph type="dgm" sz="quarter" idx="15" hasCustomPrompt="1"/>
          </p:nvPr>
        </p:nvSpPr>
        <p:spPr>
          <a:xfrm>
            <a:off x="628650" y="1228726"/>
            <a:ext cx="7886700" cy="5172075"/>
          </a:xfrm>
        </p:spPr>
        <p:txBody>
          <a:bodyPr/>
          <a:lstStyle>
            <a:lvl1pPr>
              <a:defRPr>
                <a:solidFill>
                  <a:srgbClr val="728591"/>
                </a:solidFill>
              </a:defRPr>
            </a:lvl1pPr>
          </a:lstStyle>
          <a:p>
            <a:r>
              <a:rPr lang="en-US" dirty="0"/>
              <a:t>Large SmartArt Graphic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7227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Small Image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6"/>
            <a:ext cx="7886700" cy="428369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</p:spTree>
    <p:extLst>
      <p:ext uri="{BB962C8B-B14F-4D97-AF65-F5344CB8AC3E}">
        <p14:creationId xmlns:p14="http://schemas.microsoft.com/office/powerpoint/2010/main" val="3238178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- Small Image, Text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61281" y="1266932"/>
            <a:ext cx="4687409" cy="4370388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73184" y="1737588"/>
            <a:ext cx="3925594" cy="31636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</p:spTree>
    <p:extLst>
      <p:ext uri="{BB962C8B-B14F-4D97-AF65-F5344CB8AC3E}">
        <p14:creationId xmlns:p14="http://schemas.microsoft.com/office/powerpoint/2010/main" val="29856650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2 - Small Image, Text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5064781" y="1737588"/>
            <a:ext cx="3925594" cy="31636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190939" y="1266340"/>
            <a:ext cx="4687409" cy="4370388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584145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Medium Image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7"/>
            <a:ext cx="7886700" cy="51911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2597774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- Medium Image, Text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61281" y="1266932"/>
            <a:ext cx="4687409" cy="4994846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medium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73184" y="1266932"/>
            <a:ext cx="3925594" cy="49948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3443969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2 - Medium Image, Text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191771" y="1321534"/>
            <a:ext cx="4687409" cy="4994846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medium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5029270" y="1321534"/>
            <a:ext cx="3925594" cy="49948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26608398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Large Image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78581" y="6650830"/>
            <a:ext cx="2057400" cy="13811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1F27F3A-B3E9-41ED-AF8F-A365F10BB65F}" type="slidenum">
              <a:rPr lang="en-US" sz="900" smtClean="0">
                <a:solidFill>
                  <a:srgbClr val="1F497D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900">
              <a:solidFill>
                <a:srgbClr val="1F497D"/>
              </a:solidFill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6"/>
            <a:ext cx="7886700" cy="556021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Large Image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3861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Slide - Logo, Bar,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563418" y="291994"/>
            <a:ext cx="8081818" cy="1733707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 w="28575"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42875" y="779"/>
            <a:ext cx="8858250" cy="1733707"/>
          </a:xfrm>
        </p:spPr>
        <p:txBody>
          <a:bodyPr anchor="ctr">
            <a:normAutofit/>
          </a:bodyPr>
          <a:lstStyle>
            <a:lvl1pPr algn="ctr">
              <a:defRPr sz="3600" i="0" baseline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Section Divider No Image</a:t>
            </a:r>
          </a:p>
        </p:txBody>
      </p:sp>
    </p:spTree>
    <p:extLst>
      <p:ext uri="{BB962C8B-B14F-4D97-AF65-F5344CB8AC3E}">
        <p14:creationId xmlns:p14="http://schemas.microsoft.com/office/powerpoint/2010/main" val="3772245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Slide - Logo, Bar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609998"/>
            <a:ext cx="9144000" cy="894952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42875" y="609998"/>
            <a:ext cx="8858250" cy="894952"/>
          </a:xfrm>
        </p:spPr>
        <p:txBody>
          <a:bodyPr anchor="ctr">
            <a:normAutofit/>
          </a:bodyPr>
          <a:lstStyle>
            <a:lvl1pPr algn="l">
              <a:defRPr sz="24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Section Divider Image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0" y="1574007"/>
            <a:ext cx="9144000" cy="38290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657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44895-94DC-4F8D-8EAF-68C34E1164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F447C0-D7FA-4B49-92A3-CE2F87619F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DE687-E034-4928-BC41-6CB3CD308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2BDAE-6557-4F43-8036-4911334CA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D0134F-2ADF-4BE3-891D-1D4C2CFF3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74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79254-B24A-4DF2-AF45-737E5DA4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925B2-DCAB-4C47-BA1B-3B16A0E2D3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93B290-F142-40DB-BDFA-B053F78B4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7CF7A-FAAF-4D4E-80AB-34C59BFFC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58196A-6986-416B-86DE-DCA33A803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122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8EADA-DF24-41F7-B444-A32C57CDF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F6A57-C581-4F84-AD81-F37F84357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0A9B8-A294-4F0D-A4C6-1F7835187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BA264-3338-4565-B83A-1277B6A94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E6CB3-3E41-47D4-9862-3AE80DAE1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639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077B3-56CB-4A8E-94B8-E8269099B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7777C-C51C-4CCB-A2CC-E0B536DBD8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E268A7-D0C9-49AF-B4B1-26F2D726F9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E6AA8F-07E1-44EA-BA2C-72C835D7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59BAF-1B81-4D5E-B97C-3393BA58B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E4C3F-03A2-437A-AD97-8BC47CD77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6955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279E-32E3-4E28-9201-A5B104432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60B1E-0ABD-4586-8CDC-259E2D2C7C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0DB4C2-66D2-4C2D-958C-2DCF57495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33FFDD-A198-455E-897B-807657C547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0D9161-95B8-4154-AB6C-845088B725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F6CA57-45F2-44B6-A412-B424E4BC0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42D7DA-87AB-402A-AE65-E6E45EB5D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BC9FA9-A4BF-42FE-BC5C-7F212800E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81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12B45-06D8-40B5-9074-A658A579B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E7A76B-DDD4-4A39-A1B0-AC8EF7942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6C9AF9-E2A7-415B-8E66-4BFC5CE36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C5962-1358-4C66-A206-845B3765C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9133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ED82C1-9DAC-4BA1-8B0A-4D37A4E08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8B00B9-7B76-4CB5-AE80-B502752BC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096BD2-3CEA-4083-A773-4ADD2AD83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5063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B4BC6-F58C-4B5A-95B6-8ECF1B44D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04A3C-15C8-4A6A-AA86-63F9FAD28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515A04-02BA-41F4-9BDA-E3211D2C4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DDB6A-41F8-4AA0-BBCE-B53174D61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D7B8F-7407-4F6D-9E9E-63FAB1BE5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AA54B9-DE2F-4267-97BE-5DAD1369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3759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A627B-B613-452F-9C0A-3BDB07D67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BAF634-012E-480C-A631-7C9A862A54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7DD85-14EC-4A4B-BC53-F6257E5B4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BFA1E7-3AD9-42EB-9F85-B29392E87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814C36-D77E-424A-8F5E-D79B91DC4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912402-30A6-421B-8100-4BEECB1E5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052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9EE4D-B505-40BF-9AD0-703FF7CA8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E4FA4F-A155-4F84-84D1-E40A7DF812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D5AC0-DA0D-4652-A3ED-7549A264D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F90FB-64CF-4EAC-90E9-D6DF5E4B7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4F53D-92F8-4688-BCD7-F978A42A2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0230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069563-5319-41F8-BAB8-C73F6A5BC3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068219-1DD0-4E61-8D6A-2A188AA44E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45F6C-BFCF-44D9-8B80-C2E02D7F1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0C7828-463B-4B4E-97A9-04931A685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61CA8-C9DC-454B-AA0A-349F3BEFB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3772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Slide - Lighthouse, Mountains, Full Logo, 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5840" y="3235765"/>
            <a:ext cx="4398886" cy="713497"/>
          </a:xfrm>
        </p:spPr>
        <p:txBody>
          <a:bodyPr anchor="ctr">
            <a:normAutofit/>
          </a:bodyPr>
          <a:lstStyle>
            <a:lvl1pPr algn="r">
              <a:defRPr sz="26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257869" y="2928375"/>
            <a:ext cx="3366857" cy="614779"/>
          </a:xfrm>
        </p:spPr>
        <p:txBody>
          <a:bodyPr anchor="ctr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Master subtitle style (date)</a:t>
            </a:r>
          </a:p>
        </p:txBody>
      </p:sp>
    </p:spTree>
    <p:extLst>
      <p:ext uri="{BB962C8B-B14F-4D97-AF65-F5344CB8AC3E}">
        <p14:creationId xmlns:p14="http://schemas.microsoft.com/office/powerpoint/2010/main" val="10381157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Title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228728"/>
            <a:ext cx="7886700" cy="5019673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5319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Pottery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56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87" y="70130"/>
            <a:ext cx="5529263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0" name="Subtitle 2"/>
          <p:cNvSpPr>
            <a:spLocks noGrp="1"/>
          </p:cNvSpPr>
          <p:nvPr>
            <p:ph type="subTitle" idx="13"/>
          </p:nvPr>
        </p:nvSpPr>
        <p:spPr>
          <a:xfrm>
            <a:off x="928687" y="400040"/>
            <a:ext cx="5529263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279053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Pharma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26343" y="70130"/>
            <a:ext cx="53833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026343" y="400040"/>
            <a:ext cx="53833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46589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tns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33377" y="70130"/>
            <a:ext cx="4326895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733377" y="400040"/>
            <a:ext cx="4326895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283042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Seaport Industrial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37563" y="70130"/>
            <a:ext cx="46287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937563" y="400040"/>
            <a:ext cx="46287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8225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Coast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26343" y="70130"/>
            <a:ext cx="5383336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026343" y="400040"/>
            <a:ext cx="5383336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327681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Aviation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15623" y="70130"/>
            <a:ext cx="5605277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715623" y="400040"/>
            <a:ext cx="5605277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0314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anufacturing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52783" y="70130"/>
            <a:ext cx="4889649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852783" y="400040"/>
            <a:ext cx="4889649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4298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Manufacturing 2 Image Title/Subtitle Area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0584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200255" y="51842"/>
            <a:ext cx="5301129" cy="557215"/>
          </a:xfrm>
        </p:spPr>
        <p:txBody>
          <a:bodyPr>
            <a:normAutofit/>
          </a:bodyPr>
          <a:lstStyle>
            <a:lvl1pPr algn="l">
              <a:defRPr sz="24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3"/>
          </p:nvPr>
        </p:nvSpPr>
        <p:spPr>
          <a:xfrm>
            <a:off x="1200255" y="381752"/>
            <a:ext cx="5301129" cy="45843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aseline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188385"/>
            <a:ext cx="7886700" cy="4755355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800412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Title, Long Tex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228728"/>
            <a:ext cx="7886700" cy="5019673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Text slide – long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5694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Title, Small Char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3" hasCustomPrompt="1"/>
          </p:nvPr>
        </p:nvSpPr>
        <p:spPr>
          <a:xfrm>
            <a:off x="628650" y="1228727"/>
            <a:ext cx="7886700" cy="4174280"/>
          </a:xfrm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Chart</a:t>
            </a:r>
          </a:p>
        </p:txBody>
      </p:sp>
    </p:spTree>
    <p:extLst>
      <p:ext uri="{BB962C8B-B14F-4D97-AF65-F5344CB8AC3E}">
        <p14:creationId xmlns:p14="http://schemas.microsoft.com/office/powerpoint/2010/main" val="27980348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Title, Large Char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9" name="Chart Placeholder 4"/>
          <p:cNvSpPr>
            <a:spLocks noGrp="1"/>
          </p:cNvSpPr>
          <p:nvPr>
            <p:ph type="chart" sz="quarter" idx="13" hasCustomPrompt="1"/>
          </p:nvPr>
        </p:nvSpPr>
        <p:spPr>
          <a:xfrm>
            <a:off x="628650" y="1228727"/>
            <a:ext cx="7886700" cy="5172073"/>
          </a:xfrm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Large Chart</a:t>
            </a:r>
          </a:p>
        </p:txBody>
      </p:sp>
    </p:spTree>
    <p:extLst>
      <p:ext uri="{BB962C8B-B14F-4D97-AF65-F5344CB8AC3E}">
        <p14:creationId xmlns:p14="http://schemas.microsoft.com/office/powerpoint/2010/main" val="20298388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- Title, Small SmartAr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martArt Placeholder 7"/>
          <p:cNvSpPr>
            <a:spLocks noGrp="1"/>
          </p:cNvSpPr>
          <p:nvPr>
            <p:ph type="dgm" sz="quarter" idx="15" hasCustomPrompt="1"/>
          </p:nvPr>
        </p:nvSpPr>
        <p:spPr>
          <a:xfrm>
            <a:off x="628650" y="1225551"/>
            <a:ext cx="7886700" cy="4189413"/>
          </a:xfrm>
        </p:spPr>
        <p:txBody>
          <a:bodyPr/>
          <a:lstStyle>
            <a:lvl1pPr>
              <a:defRPr>
                <a:solidFill>
                  <a:srgbClr val="728591"/>
                </a:solidFill>
              </a:defRPr>
            </a:lvl1pPr>
          </a:lstStyle>
          <a:p>
            <a:r>
              <a:rPr lang="en-US" dirty="0"/>
              <a:t>Small SmartArt Graphic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9197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Slide - Title, Large SmartArt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martArt Placeholder 6"/>
          <p:cNvSpPr>
            <a:spLocks noGrp="1"/>
          </p:cNvSpPr>
          <p:nvPr>
            <p:ph type="dgm" sz="quarter" idx="15" hasCustomPrompt="1"/>
          </p:nvPr>
        </p:nvSpPr>
        <p:spPr>
          <a:xfrm>
            <a:off x="628650" y="1228726"/>
            <a:ext cx="7886700" cy="5172075"/>
          </a:xfrm>
        </p:spPr>
        <p:txBody>
          <a:bodyPr/>
          <a:lstStyle>
            <a:lvl1pPr>
              <a:defRPr>
                <a:solidFill>
                  <a:srgbClr val="728591"/>
                </a:solidFill>
              </a:defRPr>
            </a:lvl1pPr>
          </a:lstStyle>
          <a:p>
            <a:r>
              <a:rPr lang="en-US" dirty="0"/>
              <a:t>Large SmartArt Graphic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55625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Small Image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6"/>
            <a:ext cx="7886700" cy="428369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</p:spTree>
    <p:extLst>
      <p:ext uri="{BB962C8B-B14F-4D97-AF65-F5344CB8AC3E}">
        <p14:creationId xmlns:p14="http://schemas.microsoft.com/office/powerpoint/2010/main" val="31142353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- Small Image, Text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61281" y="1266932"/>
            <a:ext cx="4687409" cy="4370388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73184" y="1737588"/>
            <a:ext cx="3925594" cy="31636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</p:spTree>
    <p:extLst>
      <p:ext uri="{BB962C8B-B14F-4D97-AF65-F5344CB8AC3E}">
        <p14:creationId xmlns:p14="http://schemas.microsoft.com/office/powerpoint/2010/main" val="36518025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2 - Small Image, Text, Title, Bar,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5064781" y="1737588"/>
            <a:ext cx="3925594" cy="31636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Small Image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190939" y="1266340"/>
            <a:ext cx="4687409" cy="4370388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44730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Medium Image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7"/>
            <a:ext cx="7886700" cy="51911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29259840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- Medium Image, Text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4261281" y="1266932"/>
            <a:ext cx="4687409" cy="4994846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medium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73184" y="1266932"/>
            <a:ext cx="3925594" cy="49948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8405918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 Slide 2 - Medium Image, Text, Title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191771" y="1321534"/>
            <a:ext cx="4687409" cy="4994846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medium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5029270" y="1321534"/>
            <a:ext cx="3925594" cy="499484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Medium Image</a:t>
            </a:r>
          </a:p>
        </p:txBody>
      </p:sp>
    </p:spTree>
    <p:extLst>
      <p:ext uri="{BB962C8B-B14F-4D97-AF65-F5344CB8AC3E}">
        <p14:creationId xmlns:p14="http://schemas.microsoft.com/office/powerpoint/2010/main" val="35808457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- Large Image,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78581" y="6650830"/>
            <a:ext cx="2057400" cy="138112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1F27F3A-B3E9-41ED-AF8F-A365F10BB65F}" type="slidenum">
              <a:rPr lang="en-US" sz="900" smtClean="0">
                <a:solidFill>
                  <a:srgbClr val="1F497D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900">
              <a:solidFill>
                <a:srgbClr val="1F497D"/>
              </a:solidFill>
            </a:endParaRP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628650" y="1228726"/>
            <a:ext cx="7886700" cy="556021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r>
              <a:rPr lang="en-US" dirty="0"/>
              <a:t>Large Image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90477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Slide - Logo, Bar,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609998"/>
            <a:ext cx="9144000" cy="894952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42875" y="609998"/>
            <a:ext cx="8858250" cy="894952"/>
          </a:xfrm>
        </p:spPr>
        <p:txBody>
          <a:bodyPr anchor="ctr">
            <a:normAutofit/>
          </a:bodyPr>
          <a:lstStyle>
            <a:lvl1pPr algn="l">
              <a:defRPr sz="2400" i="1" baseline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Section Divider No Image</a:t>
            </a:r>
          </a:p>
        </p:txBody>
      </p:sp>
    </p:spTree>
    <p:extLst>
      <p:ext uri="{BB962C8B-B14F-4D97-AF65-F5344CB8AC3E}">
        <p14:creationId xmlns:p14="http://schemas.microsoft.com/office/powerpoint/2010/main" val="10182719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Slide - Logo, Bar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609998"/>
            <a:ext cx="9144000" cy="894952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42875" y="609998"/>
            <a:ext cx="8858250" cy="894952"/>
          </a:xfrm>
        </p:spPr>
        <p:txBody>
          <a:bodyPr anchor="ctr">
            <a:normAutofit/>
          </a:bodyPr>
          <a:lstStyle>
            <a:lvl1pPr algn="l">
              <a:defRPr sz="24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Section Divider Image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0" y="1574007"/>
            <a:ext cx="9144000" cy="38290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rgbClr val="77859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58905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 - Title, Short Text, Logo,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590653"/>
            <a:ext cx="9144000" cy="276225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8427"/>
            <a:ext cx="7886700" cy="1061245"/>
          </a:xfrm>
        </p:spPr>
        <p:txBody>
          <a:bodyPr>
            <a:normAutofit/>
          </a:bodyPr>
          <a:lstStyle>
            <a:lvl1pPr algn="ctr">
              <a:defRPr sz="2800" i="1">
                <a:solidFill>
                  <a:srgbClr val="288DC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228728"/>
            <a:ext cx="7886700" cy="5019673"/>
          </a:xfrm>
        </p:spPr>
        <p:txBody>
          <a:bodyPr>
            <a:normAutofit/>
          </a:bodyPr>
          <a:lstStyle>
            <a:lvl1pPr>
              <a:defRPr sz="18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>
                <a:solidFill>
                  <a:srgbClr val="77859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r>
              <a:rPr lang="en-US" dirty="0"/>
              <a:t>Text slide – small amount of copy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81" y="6650830"/>
            <a:ext cx="2057400" cy="13811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‹#›</a:t>
            </a:fld>
            <a:endParaRPr lang="en-US">
              <a:solidFill>
                <a:srgbClr val="1F497D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884" y="5727700"/>
            <a:ext cx="933340" cy="64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577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slideLayout" Target="../slideLayouts/slideLayout58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5" Type="http://schemas.openxmlformats.org/officeDocument/2006/relationships/theme" Target="../theme/theme3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24" Type="http://schemas.openxmlformats.org/officeDocument/2006/relationships/slideLayout" Target="../slideLayouts/slideLayout61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23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47.xml"/><Relationship Id="rId19" Type="http://schemas.openxmlformats.org/officeDocument/2006/relationships/slideLayout" Target="../slideLayouts/slideLayout56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Relationship Id="rId22" Type="http://schemas.openxmlformats.org/officeDocument/2006/relationships/slideLayout" Target="../slideLayouts/slideLayout59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1F27F3A-B3E9-41ED-AF8F-A365F10BB65F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3361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25" r:id="rId2"/>
    <p:sldLayoutId id="2147483726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  <p:sldLayoutId id="2147483706" r:id="rId21"/>
    <p:sldLayoutId id="2147483707" r:id="rId22"/>
    <p:sldLayoutId id="2147483708" r:id="rId23"/>
    <p:sldLayoutId id="2147483709" r:id="rId24"/>
    <p:sldLayoutId id="2147483710" r:id="rId25"/>
    <p:sldLayoutId id="2147483711" r:id="rId26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3A5DE6-8288-4F40-817D-4DD52DB27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19CE6-EFD7-49A7-AA24-35897A3AC1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433B16-C577-4C80-81B6-5ACBBBC491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E8970-7F66-4C32-9527-DFF00AE4F375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184D9-E1D9-4AA2-9D91-674B1BDA9C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A8449-C32D-41DB-950A-9FBC0BBED7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42CF3-1DF6-4FD2-AB00-1ABEFBB0F9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28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1F27F3A-B3E9-41ED-AF8F-A365F10BB65F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907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3" r:id="rId21"/>
    <p:sldLayoutId id="2147483684" r:id="rId22"/>
    <p:sldLayoutId id="2147483685" r:id="rId23"/>
    <p:sldLayoutId id="2147483686" r:id="rId2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1F27F3A-B3E9-41ED-AF8F-A365F10BB65F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7229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certadmin@ncdenr.gov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mailto:certadmin@ncdenr.gov" TargetMode="Externa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if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F8CAFE1-6A8D-4A85-ACD0-08061F857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Pollution Control System 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Operator Regulations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22C10F9-823E-424D-8AF1-19685938A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>
                <a:solidFill>
                  <a:srgbClr val="1F497D"/>
                </a:solidFill>
              </a:rPr>
              <a:pPr/>
              <a:t>1</a:t>
            </a:fld>
            <a:endParaRPr lang="en-US">
              <a:solidFill>
                <a:srgbClr val="1F497D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4806EE-64AB-4D9A-B8B9-AE7770EC94A0}"/>
              </a:ext>
            </a:extLst>
          </p:cNvPr>
          <p:cNvSpPr txBox="1"/>
          <p:nvPr/>
        </p:nvSpPr>
        <p:spPr>
          <a:xfrm>
            <a:off x="3154613" y="4372890"/>
            <a:ext cx="5234125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Patrick Beggs</a:t>
            </a:r>
          </a:p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NC Division of Water Resources</a:t>
            </a:r>
          </a:p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Department of Environmental Quality</a:t>
            </a:r>
          </a:p>
        </p:txBody>
      </p:sp>
      <p:pic>
        <p:nvPicPr>
          <p:cNvPr id="10" name="Content Placeholder 5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A214827B-B8EA-F4F8-CB3A-580F2A6A9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937" y="2074287"/>
            <a:ext cx="5234125" cy="179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01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04944-D41E-52F4-3F33-7734B3D64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99E43-EC7D-8D06-9A26-A564752B1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deq.nc.gov/</a:t>
            </a:r>
            <a:r>
              <a:rPr lang="en-US" dirty="0" err="1"/>
              <a:t>opcert</a:t>
            </a:r>
            <a:endParaRPr lang="en-US" dirty="0"/>
          </a:p>
          <a:p>
            <a:pPr lvl="1"/>
            <a:r>
              <a:rPr lang="en-US" dirty="0"/>
              <a:t>Choose Wastewater Program</a:t>
            </a:r>
          </a:p>
          <a:p>
            <a:pPr lvl="1"/>
            <a:r>
              <a:rPr lang="en-US" sz="2400" dirty="0">
                <a:solidFill>
                  <a:srgbClr val="4F5961"/>
                </a:solidFill>
                <a:latin typeface="+mn-lt"/>
              </a:rPr>
              <a:t>email:	certadmin@deq.nc.gov</a:t>
            </a:r>
          </a:p>
          <a:p>
            <a:pPr marL="1600200" lvl="4" indent="0">
              <a:buNone/>
            </a:pPr>
            <a:r>
              <a:rPr lang="en-US" dirty="0">
                <a:latin typeface="+mn-lt"/>
              </a:rPr>
              <a:t>	patrick.beggs@deq.nc.gov</a:t>
            </a:r>
            <a:endParaRPr lang="en-US" dirty="0"/>
          </a:p>
          <a:p>
            <a:r>
              <a:rPr lang="en-US" dirty="0"/>
              <a:t>can just Google NC Operator Certification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D151F-3546-0701-22CA-55561931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Content Placeholder 5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85AB5D9B-E6A2-1807-D5D5-8148E6746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85" y="4412742"/>
            <a:ext cx="3957830" cy="135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429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sz="4400" dirty="0">
                <a:effectLst/>
              </a:rPr>
              <a:t>NCAC 15A </a:t>
            </a:r>
            <a:r>
              <a:rPr sz="4400" spc="50" dirty="0">
                <a:ln w="11430"/>
                <a:effectLst/>
              </a:rPr>
              <a:t>8G </a:t>
            </a:r>
            <a:br>
              <a:rPr sz="3200" dirty="0">
                <a:effectLst/>
              </a:rPr>
            </a:br>
            <a:r>
              <a:rPr lang="en-US" sz="3200" dirty="0">
                <a:effectLst/>
              </a:rPr>
              <a:t>Water Pollution Control System Operator Rules</a:t>
            </a:r>
            <a:endParaRPr sz="3200" dirty="0">
              <a:effectLst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D12173-DD49-446D-937F-E90F613E243A}" type="slidenum">
              <a:rPr lang="en-US"/>
              <a:pPr>
                <a:defRPr/>
              </a:pPr>
              <a:t>3</a:t>
            </a:fld>
            <a:endParaRPr lang="en-US"/>
          </a:p>
        </p:txBody>
      </p:sp>
      <p:cxnSp>
        <p:nvCxnSpPr>
          <p:cNvPr id="18" name="Straight Connector 17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4" name="TextBox 23"/>
          <p:cNvSpPr txBox="1"/>
          <p:nvPr/>
        </p:nvSpPr>
        <p:spPr>
          <a:xfrm>
            <a:off x="521620" y="2089948"/>
            <a:ext cx="2558465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W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ater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ollution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C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ontrol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S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ystem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O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perators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C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ertification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C</a:t>
            </a: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ommission</a:t>
            </a: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  <a:p>
            <a:pPr algn="l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WPCSOCC</a:t>
            </a:r>
          </a:p>
        </p:txBody>
      </p:sp>
      <p:sp>
        <p:nvSpPr>
          <p:cNvPr id="12" name="Content Placeholder 32"/>
          <p:cNvSpPr txBox="1">
            <a:spLocks/>
          </p:cNvSpPr>
          <p:nvPr/>
        </p:nvSpPr>
        <p:spPr>
          <a:xfrm>
            <a:off x="293512" y="5777923"/>
            <a:ext cx="8489244" cy="630061"/>
          </a:xfrm>
          <a:prstGeom prst="rect">
            <a:avLst/>
          </a:prstGeom>
        </p:spPr>
        <p:txBody>
          <a:bodyPr/>
          <a:lstStyle/>
          <a:p>
            <a:pPr marL="514350" indent="-514350"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6" name="Picture 5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742F02D-5627-D436-5E19-4712496834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883" y="1978136"/>
            <a:ext cx="5215467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99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7373CFB-01A8-65C4-97A4-3543B90D6A69}"/>
              </a:ext>
            </a:extLst>
          </p:cNvPr>
          <p:cNvSpPr/>
          <p:nvPr/>
        </p:nvSpPr>
        <p:spPr>
          <a:xfrm>
            <a:off x="5003800" y="6383867"/>
            <a:ext cx="4140200" cy="4741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2E82ED-047F-3D33-9C82-AD2FD63F9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4717" y="211698"/>
            <a:ext cx="2910417" cy="906114"/>
          </a:xfrm>
        </p:spPr>
        <p:txBody>
          <a:bodyPr>
            <a:normAutofit fontScale="90000"/>
          </a:bodyPr>
          <a:lstStyle/>
          <a:p>
            <a:r>
              <a:rPr lang="en-US" dirty="0"/>
              <a:t>WPCSOCC</a:t>
            </a:r>
            <a:br>
              <a:rPr lang="en-US" dirty="0"/>
            </a:br>
            <a:r>
              <a:rPr lang="en-US" dirty="0"/>
              <a:t>Purpose</a:t>
            </a:r>
          </a:p>
        </p:txBody>
      </p:sp>
      <p:pic>
        <p:nvPicPr>
          <p:cNvPr id="6" name="Content Placeholder 5" descr="A picture containing tree, outdoor, river&#10;&#10;Description automatically generated">
            <a:extLst>
              <a:ext uri="{FF2B5EF4-FFF2-40B4-BE49-F238E27FC236}">
                <a16:creationId xmlns:a16="http://schemas.microsoft.com/office/drawing/2014/main" id="{DA325E81-5F23-F799-2910-83F1E0C70E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7DA3C-7512-DA9A-3DA0-709ABF52E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80F2A33-8614-131F-58B1-97BE3353F7CE}"/>
              </a:ext>
            </a:extLst>
          </p:cNvPr>
          <p:cNvSpPr txBox="1">
            <a:spLocks/>
          </p:cNvSpPr>
          <p:nvPr/>
        </p:nvSpPr>
        <p:spPr>
          <a:xfrm>
            <a:off x="5325532" y="1599670"/>
            <a:ext cx="3437468" cy="4775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protect public health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conserve &amp; protect water quality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protect public investment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classify facilities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provide operator certification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746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D2BD34E-B544-DFA8-8280-504083E85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WPCSOCC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7F546-C2A6-9B02-936A-2B5EBB98A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0785"/>
            <a:ext cx="7886700" cy="4775736"/>
          </a:xfrm>
        </p:spPr>
        <p:txBody>
          <a:bodyPr>
            <a:normAutofit/>
          </a:bodyPr>
          <a:lstStyle/>
          <a:p>
            <a:r>
              <a:rPr lang="en-US" sz="2400" dirty="0"/>
              <a:t>11 members</a:t>
            </a:r>
          </a:p>
          <a:p>
            <a:r>
              <a:rPr lang="en-US" sz="2400" dirty="0"/>
              <a:t>Appointed by Secretaries of DEQ and DA&amp;CS</a:t>
            </a:r>
          </a:p>
          <a:p>
            <a:r>
              <a:rPr lang="en-US" sz="2400" dirty="0"/>
              <a:t>Classify systems</a:t>
            </a:r>
          </a:p>
          <a:p>
            <a:pPr lvl="1"/>
            <a:r>
              <a:rPr lang="en-US" sz="2000" dirty="0"/>
              <a:t>Decide what type of certified operator needed</a:t>
            </a:r>
          </a:p>
          <a:p>
            <a:r>
              <a:rPr lang="en-US" sz="2400" dirty="0"/>
              <a:t>Certify operators</a:t>
            </a:r>
          </a:p>
          <a:p>
            <a:pPr lvl="1"/>
            <a:r>
              <a:rPr lang="en-US" sz="2000" dirty="0"/>
              <a:t>Exams </a:t>
            </a:r>
          </a:p>
          <a:p>
            <a:pPr lvl="1"/>
            <a:r>
              <a:rPr lang="en-US" sz="2000" dirty="0"/>
              <a:t>Initial Certification Schools</a:t>
            </a:r>
          </a:p>
          <a:p>
            <a:pPr lvl="1"/>
            <a:r>
              <a:rPr lang="en-US" sz="2000" dirty="0"/>
              <a:t>Continuing Education / Renewals</a:t>
            </a:r>
          </a:p>
          <a:p>
            <a:pPr lvl="1"/>
            <a:r>
              <a:rPr lang="en-US" sz="2000" dirty="0"/>
              <a:t>Responsibilities</a:t>
            </a:r>
          </a:p>
          <a:p>
            <a:pPr lvl="1"/>
            <a:r>
              <a:rPr lang="en-US" sz="2000" dirty="0"/>
              <a:t>Disciplinary actions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EDCF9-2522-DD08-3DCE-2F4E62D3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444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D4CAC42-E9D0-4A1B-97D1-83F2930F81E0}"/>
              </a:ext>
            </a:extLst>
          </p:cNvPr>
          <p:cNvSpPr/>
          <p:nvPr/>
        </p:nvSpPr>
        <p:spPr>
          <a:xfrm rot="10800000">
            <a:off x="628650" y="1676082"/>
            <a:ext cx="7315200" cy="822960"/>
          </a:xfrm>
          <a:prstGeom prst="round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>
              <a:solidFill>
                <a:srgbClr val="FFFFFF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04799" y="406432"/>
            <a:ext cx="8581055" cy="90611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PC1 EXAM Eligibility Requirements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33" name="Content Placeholder 32"/>
          <p:cNvSpPr>
            <a:spLocks noGrp="1"/>
          </p:cNvSpPr>
          <p:nvPr>
            <p:ph idx="1"/>
          </p:nvPr>
        </p:nvSpPr>
        <p:spPr>
          <a:xfrm>
            <a:off x="628650" y="2941925"/>
            <a:ext cx="7886700" cy="309404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18 years old or older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High school degree or GED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Approved training school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Perform calculations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Read/understand regulations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6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chemeClr val="tx1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719B06C-8C5D-4121-8C45-A449A6228A9A}"/>
              </a:ext>
            </a:extLst>
          </p:cNvPr>
          <p:cNvSpPr txBox="1"/>
          <p:nvPr/>
        </p:nvSpPr>
        <p:spPr>
          <a:xfrm>
            <a:off x="854580" y="1843920"/>
            <a:ext cx="696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 requirements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D96417-9A87-429D-8687-150F7EC148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51455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2040156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COMPLETE exam application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0" name="Content Placeholder 32">
            <a:extLst>
              <a:ext uri="{FF2B5EF4-FFF2-40B4-BE49-F238E27FC236}">
                <a16:creationId xmlns:a16="http://schemas.microsoft.com/office/drawing/2014/main" id="{9B5E53C3-A86D-4D90-A228-18A1F71FE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846" y="1811818"/>
            <a:ext cx="8155707" cy="47757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Required signatures: You and Supervisor/other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PC1 School Certificate</a:t>
            </a:r>
          </a:p>
          <a:p>
            <a:pPr>
              <a:spcAft>
                <a:spcPts val="60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Mail application with a $101 check/money order</a:t>
            </a:r>
          </a:p>
          <a:p>
            <a:pPr>
              <a:spcAft>
                <a:spcPts val="100"/>
              </a:spcAft>
              <a:buFont typeface="Wingdings" panose="05000000000000000000" pitchFamily="2" charset="2"/>
              <a:buChar char="Ø"/>
              <a:defRPr/>
            </a:pP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7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A7F70B7E-CBF6-93F5-7647-1EDE5377AB18}"/>
              </a:ext>
            </a:extLst>
          </p:cNvPr>
          <p:cNvGrpSpPr/>
          <p:nvPr/>
        </p:nvGrpSpPr>
        <p:grpSpPr>
          <a:xfrm>
            <a:off x="5446490" y="4401731"/>
            <a:ext cx="3113664" cy="1363710"/>
            <a:chOff x="2746723" y="5556955"/>
            <a:chExt cx="5813429" cy="604937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9B5C8464-B47A-43AE-A44F-683692D337CB}"/>
                </a:ext>
              </a:extLst>
            </p:cNvPr>
            <p:cNvSpPr/>
            <p:nvPr/>
          </p:nvSpPr>
          <p:spPr>
            <a:xfrm>
              <a:off x="2759159" y="5556955"/>
              <a:ext cx="5800993" cy="604937"/>
            </a:xfrm>
            <a:prstGeom prst="roundRect">
              <a:avLst/>
            </a:prstGeom>
            <a:gradFill flip="none" rotWithShape="1">
              <a:gsLst>
                <a:gs pos="22000">
                  <a:srgbClr val="FF0000"/>
                </a:gs>
                <a:gs pos="0">
                  <a:srgbClr val="FFC000"/>
                </a:gs>
                <a:gs pos="90000">
                  <a:srgbClr val="FFC000"/>
                </a:gs>
              </a:gsLst>
              <a:lin ang="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sz="2200">
                <a:solidFill>
                  <a:srgbClr val="FFFFFF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5EB3580-F05E-4AF0-BD78-D2BA9EB1D28F}"/>
                </a:ext>
              </a:extLst>
            </p:cNvPr>
            <p:cNvSpPr txBox="1"/>
            <p:nvPr/>
          </p:nvSpPr>
          <p:spPr>
            <a:xfrm>
              <a:off x="2746723" y="5634663"/>
              <a:ext cx="56639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Postmark deadline: </a:t>
              </a:r>
              <a:r>
                <a:rPr lang="en-US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30 days prior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0079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ED82F12-D323-431E-9F8C-30E93D12A0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746738"/>
              </p:ext>
            </p:extLst>
          </p:nvPr>
        </p:nvGraphicFramePr>
        <p:xfrm>
          <a:off x="4810255" y="2198401"/>
          <a:ext cx="3749040" cy="28236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749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Exam Locations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Waynesville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727968"/>
                  </a:ext>
                </a:extLst>
              </a:tr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Morganton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Kannapolis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Raleigh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24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Kenansville</a:t>
                      </a:r>
                      <a:endParaRPr lang="en-US" sz="2000" b="0" i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622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Williamston</a:t>
                      </a:r>
                      <a:endParaRPr lang="en-US" sz="2000" b="0" i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Exam Locations &amp; Times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8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49FA53C-FC08-4374-A12A-AB6D4EC813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172573"/>
              </p:ext>
            </p:extLst>
          </p:nvPr>
        </p:nvGraphicFramePr>
        <p:xfrm>
          <a:off x="903893" y="2187712"/>
          <a:ext cx="3752603" cy="234704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88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2083"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Exam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bg1"/>
                          </a:solidFill>
                          <a:effectLst/>
                        </a:rPr>
                        <a:t>Postmark Deadline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70">
                <a:tc>
                  <a:txBody>
                    <a:bodyPr/>
                    <a:lstStyle/>
                    <a:p>
                      <a:pPr algn="ctr"/>
                      <a:r>
                        <a:rPr lang="en-US" sz="2000" b="0" i="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March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i="0" dirty="0">
                          <a:solidFill>
                            <a:srgbClr val="FF0000"/>
                          </a:solidFill>
                        </a:rPr>
                        <a:t>30 days prior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170122"/>
                  </a:ext>
                </a:extLst>
              </a:tr>
              <a:tr h="370870">
                <a:tc>
                  <a:txBody>
                    <a:bodyPr/>
                    <a:lstStyle/>
                    <a:p>
                      <a:pPr algn="ctr"/>
                      <a:r>
                        <a:rPr lang="en-US" sz="2000" strike="noStrike" dirty="0"/>
                        <a:t>June</a:t>
                      </a:r>
                      <a:endParaRPr lang="en-US" sz="2000" strike="noStrike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solidFill>
                            <a:srgbClr val="FF0000"/>
                          </a:solidFill>
                        </a:rPr>
                        <a:t>30 days prior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3667142"/>
                  </a:ext>
                </a:extLst>
              </a:tr>
              <a:tr h="370870">
                <a:tc>
                  <a:txBody>
                    <a:bodyPr/>
                    <a:lstStyle/>
                    <a:p>
                      <a:pPr algn="ctr"/>
                      <a:r>
                        <a:rPr lang="en-US" sz="2000" strike="noStrike" dirty="0"/>
                        <a:t>Sept</a:t>
                      </a:r>
                      <a:endParaRPr lang="en-US" sz="2000" strike="noStrike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solidFill>
                            <a:srgbClr val="FF0000"/>
                          </a:solidFill>
                        </a:rPr>
                        <a:t>30 days prior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7163994"/>
                  </a:ext>
                </a:extLst>
              </a:tr>
              <a:tr h="37087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Dec</a:t>
                      </a:r>
                      <a:endParaRPr lang="en-US" sz="2000" b="0" i="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solidFill>
                            <a:srgbClr val="FF0000"/>
                          </a:solidFill>
                        </a:rPr>
                        <a:t>30 days prior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035538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E2EBED4-C49C-4383-9C62-2B49633A3323}"/>
              </a:ext>
            </a:extLst>
          </p:cNvPr>
          <p:cNvSpPr txBox="1"/>
          <p:nvPr/>
        </p:nvSpPr>
        <p:spPr>
          <a:xfrm>
            <a:off x="227565" y="5150226"/>
            <a:ext cx="8688869" cy="1569660"/>
          </a:xfrm>
          <a:prstGeom prst="rect">
            <a:avLst/>
          </a:prstGeom>
          <a:noFill/>
          <a:ln w="19050"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r>
              <a:rPr lang="en-US" b="1" i="1" dirty="0"/>
              <a:t>Time and location may change. </a:t>
            </a:r>
          </a:p>
          <a:p>
            <a:r>
              <a:rPr lang="en-US" b="1" i="1" dirty="0"/>
              <a:t>Read your confirmation letter.</a:t>
            </a:r>
          </a:p>
          <a:p>
            <a:r>
              <a:rPr lang="en-US" b="1" i="1" dirty="0"/>
              <a:t>Check the roster online.</a:t>
            </a:r>
          </a:p>
          <a:p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648531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D2302ACD-B6D2-410C-8020-47D57EEB45F8}"/>
              </a:ext>
            </a:extLst>
          </p:cNvPr>
          <p:cNvSpPr/>
          <p:nvPr/>
        </p:nvSpPr>
        <p:spPr>
          <a:xfrm>
            <a:off x="7498510" y="5415658"/>
            <a:ext cx="1514763" cy="10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Exam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9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6" name="Content Placeholder 32">
            <a:extLst>
              <a:ext uri="{FF2B5EF4-FFF2-40B4-BE49-F238E27FC236}">
                <a16:creationId xmlns:a16="http://schemas.microsoft.com/office/drawing/2014/main" id="{628A795E-AD23-4BE6-9651-709D215356D4}"/>
              </a:ext>
            </a:extLst>
          </p:cNvPr>
          <p:cNvSpPr txBox="1">
            <a:spLocks/>
          </p:cNvSpPr>
          <p:nvPr/>
        </p:nvSpPr>
        <p:spPr>
          <a:xfrm>
            <a:off x="729409" y="2487051"/>
            <a:ext cx="5038531" cy="3038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50 multiple choice questions</a:t>
            </a:r>
          </a:p>
          <a:p>
            <a:pPr fontAlgn="auto"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~ 4 math questions (PC1)</a:t>
            </a:r>
          </a:p>
          <a:p>
            <a:pPr fontAlgn="auto"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Passing score = 70%</a:t>
            </a:r>
          </a:p>
          <a:p>
            <a:pPr fontAlgn="auto"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4F5961"/>
                </a:solidFill>
              </a:rPr>
              <a:t>Math formulas provided</a:t>
            </a:r>
          </a:p>
          <a:p>
            <a:pPr fontAlgn="auto"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4F5961"/>
              </a:solidFill>
            </a:endParaRPr>
          </a:p>
          <a:p>
            <a:pPr marL="0" indent="0" fontAlgn="auto">
              <a:spcBef>
                <a:spcPct val="15000"/>
              </a:spcBef>
              <a:spcAft>
                <a:spcPts val="0"/>
              </a:spcAft>
              <a:buNone/>
              <a:defRPr/>
            </a:pPr>
            <a:endParaRPr lang="en-US" sz="2000" dirty="0">
              <a:solidFill>
                <a:srgbClr val="4F5961"/>
              </a:solidFill>
            </a:endParaRPr>
          </a:p>
        </p:txBody>
      </p:sp>
      <p:pic>
        <p:nvPicPr>
          <p:cNvPr id="17" name="Picture 2" descr="C:\Documents and Settings\beth_buffington\Local Settings\Temporary Internet Files\Content.IE5\O82NNBZ4\MP900439533[1].jpg">
            <a:extLst>
              <a:ext uri="{FF2B5EF4-FFF2-40B4-BE49-F238E27FC236}">
                <a16:creationId xmlns:a16="http://schemas.microsoft.com/office/drawing/2014/main" id="{D9D3FF8B-B6C5-48A0-8BBB-3FF292BBC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1905" r="29138"/>
          <a:stretch>
            <a:fillRect/>
          </a:stretch>
        </p:blipFill>
        <p:spPr bwMode="auto">
          <a:xfrm>
            <a:off x="5928825" y="2434663"/>
            <a:ext cx="2782887" cy="3143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7567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Math Formula Sheet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4" name="TextBox 13"/>
          <p:cNvSpPr txBox="1"/>
          <p:nvPr/>
        </p:nvSpPr>
        <p:spPr>
          <a:xfrm>
            <a:off x="430823" y="2243952"/>
            <a:ext cx="38459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B4616"/>
                </a:solidFill>
              </a:rPr>
              <a:t>2 pages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B4616"/>
                </a:solidFill>
              </a:rPr>
              <a:t>in manual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B4616"/>
                </a:solidFill>
              </a:rPr>
              <a:t>on the website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B4616"/>
                </a:solidFill>
              </a:rPr>
              <a:t>given out at exam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B4616"/>
                </a:solidFill>
              </a:rPr>
              <a:t>learn how to use 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0C207B-95BE-D21D-93F7-863262E8D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619" y="1803753"/>
            <a:ext cx="3404731" cy="453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04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D2302ACD-B6D2-410C-8020-47D57EEB45F8}"/>
              </a:ext>
            </a:extLst>
          </p:cNvPr>
          <p:cNvSpPr/>
          <p:nvPr/>
        </p:nvSpPr>
        <p:spPr>
          <a:xfrm>
            <a:off x="7498510" y="5415658"/>
            <a:ext cx="1514763" cy="10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Exam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11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6" name="Content Placeholder 32">
            <a:extLst>
              <a:ext uri="{FF2B5EF4-FFF2-40B4-BE49-F238E27FC236}">
                <a16:creationId xmlns:a16="http://schemas.microsoft.com/office/drawing/2014/main" id="{628A795E-AD23-4BE6-9651-709D215356D4}"/>
              </a:ext>
            </a:extLst>
          </p:cNvPr>
          <p:cNvSpPr txBox="1">
            <a:spLocks/>
          </p:cNvSpPr>
          <p:nvPr/>
        </p:nvSpPr>
        <p:spPr>
          <a:xfrm>
            <a:off x="839755" y="1800544"/>
            <a:ext cx="5038531" cy="442880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Bring a calculator</a:t>
            </a:r>
          </a:p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Cannot use phone as calculator</a:t>
            </a:r>
          </a:p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Allowed 3 hours </a:t>
            </a:r>
          </a:p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We give you scratch paper</a:t>
            </a:r>
          </a:p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Repeat School after 3 attempts</a:t>
            </a:r>
          </a:p>
          <a:p>
            <a:pPr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4F5961"/>
                </a:solidFill>
              </a:rPr>
              <a:t>Results in a few weeks</a:t>
            </a:r>
          </a:p>
          <a:p>
            <a:pPr lvl="1"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000" dirty="0"/>
              <a:t>Post exam review</a:t>
            </a:r>
          </a:p>
          <a:p>
            <a:pPr lvl="1" fontAlgn="auto">
              <a:lnSpc>
                <a:spcPct val="15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000" dirty="0"/>
              <a:t>Re-application form</a:t>
            </a:r>
            <a:endParaRPr lang="en-US" sz="2000" dirty="0">
              <a:solidFill>
                <a:srgbClr val="4F5961"/>
              </a:solidFill>
            </a:endParaRPr>
          </a:p>
        </p:txBody>
      </p:sp>
      <p:pic>
        <p:nvPicPr>
          <p:cNvPr id="17" name="Picture 2" descr="C:\Documents and Settings\beth_buffington\Local Settings\Temporary Internet Files\Content.IE5\O82NNBZ4\MP900439533[1].jpg">
            <a:extLst>
              <a:ext uri="{FF2B5EF4-FFF2-40B4-BE49-F238E27FC236}">
                <a16:creationId xmlns:a16="http://schemas.microsoft.com/office/drawing/2014/main" id="{D9D3FF8B-B6C5-48A0-8BBB-3FF292BBC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1905" r="29138"/>
          <a:stretch>
            <a:fillRect/>
          </a:stretch>
        </p:blipFill>
        <p:spPr bwMode="auto">
          <a:xfrm>
            <a:off x="5999163" y="2895925"/>
            <a:ext cx="2782887" cy="3143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0130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6429F-BF97-247D-BA4F-F453AB57D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F92D2D5-95E6-5425-C2EC-63D828C87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Regulatory Organization</a:t>
            </a:r>
            <a:endParaRPr sz="32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27C39E0D-7BEF-A66C-134F-494EC1118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12</a:t>
            </a:fld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AF2478A-0B4A-ECEC-0509-73A8A45F702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A5A00DC-4629-530C-FBB9-2078A16BE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2004951"/>
            <a:ext cx="7886700" cy="1986890"/>
          </a:xfrm>
        </p:spPr>
        <p:txBody>
          <a:bodyPr numCol="2"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EPA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NC</a:t>
            </a:r>
            <a:r>
              <a:rPr lang="en-US" sz="2400" dirty="0"/>
              <a:t> </a:t>
            </a:r>
            <a:r>
              <a:rPr sz="2400" dirty="0"/>
              <a:t>DEQ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DWR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Regional Offices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Permittee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O</a:t>
            </a:r>
            <a:r>
              <a:rPr sz="2400" dirty="0"/>
              <a:t>perator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D2BEC7-02F1-53A3-6E64-8236EC393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090" y="3465749"/>
            <a:ext cx="7285110" cy="288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294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853D3-ED64-62DB-4CE9-C58260BA3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9058"/>
            <a:ext cx="7886700" cy="1243488"/>
          </a:xfrm>
        </p:spPr>
        <p:txBody>
          <a:bodyPr>
            <a:normAutofit/>
          </a:bodyPr>
          <a:lstStyle/>
          <a:p>
            <a:r>
              <a:rPr lang="en-US" dirty="0"/>
              <a:t>Before: Cuyahoga River, OH caught fire several times –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FACE02-B0A7-57DF-1EB7-0E40C381E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1026" name="Picture 2" descr="cuyahoga river fire 1952">
            <a:extLst>
              <a:ext uri="{FF2B5EF4-FFF2-40B4-BE49-F238E27FC236}">
                <a16:creationId xmlns:a16="http://schemas.microsoft.com/office/drawing/2014/main" id="{9FF170B7-18D7-9980-C701-59491B92AB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69" y="1473200"/>
            <a:ext cx="7346461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875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151AA-C166-F487-F962-394292C57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Historical Perspective - Clean Water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F9DEC-7BC2-373C-BF29-3EDB4BB28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33" y="1472665"/>
            <a:ext cx="4346531" cy="4775736"/>
          </a:xfrm>
        </p:spPr>
        <p:txBody>
          <a:bodyPr>
            <a:normAutofit fontScale="92500" lnSpcReduction="20000"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PL 92-500: Part of Water Pollution Control Act which became the Clean Water Act (CWA 1972)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sz="2400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Two goals: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elimination of discharge of pollutants into navigable waters 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“…interim goal of water quality which provides for the protection ... and propagation of fish ...wildlife ... and for recreation in and on the water…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“fishable and swimmable”</a:t>
            </a:r>
          </a:p>
          <a:p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96581-C024-4DF1-E9B5-53BE6D5C6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 descr="image.jpg">
            <a:extLst>
              <a:ext uri="{FF2B5EF4-FFF2-40B4-BE49-F238E27FC236}">
                <a16:creationId xmlns:a16="http://schemas.microsoft.com/office/drawing/2014/main" id="{DB234A02-5372-AC9A-2C40-136B93DF2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7364" y="3429000"/>
            <a:ext cx="4020855" cy="268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301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C405B-FBB7-3F3A-95C9-2C50418C3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Historical Perspective - Clean Water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2E6DB-5C75-544A-A0BE-CBFCD31277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2665"/>
            <a:ext cx="8053532" cy="4775736"/>
          </a:xfr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granted EPA the authority to regulate pollution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created effluent standards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set federal standards for toxic discharges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established National Pollutant Discharge Elimination System (NPDES)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904476-72C4-1538-ABB7-03E86AA97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477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C9876-2C3E-BD88-3D6B-3EC41096D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NPDES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169F7-143A-B15D-B2D9-56FA3D6FA0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National Pollutant Discharge Elimination System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Sets discharge limits for effluent pollutants though permitting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Improves water quality by reducing or removing these pollutants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Eliminate Point Source Discharges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Managed by EPA in partnership with State environmental agencies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EPA has delegated the program to the States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88EAE8-2E85-4677-3161-6F318DE77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221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B36D5-1C7A-14FE-E3E1-10E80BFA2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BC086-5529-69D5-D319-455D4E197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NPDES – NC Authority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3B649-6A62-E63A-27E8-F72E0E5F9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9B0EB-D7AD-270F-0524-4CA020A17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944A312-1E40-5750-BC5F-D5040143BDB5}"/>
              </a:ext>
            </a:extLst>
          </p:cNvPr>
          <p:cNvSpPr txBox="1">
            <a:spLocks/>
          </p:cNvSpPr>
          <p:nvPr/>
        </p:nvSpPr>
        <p:spPr>
          <a:xfrm>
            <a:off x="781050" y="1625065"/>
            <a:ext cx="7886700" cy="4775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>
                <a:solidFill>
                  <a:srgbClr val="000000"/>
                </a:solidFill>
                <a:latin typeface="Calibri"/>
              </a:rPr>
              <a:t>define treatment technologies</a:t>
            </a:r>
          </a:p>
          <a:p>
            <a:pPr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>
                <a:solidFill>
                  <a:srgbClr val="000000"/>
                </a:solidFill>
                <a:latin typeface="Calibri"/>
              </a:rPr>
              <a:t>establish effluent limitations</a:t>
            </a:r>
          </a:p>
          <a:p>
            <a:pPr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>
                <a:solidFill>
                  <a:srgbClr val="000000"/>
                </a:solidFill>
                <a:latin typeface="Calibri"/>
              </a:rPr>
              <a:t>require reporting and inspections</a:t>
            </a:r>
          </a:p>
          <a:p>
            <a:pPr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>
                <a:solidFill>
                  <a:srgbClr val="000000"/>
                </a:solidFill>
                <a:latin typeface="Calibri"/>
              </a:rPr>
              <a:t>take enforcement actions</a:t>
            </a:r>
          </a:p>
          <a:p>
            <a:pPr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>
                <a:solidFill>
                  <a:srgbClr val="000000"/>
                </a:solidFill>
                <a:latin typeface="Calibri"/>
              </a:rPr>
              <a:t>NC Dept of Environmental Quality </a:t>
            </a:r>
          </a:p>
          <a:p>
            <a:pPr lvl="1" fontAlgn="auto">
              <a:spcAft>
                <a:spcPts val="0"/>
              </a:spcAft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>
                <a:solidFill>
                  <a:srgbClr val="000000"/>
                </a:solidFill>
                <a:latin typeface="Calibri"/>
              </a:rPr>
              <a:t>Division of Water Resources</a:t>
            </a:r>
          </a:p>
          <a:p>
            <a:pPr fontAlgn="auto">
              <a:spcAft>
                <a:spcPts val="0"/>
              </a:spcAft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8407443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067FF-983D-805D-463E-C1639893B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NPDES - Permits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98E0E-8AED-D560-D112-6CB77737F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Major goal: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Improve water quality by reducing or eliminating pollutants from discharges</a:t>
            </a:r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Reason for permits: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establish effluent limits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require monitoring, frequency, reporting, record keeping, and </a:t>
            </a:r>
            <a:r>
              <a:rPr lang="en-US" sz="2000" dirty="0" err="1"/>
              <a:t>o&amp;m</a:t>
            </a:r>
            <a:endParaRPr lang="en-US" sz="20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outline penalties for permit violations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establish other requirements: standby power, pretreatment programs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Permittee is responsible for understanding and meeting permit requirements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Operator is responsible for understanding permit requirements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sz="2000" dirty="0"/>
          </a:p>
          <a:p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050C92-FDD6-927F-C6D3-96962FD42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232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53FB8-6C6D-F032-3DD3-38ED3BF4D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NPDES – Common Parameters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E5F04-436B-8525-D727-900E50BA5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5 basic parameters: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Flow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pH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Dissolved Oxygen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Biochemical Oxygen Demand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Total Suspended Solids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Additional parameters may include: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Settleable Solids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Fecal Coliform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C02E9A-782B-6B42-9583-4FF24124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1742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Classification</a:t>
            </a:r>
            <a:r>
              <a:rPr lang="en-US" sz="4000" dirty="0"/>
              <a:t> </a:t>
            </a:r>
            <a:br>
              <a:rPr lang="en-US" sz="4400" dirty="0"/>
            </a:br>
            <a:r>
              <a:rPr lang="en-US" dirty="0"/>
              <a:t>of Water Pollution Control Systems</a:t>
            </a:r>
            <a:endParaRPr sz="40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140943-34C4-4546-832B-5000A899167A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3" name="TextBox 22"/>
          <p:cNvSpPr txBox="1"/>
          <p:nvPr/>
        </p:nvSpPr>
        <p:spPr>
          <a:xfrm>
            <a:off x="1366838" y="1808163"/>
            <a:ext cx="6400800" cy="5355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What kind of WPC system is it?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26070" y="2440219"/>
            <a:ext cx="4043270" cy="4055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en-US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Classifications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Biological WW (WW)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Collections (CS)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Physical/Chemical  (PC)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Land Application (LA)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Surface Irrigation (SI)</a:t>
            </a: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Subsurface (SS)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1188" y="2490788"/>
            <a:ext cx="431488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Permit Information</a:t>
            </a:r>
          </a:p>
          <a:p>
            <a:pPr marL="457200" indent="-457200" algn="l" fontAlgn="auto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Nature of wastes</a:t>
            </a:r>
          </a:p>
          <a:p>
            <a:pPr marL="457200" indent="-457200" algn="l" fontAlgn="auto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Treatment processes</a:t>
            </a:r>
          </a:p>
          <a:p>
            <a:pPr marL="457200" indent="-457200" algn="l" fontAlgn="auto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Size and complexity</a:t>
            </a:r>
          </a:p>
          <a:p>
            <a:pPr marL="457200" indent="-457200" algn="l" fontAlgn="auto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Method of disposal/reuse</a:t>
            </a:r>
          </a:p>
          <a:p>
            <a:pPr marL="457200" indent="-457200" algn="l" fontAlgn="auto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  <a:latin typeface="+mn-lt"/>
              </a:rPr>
              <a:t>Tells us the treatment used and therefore the skills, knowledge, and experience required = type of operator. </a:t>
            </a:r>
          </a:p>
        </p:txBody>
      </p:sp>
    </p:spTree>
    <p:extLst>
      <p:ext uri="{BB962C8B-B14F-4D97-AF65-F5344CB8AC3E}">
        <p14:creationId xmlns:p14="http://schemas.microsoft.com/office/powerpoint/2010/main" val="5204965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44AF2-CCB5-F0A4-8D49-F1CB9383F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Discharge Permit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F97D1-6284-3D4A-1B06-6A6B5B843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PC are discharge permits</a:t>
            </a:r>
          </a:p>
          <a:p>
            <a:r>
              <a:rPr lang="en-US" dirty="0"/>
              <a:t>As compared to </a:t>
            </a:r>
            <a:r>
              <a:rPr lang="en-US" dirty="0" err="1"/>
              <a:t>nondischarge</a:t>
            </a:r>
            <a:r>
              <a:rPr lang="en-US" dirty="0"/>
              <a:t> which includes soil treatment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F78DC2-9837-1449-1330-BE551A75A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6752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Classification </a:t>
            </a:r>
            <a:br>
              <a:rPr lang="en-US" sz="4400" dirty="0"/>
            </a:br>
            <a:r>
              <a:rPr lang="en-US" dirty="0"/>
              <a:t>of Physical Chemical Grade 1 Systems</a:t>
            </a:r>
            <a:endParaRPr sz="40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140943-34C4-4546-832B-5000A899167A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EE75939-485A-43D0-9973-D90D6D42716E}"/>
              </a:ext>
            </a:extLst>
          </p:cNvPr>
          <p:cNvSpPr txBox="1"/>
          <p:nvPr/>
        </p:nvSpPr>
        <p:spPr bwMode="auto">
          <a:xfrm>
            <a:off x="684219" y="2165237"/>
            <a:ext cx="815498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utilizes a physical process to treat wastewaters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includes remediation of contaminated groundwater.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Grade 2 utilizes chemical processes and augmented physical processes 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dirty="0"/>
              <a:t>Additional classification required for biological treatment processes.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645690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24B05CD-A9B1-4BDA-8D71-DBB235CB1962}"/>
              </a:ext>
            </a:extLst>
          </p:cNvPr>
          <p:cNvCxnSpPr>
            <a:cxnSpLocks/>
          </p:cNvCxnSpPr>
          <p:nvPr/>
        </p:nvCxnSpPr>
        <p:spPr>
          <a:xfrm>
            <a:off x="5673892" y="3878486"/>
            <a:ext cx="640080" cy="0"/>
          </a:xfrm>
          <a:prstGeom prst="straightConnector1">
            <a:avLst/>
          </a:prstGeom>
          <a:ln w="38100">
            <a:solidFill>
              <a:srgbClr val="14476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6B5B0BDC-567C-4D45-94C5-252799F0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Required Operators</a:t>
            </a:r>
            <a:endParaRPr sz="40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140943-34C4-4546-832B-5000A899167A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BCD7625-779F-45AC-83AC-10B86C39B620}"/>
              </a:ext>
            </a:extLst>
          </p:cNvPr>
          <p:cNvSpPr txBox="1"/>
          <p:nvPr/>
        </p:nvSpPr>
        <p:spPr bwMode="auto">
          <a:xfrm>
            <a:off x="1514" y="1763413"/>
            <a:ext cx="356620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Operator in Responsible Charge (ORC)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6F863F2-D5F6-4546-9A08-1BBD38CB7D5E}"/>
              </a:ext>
            </a:extLst>
          </p:cNvPr>
          <p:cNvSpPr txBox="1"/>
          <p:nvPr/>
        </p:nvSpPr>
        <p:spPr>
          <a:xfrm>
            <a:off x="3391067" y="3493765"/>
            <a:ext cx="2246312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Facility Classified:PC1</a:t>
            </a:r>
          </a:p>
        </p:txBody>
      </p:sp>
      <p:grpSp>
        <p:nvGrpSpPr>
          <p:cNvPr id="18" name="Group 42">
            <a:extLst>
              <a:ext uri="{FF2B5EF4-FFF2-40B4-BE49-F238E27FC236}">
                <a16:creationId xmlns:a16="http://schemas.microsoft.com/office/drawing/2014/main" id="{45056C55-167D-4244-9CDC-705B8E46BF56}"/>
              </a:ext>
            </a:extLst>
          </p:cNvPr>
          <p:cNvGrpSpPr>
            <a:grpSpLocks/>
          </p:cNvGrpSpPr>
          <p:nvPr/>
        </p:nvGrpSpPr>
        <p:grpSpPr bwMode="auto">
          <a:xfrm>
            <a:off x="6459790" y="2849797"/>
            <a:ext cx="2141537" cy="2527300"/>
            <a:chOff x="6426167" y="2988101"/>
            <a:chExt cx="2142538" cy="2526862"/>
          </a:xfrm>
        </p:grpSpPr>
        <p:pic>
          <p:nvPicPr>
            <p:cNvPr id="19" name="Picture 3">
              <a:extLst>
                <a:ext uri="{FF2B5EF4-FFF2-40B4-BE49-F238E27FC236}">
                  <a16:creationId xmlns:a16="http://schemas.microsoft.com/office/drawing/2014/main" id="{804B3EC8-C079-4198-8940-C12A9F3C53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 l="66833" t="19534" r="9693"/>
            <a:stretch>
              <a:fillRect/>
            </a:stretch>
          </p:blipFill>
          <p:spPr bwMode="auto">
            <a:xfrm>
              <a:off x="6426167" y="2988101"/>
              <a:ext cx="857651" cy="2526862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>
              <a:outerShdw blurRad="50800" dist="76200" dir="2700000" algn="tl" rotWithShape="0">
                <a:prstClr val="black">
                  <a:alpha val="50000"/>
                </a:prstClr>
              </a:outerShdw>
            </a:effectLst>
          </p:spPr>
        </p:pic>
        <p:pic>
          <p:nvPicPr>
            <p:cNvPr id="22" name="Picture 3">
              <a:extLst>
                <a:ext uri="{FF2B5EF4-FFF2-40B4-BE49-F238E27FC236}">
                  <a16:creationId xmlns:a16="http://schemas.microsoft.com/office/drawing/2014/main" id="{2708E15D-77E2-400D-AD01-E2005BD3EB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 l="66833" t="19534" r="9693"/>
            <a:stretch>
              <a:fillRect/>
            </a:stretch>
          </p:blipFill>
          <p:spPr bwMode="auto">
            <a:xfrm>
              <a:off x="8049350" y="3399192"/>
              <a:ext cx="519355" cy="1531673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>
              <a:outerShdw blurRad="50800" dist="76200" dir="2700000" algn="tl" rotWithShape="0">
                <a:prstClr val="black">
                  <a:alpha val="50000"/>
                </a:prstClr>
              </a:outerShdw>
            </a:effectLst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DC521CCB-AE2A-44B8-8479-7E07FAA3833A}"/>
              </a:ext>
            </a:extLst>
          </p:cNvPr>
          <p:cNvSpPr txBox="1"/>
          <p:nvPr/>
        </p:nvSpPr>
        <p:spPr>
          <a:xfrm>
            <a:off x="575412" y="5508740"/>
            <a:ext cx="2284413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PC1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B0E5342-A645-400B-801B-7D92694CA6B1}"/>
              </a:ext>
            </a:extLst>
          </p:cNvPr>
          <p:cNvSpPr txBox="1"/>
          <p:nvPr/>
        </p:nvSpPr>
        <p:spPr>
          <a:xfrm>
            <a:off x="6283722" y="5462004"/>
            <a:ext cx="22844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PC1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2BB42DA7-355C-458D-939A-C0DF9C21BC0A}"/>
              </a:ext>
            </a:extLst>
          </p:cNvPr>
          <p:cNvCxnSpPr>
            <a:cxnSpLocks/>
          </p:cNvCxnSpPr>
          <p:nvPr/>
        </p:nvCxnSpPr>
        <p:spPr>
          <a:xfrm flipH="1">
            <a:off x="2929396" y="3878486"/>
            <a:ext cx="640080" cy="0"/>
          </a:xfrm>
          <a:prstGeom prst="straightConnector1">
            <a:avLst/>
          </a:prstGeom>
          <a:ln w="38100">
            <a:solidFill>
              <a:srgbClr val="14476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59B59C67-9189-4079-A7DE-EF3EF0135852}"/>
              </a:ext>
            </a:extLst>
          </p:cNvPr>
          <p:cNvSpPr txBox="1"/>
          <p:nvPr/>
        </p:nvSpPr>
        <p:spPr bwMode="auto">
          <a:xfrm>
            <a:off x="6444121" y="1966311"/>
            <a:ext cx="216572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Backup ORC(s)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7C201934-1610-318E-E93A-5520C8526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31963" t="15595" r="31473"/>
          <a:stretch>
            <a:fillRect/>
          </a:stretch>
        </p:blipFill>
        <p:spPr>
          <a:xfrm>
            <a:off x="1024326" y="2782888"/>
            <a:ext cx="1333500" cy="2647950"/>
          </a:xfrm>
          <a:prstGeom prst="rect">
            <a:avLst/>
          </a:prstGeom>
          <a:ln w="28575"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CB26B-16DF-0ECD-A259-4F37949A4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32" y="6048307"/>
            <a:ext cx="8293585" cy="558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We email the Owner or Contact Person listed.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AF8220-9DE2-98CE-1D0D-F47D78F8C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66833" t="19534" r="9693"/>
          <a:stretch>
            <a:fillRect/>
          </a:stretch>
        </p:blipFill>
        <p:spPr bwMode="auto">
          <a:xfrm>
            <a:off x="7462858" y="3272590"/>
            <a:ext cx="519112" cy="15319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922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140943-34C4-4546-832B-5000A899167A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AAFB2768-7C18-46ED-81D0-60110E0B81C0}"/>
              </a:ext>
            </a:extLst>
          </p:cNvPr>
          <p:cNvSpPr txBox="1">
            <a:spLocks/>
          </p:cNvSpPr>
          <p:nvPr/>
        </p:nvSpPr>
        <p:spPr>
          <a:xfrm>
            <a:off x="11023" y="165100"/>
            <a:ext cx="9132977" cy="1401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rgbClr val="1B60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Designation Form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14EAEF-BF22-D652-EA5D-A8E4743E86F5}"/>
              </a:ext>
            </a:extLst>
          </p:cNvPr>
          <p:cNvSpPr txBox="1"/>
          <p:nvPr/>
        </p:nvSpPr>
        <p:spPr>
          <a:xfrm>
            <a:off x="4360252" y="1552577"/>
            <a:ext cx="4478948" cy="49175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 fontAlgn="auto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4F5961"/>
                </a:solidFill>
              </a:rPr>
              <a:t>Submit within 120 days when ORC </a:t>
            </a:r>
            <a:r>
              <a:rPr lang="en-US" b="1" dirty="0">
                <a:solidFill>
                  <a:srgbClr val="4F5961"/>
                </a:solidFill>
              </a:rPr>
              <a:t>OR</a:t>
            </a:r>
            <a:r>
              <a:rPr lang="en-US" dirty="0">
                <a:solidFill>
                  <a:srgbClr val="4F5961"/>
                </a:solidFill>
              </a:rPr>
              <a:t> Backup is vacant</a:t>
            </a:r>
          </a:p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en-US" dirty="0">
              <a:solidFill>
                <a:srgbClr val="4F5961"/>
              </a:solidFill>
            </a:endParaRPr>
          </a:p>
          <a:p>
            <a:pPr marL="342900" indent="-342900" algn="l" fontAlgn="auto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4F5961"/>
                </a:solidFill>
              </a:rPr>
              <a:t>Submit within 7 days when ORC</a:t>
            </a:r>
            <a:r>
              <a:rPr lang="en-US" b="1" dirty="0">
                <a:solidFill>
                  <a:srgbClr val="4F5961"/>
                </a:solidFill>
              </a:rPr>
              <a:t> AND </a:t>
            </a:r>
            <a:r>
              <a:rPr lang="en-US" dirty="0">
                <a:solidFill>
                  <a:srgbClr val="4F5961"/>
                </a:solidFill>
              </a:rPr>
              <a:t>Backup are vacant</a:t>
            </a:r>
          </a:p>
          <a:p>
            <a:pPr marL="342900" indent="-342900" algn="l" fontAlgn="auto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rgbClr val="4F5961"/>
              </a:solidFill>
            </a:endParaRPr>
          </a:p>
          <a:p>
            <a:pPr marL="342900" indent="-342900" algn="l" fontAlgn="auto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4F5961"/>
                </a:solidFill>
              </a:rPr>
              <a:t>Download from website</a:t>
            </a:r>
          </a:p>
        </p:txBody>
      </p:sp>
      <p:pic>
        <p:nvPicPr>
          <p:cNvPr id="3" name="Picture 2" descr="Graphical user interface, application&#10;&#10;AI-generated content may be incorrect.">
            <a:extLst>
              <a:ext uri="{FF2B5EF4-FFF2-40B4-BE49-F238E27FC236}">
                <a16:creationId xmlns:a16="http://schemas.microsoft.com/office/drawing/2014/main" id="{9DA11E02-BB48-9CF3-8FC9-099C9705E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08727"/>
            <a:ext cx="3676073" cy="468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023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140943-34C4-4546-832B-5000A899167A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AAFB2768-7C18-46ED-81D0-60110E0B81C0}"/>
              </a:ext>
            </a:extLst>
          </p:cNvPr>
          <p:cNvSpPr txBox="1">
            <a:spLocks/>
          </p:cNvSpPr>
          <p:nvPr/>
        </p:nvSpPr>
        <p:spPr>
          <a:xfrm>
            <a:off x="11023" y="165100"/>
            <a:ext cx="9132977" cy="1401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rgbClr val="1B60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Expiration or Resignation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14EAEF-BF22-D652-EA5D-A8E4743E86F5}"/>
              </a:ext>
            </a:extLst>
          </p:cNvPr>
          <p:cNvSpPr txBox="1"/>
          <p:nvPr/>
        </p:nvSpPr>
        <p:spPr>
          <a:xfrm>
            <a:off x="4185137" y="2119809"/>
            <a:ext cx="4413739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</a:rPr>
              <a:t>ONLINE Form at deq.nc.gov/</a:t>
            </a:r>
            <a:r>
              <a:rPr lang="en-US" sz="2800" dirty="0" err="1">
                <a:solidFill>
                  <a:srgbClr val="4F5961"/>
                </a:solidFill>
              </a:rPr>
              <a:t>opcert</a:t>
            </a:r>
            <a:endParaRPr lang="en-US" sz="2800" dirty="0">
              <a:solidFill>
                <a:srgbClr val="4F5961"/>
              </a:solidFill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</a:rPr>
              <a:t>Protect yourself/remove yourself</a:t>
            </a:r>
          </a:p>
          <a:p>
            <a:pPr algn="l" fontAlgn="auto">
              <a:spcBef>
                <a:spcPts val="0"/>
              </a:spcBef>
              <a:spcAft>
                <a:spcPts val="600"/>
              </a:spcAft>
              <a:defRPr/>
            </a:pPr>
            <a:endParaRPr lang="en-US" sz="2800" dirty="0">
              <a:solidFill>
                <a:srgbClr val="4F596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5C556B-662D-0664-6CEB-15A678CEFE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87" y="1559670"/>
            <a:ext cx="3593121" cy="491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57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ALL Certified Operators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26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1" name="TextBox 3">
            <a:extLst>
              <a:ext uri="{FF2B5EF4-FFF2-40B4-BE49-F238E27FC236}">
                <a16:creationId xmlns:a16="http://schemas.microsoft.com/office/drawing/2014/main" id="{0DA63FA1-430C-4693-8C64-2D3A32577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1847455"/>
            <a:ext cx="7988300" cy="51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+mn-lt"/>
              </a:rPr>
              <a:t>Comply with Operator Rules (8G)</a:t>
            </a:r>
          </a:p>
          <a:p>
            <a:pPr marL="457200" indent="-4572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Notify of address change within 30 days </a:t>
            </a:r>
          </a:p>
          <a:p>
            <a:pPr lvl="2" indent="-4572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+mn-lt"/>
              </a:rPr>
              <a:t>email:   </a:t>
            </a:r>
            <a:r>
              <a:rPr lang="en-US" sz="2800" dirty="0">
                <a:latin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certadmin@deq.nc.gov</a:t>
            </a:r>
            <a:r>
              <a:rPr lang="en-US" sz="2800" dirty="0">
                <a:latin typeface="+mn-lt"/>
              </a:rPr>
              <a:t>  (DWR)</a:t>
            </a:r>
          </a:p>
          <a:p>
            <a:pPr lvl="1" indent="-4572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Annual Continuing Education (6 credits)</a:t>
            </a:r>
          </a:p>
          <a:p>
            <a:pPr lvl="1" indent="-4572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Renew certificate annually by Dec 31</a:t>
            </a:r>
          </a:p>
          <a:p>
            <a:pPr marL="461963" lvl="2" indent="-4572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Renew online for best results</a:t>
            </a:r>
          </a:p>
          <a:p>
            <a:pPr lvl="1">
              <a:lnSpc>
                <a:spcPct val="150000"/>
              </a:lnSpc>
            </a:pPr>
            <a:endParaRPr lang="en-US" sz="2800" dirty="0">
              <a:latin typeface="+mn-lt"/>
            </a:endParaRPr>
          </a:p>
          <a:p>
            <a:pPr marL="457200" indent="-457200"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02739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Continuing Education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27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" name="TextBox 3">
            <a:extLst>
              <a:ext uri="{FF2B5EF4-FFF2-40B4-BE49-F238E27FC236}">
                <a16:creationId xmlns:a16="http://schemas.microsoft.com/office/drawing/2014/main" id="{85FFE2CE-4ACF-C5BC-A0DC-A9D1B5502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135" y="2055690"/>
            <a:ext cx="7457219" cy="4007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Every year you need 6 credits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Certification School counts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Needs to be an approved class for WPCSOCC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Save your certificates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Get the class # (CE########) if it isn’t on the certificate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4F5961"/>
                </a:solidFill>
                <a:latin typeface="Calibri" pitchFamily="34" charset="0"/>
              </a:rPr>
              <a:t>Find classes on the website</a:t>
            </a:r>
          </a:p>
        </p:txBody>
      </p:sp>
    </p:spTree>
    <p:extLst>
      <p:ext uri="{BB962C8B-B14F-4D97-AF65-F5344CB8AC3E}">
        <p14:creationId xmlns:p14="http://schemas.microsoft.com/office/powerpoint/2010/main" val="3026060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2D375B-4998-8442-A347-02612482A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595BAF3-571D-BC39-FF33-DFC94C609BE2}"/>
              </a:ext>
            </a:extLst>
          </p:cNvPr>
          <p:cNvCxnSpPr>
            <a:cxnSpLocks/>
          </p:cNvCxnSpPr>
          <p:nvPr/>
        </p:nvCxnSpPr>
        <p:spPr>
          <a:xfrm flipH="1">
            <a:off x="6437870" y="4564321"/>
            <a:ext cx="1764570" cy="1255711"/>
          </a:xfrm>
          <a:prstGeom prst="straightConnector1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ECB9B71-AFE4-5A90-AF3C-BF3055036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How do I find my Continuing Education credits needed?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7A2D4E17-BFF1-0351-C913-73177259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499F37-4464-4E4C-92E6-772931F87177}" type="slidenum">
              <a:rPr lang="en-US"/>
              <a:pPr>
                <a:defRPr/>
              </a:pPr>
              <a:t>28</a:t>
            </a:fld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0F17059-866A-BC43-873E-0C193AE63AB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9469" name="Text Box 19">
            <a:extLst>
              <a:ext uri="{FF2B5EF4-FFF2-40B4-BE49-F238E27FC236}">
                <a16:creationId xmlns:a16="http://schemas.microsoft.com/office/drawing/2014/main" id="{94D2ABDA-BDDB-0A25-29A6-DFB86CEC3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462" y="1874728"/>
            <a:ext cx="8116888" cy="267765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dirty="0">
                <a:solidFill>
                  <a:srgbClr val="4F59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Website: deq.nc.gov/</a:t>
            </a:r>
            <a:r>
              <a:rPr lang="en-US" sz="2800" dirty="0" err="1">
                <a:solidFill>
                  <a:srgbClr val="4F59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opcert</a:t>
            </a:r>
            <a:endParaRPr lang="en-US" sz="2800" dirty="0">
              <a:solidFill>
                <a:srgbClr val="4F596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4F59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Training Page: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4F596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4F596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4F596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4F596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Certified Operator Portal: (after you are an operator)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77796E-C1E5-F9CA-8170-7052997C2D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7" t="6885" r="1658" b="2954"/>
          <a:stretch/>
        </p:blipFill>
        <p:spPr>
          <a:xfrm>
            <a:off x="1390206" y="4451327"/>
            <a:ext cx="3232087" cy="2085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D9EB60-B3AC-908E-D576-5B5CAF19C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206" y="2852657"/>
            <a:ext cx="6363588" cy="115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0889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882FA6B-EA18-4172-A9C9-447E607AEB37}"/>
              </a:ext>
            </a:extLst>
          </p:cNvPr>
          <p:cNvCxnSpPr>
            <a:cxnSpLocks/>
            <a:stCxn id="16" idx="2"/>
            <a:endCxn id="23" idx="6"/>
          </p:cNvCxnSpPr>
          <p:nvPr/>
        </p:nvCxnSpPr>
        <p:spPr>
          <a:xfrm flipH="1">
            <a:off x="6646968" y="4641265"/>
            <a:ext cx="1178440" cy="810899"/>
          </a:xfrm>
          <a:prstGeom prst="straightConnector1">
            <a:avLst/>
          </a:prstGeom>
          <a:ln w="57150">
            <a:solidFill>
              <a:srgbClr val="446F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6753953" y="3385537"/>
            <a:ext cx="2142910" cy="1255728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2200">
                <a:solidFill>
                  <a:srgbClr val="FFFFFF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r>
              <a:rPr lang="en-US" dirty="0"/>
              <a:t>$53 Per Certificate</a:t>
            </a:r>
          </a:p>
        </p:txBody>
      </p:sp>
      <p:sp>
        <p:nvSpPr>
          <p:cNvPr id="23" name="Oval 22"/>
          <p:cNvSpPr/>
          <p:nvPr/>
        </p:nvSpPr>
        <p:spPr>
          <a:xfrm>
            <a:off x="5183831" y="4903332"/>
            <a:ext cx="1463137" cy="1097664"/>
          </a:xfrm>
          <a:prstGeom prst="ellipse">
            <a:avLst/>
          </a:prstGeom>
          <a:noFill/>
          <a:ln w="38100">
            <a:solidFill>
              <a:srgbClr val="446F2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200">
              <a:solidFill>
                <a:srgbClr val="FFFFFF"/>
              </a:solidFill>
            </a:endParaRPr>
          </a:p>
        </p:txBody>
      </p:sp>
      <p:cxnSp>
        <p:nvCxnSpPr>
          <p:cNvPr id="27" name="Straight Arrow Connector 26"/>
          <p:cNvCxnSpPr>
            <a:cxnSpLocks/>
          </p:cNvCxnSpPr>
          <p:nvPr/>
        </p:nvCxnSpPr>
        <p:spPr>
          <a:xfrm flipH="1">
            <a:off x="6437870" y="4564321"/>
            <a:ext cx="1764570" cy="1255711"/>
          </a:xfrm>
          <a:prstGeom prst="straightConnector1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Renew your Certificates Annually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499F37-4464-4E4C-92E6-772931F87177}" type="slidenum">
              <a:rPr lang="en-US"/>
              <a:pPr>
                <a:defRPr/>
              </a:pPr>
              <a:t>29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4" name="AutoShape 24"/>
          <p:cNvSpPr>
            <a:spLocks noChangeArrowheads="1"/>
          </p:cNvSpPr>
          <p:nvPr/>
        </p:nvSpPr>
        <p:spPr bwMode="auto">
          <a:xfrm>
            <a:off x="2606040" y="1972128"/>
            <a:ext cx="3931920" cy="4028869"/>
          </a:xfrm>
          <a:prstGeom prst="rect">
            <a:avLst/>
          </a:prstGeom>
          <a:noFill/>
          <a:ln w="28575" cmpd="sng">
            <a:solidFill>
              <a:srgbClr val="144760"/>
            </a:solidFill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prst="relaxedInset"/>
          </a:sp3d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buClr>
                <a:srgbClr val="FFFFCC"/>
              </a:buClr>
              <a:buFont typeface="Wingdings 3" pitchFamily="18" charset="2"/>
              <a:buNone/>
              <a:defRPr/>
            </a:pPr>
            <a:endParaRPr lang="en-US" sz="2000" dirty="0">
              <a:solidFill>
                <a:schemeClr val="bg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auto">
          <a:xfrm>
            <a:off x="3221038" y="3417675"/>
            <a:ext cx="1258887" cy="12001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WW</a:t>
            </a:r>
          </a:p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CS</a:t>
            </a:r>
          </a:p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PC</a:t>
            </a:r>
          </a:p>
        </p:txBody>
      </p:sp>
      <p:sp>
        <p:nvSpPr>
          <p:cNvPr id="22" name="Text Box 21"/>
          <p:cNvSpPr txBox="1">
            <a:spLocks noChangeArrowheads="1"/>
          </p:cNvSpPr>
          <p:nvPr/>
        </p:nvSpPr>
        <p:spPr bwMode="auto">
          <a:xfrm>
            <a:off x="4552950" y="3416087"/>
            <a:ext cx="1273175" cy="1200329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SI</a:t>
            </a:r>
          </a:p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LA</a:t>
            </a:r>
          </a:p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SS</a:t>
            </a:r>
          </a:p>
        </p:txBody>
      </p:sp>
      <p:sp>
        <p:nvSpPr>
          <p:cNvPr id="19466" name="Text Box 22"/>
          <p:cNvSpPr txBox="1">
            <a:spLocks noChangeArrowheads="1"/>
          </p:cNvSpPr>
          <p:nvPr/>
        </p:nvSpPr>
        <p:spPr bwMode="auto">
          <a:xfrm>
            <a:off x="2715049" y="5005820"/>
            <a:ext cx="2490787" cy="830997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4F5961"/>
                </a:solidFill>
                <a:latin typeface="Book Antiqua" pitchFamily="18" charset="0"/>
              </a:rPr>
              <a:t>Con Ed Needed</a:t>
            </a:r>
          </a:p>
          <a:p>
            <a:pPr algn="r"/>
            <a:r>
              <a:rPr lang="en-US" sz="2400" dirty="0">
                <a:solidFill>
                  <a:srgbClr val="4F5961"/>
                </a:solidFill>
                <a:latin typeface="Book Antiqua" pitchFamily="18" charset="0"/>
              </a:rPr>
              <a:t>Amount Due</a:t>
            </a:r>
          </a:p>
        </p:txBody>
      </p:sp>
      <p:sp>
        <p:nvSpPr>
          <p:cNvPr id="17" name="Line 25"/>
          <p:cNvSpPr>
            <a:spLocks noChangeShapeType="1"/>
          </p:cNvSpPr>
          <p:nvPr/>
        </p:nvSpPr>
        <p:spPr bwMode="auto">
          <a:xfrm>
            <a:off x="2727325" y="3211945"/>
            <a:ext cx="3657600" cy="0"/>
          </a:xfrm>
          <a:prstGeom prst="line">
            <a:avLst/>
          </a:prstGeom>
          <a:solidFill>
            <a:schemeClr val="tx1"/>
          </a:solidFill>
          <a:ln w="38100" cmpd="dbl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Line 26"/>
          <p:cNvSpPr>
            <a:spLocks noChangeShapeType="1"/>
          </p:cNvSpPr>
          <p:nvPr/>
        </p:nvSpPr>
        <p:spPr bwMode="auto">
          <a:xfrm>
            <a:off x="2749550" y="4728008"/>
            <a:ext cx="3657600" cy="0"/>
          </a:xfrm>
          <a:prstGeom prst="line">
            <a:avLst/>
          </a:prstGeom>
          <a:solidFill>
            <a:schemeClr val="tx1"/>
          </a:solidFill>
          <a:ln w="38100" cmpd="dbl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469" name="Text Box 19"/>
          <p:cNvSpPr txBox="1">
            <a:spLocks noChangeArrowheads="1"/>
          </p:cNvSpPr>
          <p:nvPr/>
        </p:nvSpPr>
        <p:spPr bwMode="auto">
          <a:xfrm>
            <a:off x="2835275" y="1997508"/>
            <a:ext cx="3475038" cy="12001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4F5961"/>
                </a:solidFill>
                <a:latin typeface="Book Antiqua" pitchFamily="18" charset="0"/>
              </a:rPr>
              <a:t>WPCSOCC</a:t>
            </a:r>
          </a:p>
          <a:p>
            <a:pPr algn="ctr"/>
            <a:r>
              <a:rPr lang="en-US" sz="2400" dirty="0">
                <a:solidFill>
                  <a:srgbClr val="4F5961"/>
                </a:solidFill>
                <a:latin typeface="Book Antiqua" pitchFamily="18" charset="0"/>
              </a:rPr>
              <a:t>Renewal Invoice </a:t>
            </a:r>
          </a:p>
          <a:p>
            <a:pPr algn="ctr"/>
            <a:r>
              <a:rPr lang="en-US" sz="2400" dirty="0">
                <a:solidFill>
                  <a:srgbClr val="4F5961"/>
                </a:solidFill>
                <a:latin typeface="Book Antiqua" pitchFamily="18" charset="0"/>
              </a:rPr>
              <a:t>Due Date     Dec. 31</a:t>
            </a: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5244629" y="5000524"/>
            <a:ext cx="1223318" cy="769441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6.0 hrs</a:t>
            </a:r>
          </a:p>
          <a:p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$53-318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5651" y="5150528"/>
            <a:ext cx="17367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Best to renew online with </a:t>
            </a:r>
          </a:p>
          <a:p>
            <a:r>
              <a:rPr lang="en-US" sz="2000" dirty="0">
                <a:solidFill>
                  <a:srgbClr val="FF0000"/>
                </a:solidFill>
              </a:rPr>
              <a:t>e-payment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E6CFC5-1988-6F10-C763-B90165A814AA}"/>
              </a:ext>
            </a:extLst>
          </p:cNvPr>
          <p:cNvSpPr txBox="1"/>
          <p:nvPr/>
        </p:nvSpPr>
        <p:spPr>
          <a:xfrm>
            <a:off x="247137" y="1972128"/>
            <a:ext cx="22058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dirty="0">
                <a:solidFill>
                  <a:srgbClr val="FF0000"/>
                </a:solidFill>
              </a:rPr>
              <a:t>Reports run</a:t>
            </a:r>
          </a:p>
          <a:p>
            <a:pPr algn="l"/>
            <a:r>
              <a:rPr lang="en-US" sz="1800" dirty="0">
                <a:solidFill>
                  <a:srgbClr val="FF0000"/>
                </a:solidFill>
              </a:rPr>
              <a:t>  ~ Oct 15</a:t>
            </a:r>
          </a:p>
          <a:p>
            <a:pPr algn="l"/>
            <a:endParaRPr lang="en-US" sz="1800" dirty="0">
              <a:solidFill>
                <a:srgbClr val="FF0000"/>
              </a:solidFill>
            </a:endParaRPr>
          </a:p>
          <a:p>
            <a:pPr algn="l"/>
            <a:r>
              <a:rPr lang="en-US" sz="1800" dirty="0">
                <a:solidFill>
                  <a:srgbClr val="FF0000"/>
                </a:solidFill>
              </a:rPr>
              <a:t>Invoices mailed</a:t>
            </a:r>
          </a:p>
          <a:p>
            <a:pPr algn="l"/>
            <a:r>
              <a:rPr lang="en-US" sz="1800" dirty="0">
                <a:solidFill>
                  <a:srgbClr val="FF0000"/>
                </a:solidFill>
              </a:rPr>
              <a:t>  ~ early November</a:t>
            </a:r>
          </a:p>
        </p:txBody>
      </p:sp>
    </p:spTree>
    <p:extLst>
      <p:ext uri="{BB962C8B-B14F-4D97-AF65-F5344CB8AC3E}">
        <p14:creationId xmlns:p14="http://schemas.microsoft.com/office/powerpoint/2010/main" val="2383515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Invalid Operators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30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10" name="Picture 2">
            <a:extLst>
              <a:ext uri="{FF2B5EF4-FFF2-40B4-BE49-F238E27FC236}">
                <a16:creationId xmlns:a16="http://schemas.microsoft.com/office/drawing/2014/main" id="{721DE6CE-D455-4260-9AE5-197EB035E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38" y="2301875"/>
            <a:ext cx="2836862" cy="37512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sp>
        <p:nvSpPr>
          <p:cNvPr id="15" name="TextBox 3">
            <a:extLst>
              <a:ext uri="{FF2B5EF4-FFF2-40B4-BE49-F238E27FC236}">
                <a16:creationId xmlns:a16="http://schemas.microsoft.com/office/drawing/2014/main" id="{46DE2063-7302-493C-A996-E1CA94D93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789" y="1646095"/>
            <a:ext cx="4797425" cy="4552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Renewal due Dec 31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Invalidated January 1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$59 late fee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Invalidation letters go out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4F5961"/>
              </a:solidFill>
              <a:latin typeface="Calibri" pitchFamily="34" charset="0"/>
            </a:endParaRP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If you have Con Ed, pay, or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get the Con Ed, then pay.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4F5961"/>
              </a:solidFill>
              <a:latin typeface="Calibri" pitchFamily="34" charset="0"/>
            </a:endParaRP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Must be done by mail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4F596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423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1B69C-FEF5-4E53-6052-1FAA4F465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8F18BF3-2C27-5D6F-E272-AE3CB65F0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Invalid Operators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FABA91E9-387C-C6DE-A89E-F5A34AE82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31</a:t>
            </a:fld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F892D99-1E3A-49DB-1E39-5A342C300F1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10" name="Picture 2">
            <a:extLst>
              <a:ext uri="{FF2B5EF4-FFF2-40B4-BE49-F238E27FC236}">
                <a16:creationId xmlns:a16="http://schemas.microsoft.com/office/drawing/2014/main" id="{4D0DCB7F-96E9-163A-9747-A47FFFFC5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38" y="2301875"/>
            <a:ext cx="2836862" cy="37512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sp>
        <p:nvSpPr>
          <p:cNvPr id="15" name="TextBox 3">
            <a:extLst>
              <a:ext uri="{FF2B5EF4-FFF2-40B4-BE49-F238E27FC236}">
                <a16:creationId xmlns:a16="http://schemas.microsoft.com/office/drawing/2014/main" id="{BE74842B-566B-D9B9-F99E-D765B058E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789" y="1646095"/>
            <a:ext cx="4797425" cy="4099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Always Owe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ALL your Con Ed hours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ALL renewal &amp; late fees</a:t>
            </a:r>
          </a:p>
          <a:p>
            <a:pPr lvl="1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Wingdings 3" pitchFamily="18" charset="2"/>
              <a:buChar char="ê"/>
              <a:defRPr/>
            </a:pPr>
            <a:endParaRPr lang="en-US" sz="2800" dirty="0">
              <a:solidFill>
                <a:srgbClr val="4F5961"/>
              </a:solidFill>
              <a:latin typeface="Calibri" pitchFamily="34" charset="0"/>
            </a:endParaRPr>
          </a:p>
          <a:p>
            <a:pPr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Up to 2 years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Maximum $284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rgbClr val="4F5961"/>
              </a:solidFill>
              <a:latin typeface="Calibri" pitchFamily="34" charset="0"/>
            </a:endParaRPr>
          </a:p>
          <a:p>
            <a:pPr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After 2 years</a:t>
            </a:r>
          </a:p>
          <a:p>
            <a:pPr marL="457200" indent="-457200" algn="l" eaLnBrk="0" fontAlgn="auto" hangingPunct="0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4F5961"/>
                </a:solidFill>
                <a:latin typeface="Calibri" pitchFamily="34" charset="0"/>
              </a:rPr>
              <a:t>Pass exam again</a:t>
            </a:r>
          </a:p>
        </p:txBody>
      </p:sp>
    </p:spTree>
    <p:extLst>
      <p:ext uri="{BB962C8B-B14F-4D97-AF65-F5344CB8AC3E}">
        <p14:creationId xmlns:p14="http://schemas.microsoft.com/office/powerpoint/2010/main" val="3730520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554E5C-3D8D-4D39-81D4-44722123A7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139" y="1688430"/>
            <a:ext cx="5101915" cy="4869387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4F5961"/>
                </a:solidFill>
              </a:rPr>
              <a:t>Maintain certification(s)</a:t>
            </a: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4F5961"/>
                </a:solidFill>
              </a:rPr>
              <a:t>Attempt to ensure compliance with permit</a:t>
            </a: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4F5961"/>
                </a:solidFill>
              </a:rPr>
              <a:t>Certify and submit reports and provide copies to permittee</a:t>
            </a: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4F5961"/>
                </a:solidFill>
              </a:rPr>
              <a:t>Keep an operator log and document O&amp;M and visitation</a:t>
            </a: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4F5961"/>
                </a:solidFill>
              </a:rPr>
              <a:t>Visit system as often as needed for proper O&amp;M</a:t>
            </a:r>
            <a:endParaRPr lang="en-US" dirty="0">
              <a:solidFill>
                <a:srgbClr val="4F5961"/>
              </a:solidFill>
            </a:endParaRP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en-US" dirty="0">
              <a:solidFill>
                <a:srgbClr val="4F5961"/>
              </a:solidFill>
            </a:endParaRP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/>
            </a:pPr>
            <a:endParaRPr lang="en-US" dirty="0">
              <a:solidFill>
                <a:srgbClr val="4F5961"/>
              </a:solidFill>
            </a:endParaRPr>
          </a:p>
          <a:p>
            <a:pPr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 3" pitchFamily="18" charset="2"/>
              <a:buNone/>
              <a:defRPr/>
            </a:pPr>
            <a:endParaRPr lang="en-US" dirty="0">
              <a:solidFill>
                <a:srgbClr val="4F5961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32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12" name="Picture 2">
            <a:extLst>
              <a:ext uri="{FF2B5EF4-FFF2-40B4-BE49-F238E27FC236}">
                <a16:creationId xmlns:a16="http://schemas.microsoft.com/office/drawing/2014/main" id="{9709805D-E611-4210-A951-3646BBB46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3390" t="2358" r="3708" b="4811"/>
          <a:stretch>
            <a:fillRect/>
          </a:stretch>
        </p:blipFill>
        <p:spPr bwMode="auto">
          <a:xfrm>
            <a:off x="5642098" y="1947862"/>
            <a:ext cx="3052762" cy="2962275"/>
          </a:xfrm>
          <a:prstGeom prst="rect">
            <a:avLst/>
          </a:prstGeom>
          <a:noFill/>
          <a:ln w="6350">
            <a:solidFill>
              <a:srgbClr val="1B6083"/>
            </a:solidFill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35005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5">
            <a:extLst>
              <a:ext uri="{FF2B5EF4-FFF2-40B4-BE49-F238E27FC236}">
                <a16:creationId xmlns:a16="http://schemas.microsoft.com/office/drawing/2014/main" id="{1DE275E9-3F89-473C-A8E1-42928716B906}"/>
              </a:ext>
            </a:extLst>
          </p:cNvPr>
          <p:cNvSpPr/>
          <p:nvPr/>
        </p:nvSpPr>
        <p:spPr>
          <a:xfrm>
            <a:off x="1201968" y="4343400"/>
            <a:ext cx="6447453" cy="1608816"/>
          </a:xfrm>
          <a:prstGeom prst="round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200">
              <a:solidFill>
                <a:srgbClr val="FFFFFF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DE275E9-3F89-473C-A8E1-42928716B906}"/>
              </a:ext>
            </a:extLst>
          </p:cNvPr>
          <p:cNvSpPr/>
          <p:nvPr/>
        </p:nvSpPr>
        <p:spPr>
          <a:xfrm>
            <a:off x="1201969" y="2350537"/>
            <a:ext cx="6447453" cy="1608816"/>
          </a:xfrm>
          <a:prstGeom prst="round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200">
              <a:solidFill>
                <a:srgbClr val="FFFFFF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Facility Visitation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33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B478900-8E3C-461A-921B-FD1FB98D2AA7}"/>
              </a:ext>
            </a:extLst>
          </p:cNvPr>
          <p:cNvSpPr txBox="1">
            <a:spLocks/>
          </p:cNvSpPr>
          <p:nvPr/>
        </p:nvSpPr>
        <p:spPr>
          <a:xfrm>
            <a:off x="1336430" y="2842057"/>
            <a:ext cx="6172201" cy="5869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None/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PC1 = W</a:t>
            </a:r>
            <a:r>
              <a:rPr lang="en-U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eekly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B478900-8E3C-461A-921B-FD1FB98D2AA7}"/>
              </a:ext>
            </a:extLst>
          </p:cNvPr>
          <p:cNvSpPr txBox="1">
            <a:spLocks/>
          </p:cNvSpPr>
          <p:nvPr/>
        </p:nvSpPr>
        <p:spPr>
          <a:xfrm>
            <a:off x="1336430" y="4902887"/>
            <a:ext cx="6172201" cy="804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None/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PC2 = 5 times/week</a:t>
            </a:r>
            <a:endParaRPr lang="en-US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3" name="TextBox 3">
            <a:extLst>
              <a:ext uri="{FF2B5EF4-FFF2-40B4-BE49-F238E27FC236}">
                <a16:creationId xmlns:a16="http://schemas.microsoft.com/office/drawing/2014/main" id="{0DA63FA1-430C-4693-8C64-2D3A32577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759" y="1647220"/>
            <a:ext cx="68246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i="1" dirty="0">
                <a:solidFill>
                  <a:srgbClr val="1B6083"/>
                </a:solidFill>
                <a:ea typeface="+mj-ea"/>
                <a:cs typeface="Arial" panose="020B0604020202020204" pitchFamily="34" charset="0"/>
              </a:rPr>
              <a:t>Minimum Visitation</a:t>
            </a:r>
          </a:p>
        </p:txBody>
      </p:sp>
    </p:spTree>
    <p:extLst>
      <p:ext uri="{BB962C8B-B14F-4D97-AF65-F5344CB8AC3E}">
        <p14:creationId xmlns:p14="http://schemas.microsoft.com/office/powerpoint/2010/main" val="4581077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34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46124-A9A8-C12D-28A7-27265617CC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operate and maintain the system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attempt to ensure compliance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certify validity of monitoring/reporting info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document O&amp;M, and visitations in daily log maintained at the system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477310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281EC-B6D8-0849-64E1-7FC2D17B5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8330C55-8E03-19BE-36B1-5B8E40B9E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4D68AE1-F2D8-D617-5CA3-E1EEEC630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72665"/>
            <a:ext cx="5079423" cy="4775736"/>
          </a:xfrm>
        </p:spPr>
        <p:txBody>
          <a:bodyPr>
            <a:no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240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Notify owner:  </a:t>
            </a:r>
          </a:p>
          <a:p>
            <a:pPr lvl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within 24 hours &amp; in writing within 5 days, of</a:t>
            </a:r>
          </a:p>
          <a:p>
            <a:pPr lvl="2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Overflows</a:t>
            </a:r>
          </a:p>
          <a:p>
            <a:pPr lvl="2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Bypasses</a:t>
            </a:r>
          </a:p>
          <a:p>
            <a:pPr lvl="2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Violations</a:t>
            </a:r>
          </a:p>
          <a:p>
            <a:pPr lvl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writing</a:t>
            </a:r>
          </a:p>
          <a:p>
            <a:pPr lvl="2">
              <a:lnSpc>
                <a:spcPct val="150000"/>
              </a:lnSpc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Repairs / modifications</a:t>
            </a: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9F03FFDE-BF2C-E460-6322-BB0A3743A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35</a:t>
            </a:fld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A67BF0E-352C-F305-E0A0-DF23BEB91B9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7" name="Picture 6" descr="A picture containing sky, outdoor, person, nature&#10;&#10;Description automatically generated">
            <a:extLst>
              <a:ext uri="{FF2B5EF4-FFF2-40B4-BE49-F238E27FC236}">
                <a16:creationId xmlns:a16="http://schemas.microsoft.com/office/drawing/2014/main" id="{D5E035F0-E50F-D228-AC5C-C607646874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4" r="14545" b="38720"/>
          <a:stretch/>
        </p:blipFill>
        <p:spPr>
          <a:xfrm>
            <a:off x="5911272" y="1827291"/>
            <a:ext cx="2927928" cy="420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2563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AE5AE5E-4913-4582-A474-F3130FB9D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6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 available for: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Consultations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Emergencies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Regulatory inspections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36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2" name="Picture 1" descr="Two people standing in a field of grass with a fountain in the background&#10;&#10;Description automatically generated with low confidence">
            <a:extLst>
              <a:ext uri="{FF2B5EF4-FFF2-40B4-BE49-F238E27FC236}">
                <a16:creationId xmlns:a16="http://schemas.microsoft.com/office/drawing/2014/main" id="{D6EB2302-DF99-2CCF-D9D7-72B24960A7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16" t="39057" r="28283" b="6338"/>
          <a:stretch/>
        </p:blipFill>
        <p:spPr>
          <a:xfrm>
            <a:off x="5329382" y="1995545"/>
            <a:ext cx="2752436" cy="374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722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AE5AE5E-4913-4582-A474-F3130FB9D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437" y="1487488"/>
            <a:ext cx="5107132" cy="4775736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 longer the ORC?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Notify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hlinkClick r:id="rId2"/>
              </a:rPr>
              <a:t>certadmin@deq.nc.gov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&amp; the DEQ Regional Office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writing, within 14 days. </a:t>
            </a:r>
          </a:p>
          <a:p>
            <a:pPr lvl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Can use the website form.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37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3" name="Picture 2" descr="A picture containing sky, outdoor, grass, person&#10;&#10;Description automatically generated">
            <a:extLst>
              <a:ext uri="{FF2B5EF4-FFF2-40B4-BE49-F238E27FC236}">
                <a16:creationId xmlns:a16="http://schemas.microsoft.com/office/drawing/2014/main" id="{3902CDC0-0CF4-B878-48A6-78E9F10DBC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7" t="33529" r="35859"/>
          <a:stretch/>
        </p:blipFill>
        <p:spPr>
          <a:xfrm>
            <a:off x="5624944" y="2323430"/>
            <a:ext cx="3112655" cy="349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529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Backup 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AE5AE5E-4913-4582-A474-F3130FB9D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00543"/>
            <a:ext cx="6090103" cy="444785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Can act as surrogate for ORC</a:t>
            </a:r>
          </a:p>
          <a:p>
            <a:pPr lvl="1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40% of the required visitation </a:t>
            </a:r>
          </a:p>
          <a:p>
            <a:pPr lvl="1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120 consecutive days if the ORC is absent due to vacancy, or personal / family illness</a:t>
            </a:r>
          </a:p>
          <a:p>
            <a:pPr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Fulfill all ORC responsibilities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38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grpSp>
        <p:nvGrpSpPr>
          <p:cNvPr id="8" name="Group 13">
            <a:extLst>
              <a:ext uri="{FF2B5EF4-FFF2-40B4-BE49-F238E27FC236}">
                <a16:creationId xmlns:a16="http://schemas.microsoft.com/office/drawing/2014/main" id="{A98A95C3-6ECD-4691-B69B-FCDA8E15A8E6}"/>
              </a:ext>
            </a:extLst>
          </p:cNvPr>
          <p:cNvGrpSpPr>
            <a:grpSpLocks/>
          </p:cNvGrpSpPr>
          <p:nvPr/>
        </p:nvGrpSpPr>
        <p:grpSpPr bwMode="auto">
          <a:xfrm>
            <a:off x="6783841" y="3189222"/>
            <a:ext cx="1954212" cy="2254250"/>
            <a:chOff x="6899154" y="2821138"/>
            <a:chExt cx="1953967" cy="2254235"/>
          </a:xfrm>
        </p:grpSpPr>
        <p:pic>
          <p:nvPicPr>
            <p:cNvPr id="11" name="Picture 3">
              <a:extLst>
                <a:ext uri="{FF2B5EF4-FFF2-40B4-BE49-F238E27FC236}">
                  <a16:creationId xmlns:a16="http://schemas.microsoft.com/office/drawing/2014/main" id="{30487669-5BAE-4D9E-9F01-38570A1C85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 l="66833" t="19534" r="9693"/>
            <a:stretch>
              <a:fillRect/>
            </a:stretch>
          </p:blipFill>
          <p:spPr bwMode="auto">
            <a:xfrm>
              <a:off x="6899154" y="2821138"/>
              <a:ext cx="782539" cy="225423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>
              <a:outerShdw blurRad="50800" dist="76200" dir="2700000" algn="tl" rotWithShape="0">
                <a:prstClr val="black">
                  <a:alpha val="50000"/>
                </a:prstClr>
              </a:outerShdw>
            </a:effectLst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684DB36C-C5AA-4F0A-A9BB-F2C4341557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 l="66833" t="19534" r="9693"/>
            <a:stretch>
              <a:fillRect/>
            </a:stretch>
          </p:blipFill>
          <p:spPr bwMode="auto">
            <a:xfrm>
              <a:off x="7746773" y="3033862"/>
              <a:ext cx="600000" cy="1728775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>
              <a:outerShdw blurRad="50800" dist="76200" dir="2700000" algn="tl" rotWithShape="0">
                <a:prstClr val="black">
                  <a:alpha val="50000"/>
                </a:prstClr>
              </a:outerShdw>
            </a:effec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B735589B-48A3-44F9-A174-286AFF61B1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 l="66833" t="19534" r="9693"/>
            <a:stretch>
              <a:fillRect/>
            </a:stretch>
          </p:blipFill>
          <p:spPr bwMode="auto">
            <a:xfrm>
              <a:off x="8380105" y="3187848"/>
              <a:ext cx="473016" cy="1366829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>
              <a:outerShdw blurRad="50800" dist="76200" dir="2700000" algn="tl" rotWithShape="0">
                <a:prstClr val="black">
                  <a:alpha val="5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9785463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Contract Operator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AE5AE5E-4913-4582-A474-F3130FB9D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7323"/>
            <a:ext cx="7582843" cy="438107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Notify the owner in 5 days of:</a:t>
            </a:r>
          </a:p>
          <a:p>
            <a:pPr lvl="1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Change in ORC designation</a:t>
            </a:r>
          </a:p>
          <a:p>
            <a:pPr lvl="1"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Any situation requiring owner action</a:t>
            </a:r>
          </a:p>
          <a:p>
            <a:pPr marL="0" indent="0"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Wingdings 3" pitchFamily="18" charset="2"/>
              <a:buNone/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39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" name="TextBox 3">
            <a:extLst>
              <a:ext uri="{FF2B5EF4-FFF2-40B4-BE49-F238E27FC236}">
                <a16:creationId xmlns:a16="http://schemas.microsoft.com/office/drawing/2014/main" id="{A91E77B5-9FE2-2B20-7D44-27BDFE1A5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2285" y="5094299"/>
            <a:ext cx="5842503" cy="1255728"/>
          </a:xfrm>
          <a:prstGeom prst="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2200">
                <a:solidFill>
                  <a:srgbClr val="FFFFFF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 marL="0" indent="0" algn="ctr">
              <a:buNone/>
              <a:defRPr/>
            </a:pPr>
            <a:r>
              <a:rPr lang="en-US" dirty="0">
                <a:solidFill>
                  <a:schemeClr val="bg1"/>
                </a:solidFill>
              </a:rPr>
              <a:t>If you want to be listed as a contract operator, </a:t>
            </a:r>
          </a:p>
          <a:p>
            <a:pPr marL="0" indent="0" algn="ctr">
              <a:buNone/>
              <a:defRPr/>
            </a:pPr>
            <a:r>
              <a:rPr lang="en-US" dirty="0">
                <a:solidFill>
                  <a:schemeClr val="bg1"/>
                </a:solidFill>
              </a:rPr>
              <a:t>fill out the online form.</a:t>
            </a:r>
          </a:p>
        </p:txBody>
      </p:sp>
    </p:spTree>
    <p:extLst>
      <p:ext uri="{BB962C8B-B14F-4D97-AF65-F5344CB8AC3E}">
        <p14:creationId xmlns:p14="http://schemas.microsoft.com/office/powerpoint/2010/main" val="5760294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ORC Responsibilities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40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12CADB5B-DA0D-B0FB-DFBD-4BADC7CB2C7F}"/>
              </a:ext>
            </a:extLst>
          </p:cNvPr>
          <p:cNvGrpSpPr/>
          <p:nvPr/>
        </p:nvGrpSpPr>
        <p:grpSpPr>
          <a:xfrm>
            <a:off x="5413971" y="1792586"/>
            <a:ext cx="3539906" cy="4658971"/>
            <a:chOff x="4793667" y="2976060"/>
            <a:chExt cx="3931920" cy="2725519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96086BB6-CB4F-4AE6-9989-31CD67886BBD}"/>
                </a:ext>
              </a:extLst>
            </p:cNvPr>
            <p:cNvSpPr/>
            <p:nvPr/>
          </p:nvSpPr>
          <p:spPr>
            <a:xfrm>
              <a:off x="4793667" y="2976060"/>
              <a:ext cx="3931920" cy="2480351"/>
            </a:xfrm>
            <a:prstGeom prst="roundRect">
              <a:avLst/>
            </a:prstGeom>
            <a:noFill/>
            <a:ln w="3175">
              <a:solidFill>
                <a:srgbClr val="123F56"/>
              </a:solidFill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389CD2-9F8F-4D1C-AE7C-AAFAAA59584C}"/>
                </a:ext>
              </a:extLst>
            </p:cNvPr>
            <p:cNvSpPr txBox="1"/>
            <p:nvPr/>
          </p:nvSpPr>
          <p:spPr>
            <a:xfrm>
              <a:off x="4843959" y="3020489"/>
              <a:ext cx="3735871" cy="26810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Owner</a:t>
              </a:r>
            </a:p>
            <a:p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342900" indent="-342900" algn="l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Provide resources necessary for operator to do his or her job.</a:t>
              </a:r>
            </a:p>
            <a:p>
              <a:pPr marL="342900" indent="-342900" algn="l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Allow operator to do that job as required by 8G (WPCS operator rules).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2D49AA0-D1BF-7F50-EA14-9CACE0759B34}"/>
              </a:ext>
            </a:extLst>
          </p:cNvPr>
          <p:cNvGrpSpPr/>
          <p:nvPr/>
        </p:nvGrpSpPr>
        <p:grpSpPr>
          <a:xfrm>
            <a:off x="190123" y="1955435"/>
            <a:ext cx="3797079" cy="3816878"/>
            <a:chOff x="541176" y="2987531"/>
            <a:chExt cx="3931920" cy="246888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5E3811B9-FDDC-4595-AE2B-2DE4D993B87D}"/>
                </a:ext>
              </a:extLst>
            </p:cNvPr>
            <p:cNvSpPr/>
            <p:nvPr/>
          </p:nvSpPr>
          <p:spPr>
            <a:xfrm>
              <a:off x="541176" y="2987531"/>
              <a:ext cx="3931920" cy="2468880"/>
            </a:xfrm>
            <a:prstGeom prst="roundRect">
              <a:avLst/>
            </a:prstGeom>
            <a:noFill/>
            <a:ln w="3175">
              <a:solidFill>
                <a:srgbClr val="123F56"/>
              </a:solidFill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3F15579-0C48-45D8-A65C-7592C9F72C94}"/>
                </a:ext>
              </a:extLst>
            </p:cNvPr>
            <p:cNvSpPr txBox="1"/>
            <p:nvPr/>
          </p:nvSpPr>
          <p:spPr>
            <a:xfrm>
              <a:off x="541176" y="3020489"/>
              <a:ext cx="3828222" cy="2259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Operator</a:t>
              </a:r>
            </a:p>
            <a:p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marL="342900" indent="-342900" algn="l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Understand legal responsibilities permit places on owner.</a:t>
              </a:r>
            </a:p>
            <a:p>
              <a:pPr marL="342900" indent="-342900" algn="l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Make reasonable efforts to secure resources and   to ensure compliance.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43C866B-0298-F0EA-C30B-0BE25B65A02B}"/>
              </a:ext>
            </a:extLst>
          </p:cNvPr>
          <p:cNvGrpSpPr/>
          <p:nvPr/>
        </p:nvGrpSpPr>
        <p:grpSpPr>
          <a:xfrm>
            <a:off x="4242400" y="3532910"/>
            <a:ext cx="914400" cy="548640"/>
            <a:chOff x="4118427" y="2048142"/>
            <a:chExt cx="914400" cy="548640"/>
          </a:xfrm>
        </p:grpSpPr>
        <p:sp>
          <p:nvSpPr>
            <p:cNvPr id="18" name="Rounded Rectangle 16">
              <a:extLst>
                <a:ext uri="{FF2B5EF4-FFF2-40B4-BE49-F238E27FC236}">
                  <a16:creationId xmlns:a16="http://schemas.microsoft.com/office/drawing/2014/main" id="{59FDAC06-B703-4D24-AE11-2002E22E7AA5}"/>
                </a:ext>
              </a:extLst>
            </p:cNvPr>
            <p:cNvSpPr/>
            <p:nvPr/>
          </p:nvSpPr>
          <p:spPr>
            <a:xfrm>
              <a:off x="4118427" y="2048142"/>
              <a:ext cx="914400" cy="548640"/>
            </a:xfrm>
            <a:prstGeom prst="roundRect">
              <a:avLst/>
            </a:prstGeom>
            <a:noFill/>
            <a:ln w="3175">
              <a:solidFill>
                <a:srgbClr val="123F56"/>
              </a:solidFill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A0C92CD-E008-4CD9-AA55-01FC2E9C125B}"/>
                </a:ext>
              </a:extLst>
            </p:cNvPr>
            <p:cNvSpPr txBox="1"/>
            <p:nvPr/>
          </p:nvSpPr>
          <p:spPr>
            <a:xfrm>
              <a:off x="4119138" y="2088065"/>
              <a:ext cx="8966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04346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BB435-C8A9-82C8-2C2C-5C8F34772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Owner Responsibilities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D4E05-3EA9-C0C2-4E97-557DE359D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Designate in writing, an ORC &amp; Back-up ORC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within 60 days prior to wastewater being introduced into a new system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Within 120 days of change of classification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Upon vacancy in ORC and/or Back-up ORC position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Notify the regional office of DWR within 10 working days of vacancy of the ORC position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Knowingly violating a permit can result in penalty not more than $25,000 per violation, per day. </a:t>
            </a:r>
          </a:p>
          <a:p>
            <a:endParaRPr lang="en-US" sz="4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8D5C1-36D9-107F-18DD-C65841443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73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D25D9-3FA1-43C9-CA60-3D0A94885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Rules to Know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F67D1-AC26-48BC-E49A-DCA57B55C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Point Source Discharges to Surface Waters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(15A NCAC </a:t>
            </a:r>
            <a:r>
              <a:rPr lang="en-US" b="1" dirty="0"/>
              <a:t>02H</a:t>
            </a:r>
            <a:r>
              <a:rPr lang="en-US" dirty="0"/>
              <a:t> .0100)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Surface Water Monitoring &amp; Reporting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(15A NCAC </a:t>
            </a:r>
            <a:r>
              <a:rPr lang="en-US" b="1" dirty="0"/>
              <a:t>02H</a:t>
            </a:r>
            <a:r>
              <a:rPr lang="en-US" dirty="0"/>
              <a:t> .0500)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Laboratory Certification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(15A NCAC </a:t>
            </a:r>
            <a:r>
              <a:rPr lang="en-US" b="1" dirty="0"/>
              <a:t>02H</a:t>
            </a:r>
            <a:r>
              <a:rPr lang="en-US" dirty="0"/>
              <a:t> .0800)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Pretreatment Programs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(15A NCAC </a:t>
            </a:r>
            <a:r>
              <a:rPr lang="en-US" b="1" dirty="0"/>
              <a:t>02H</a:t>
            </a:r>
            <a:r>
              <a:rPr lang="en-US" dirty="0"/>
              <a:t> .0900)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b="1" dirty="0"/>
              <a:t>WW Operators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b="1" dirty="0"/>
              <a:t>(15A NCAC 08G)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ED9CC5-AD4D-14F4-F0CE-A80CCBA8A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6775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DE6AD-725A-4AD9-3E3E-4DF987357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Reporting - General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9C635-7D73-B17C-5536-59BB03ED1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Notify DWR regional office by phone within 24 hours (ASAP) when: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Failure of a system resulting in by-pass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Significant discharge of wastes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Process unit failure where inadequate treatment occurs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Passage of a hazardous substance through the facility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24 hours – speak to a live person if during business hours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Follow with a written communication within 5 days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Press Release required within 24 hours for a 1000 gallon spill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5EA08A-3580-E3EA-597A-94DAC34AA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870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E1345-B44F-041C-43E2-791C0124A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D82E1-FEC1-4C78-E39C-E9CA77144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Reporting – DMR (.0500)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A415A8-A213-B6B6-C62E-207B9030D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Facility data - summarized on a Daily Monitoring Report (DMR) or eDMR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postmarked no later than the last day of the month following the completed reporting period. (e.g. August data reported by Sept 30.)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Includes data collected and/or analyzed by the facility or a contracted laboratory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000C28-F375-4D65-C5DA-F98BA70D8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66042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Reporting – flow calibration (.0500)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Calibrate f</a:t>
            </a:r>
            <a:r>
              <a:rPr dirty="0"/>
              <a:t>low measurement devices </a:t>
            </a:r>
            <a:r>
              <a:rPr lang="en-US" dirty="0"/>
              <a:t>at least once a year</a:t>
            </a:r>
            <a:endParaRPr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Keep c</a:t>
            </a:r>
            <a:r>
              <a:rPr dirty="0"/>
              <a:t>alibration records at least </a:t>
            </a:r>
            <a:r>
              <a:rPr lang="en-US" dirty="0"/>
              <a:t>3</a:t>
            </a:r>
            <a:r>
              <a:rPr dirty="0"/>
              <a:t> years</a:t>
            </a: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  <p:pic>
        <p:nvPicPr>
          <p:cNvPr id="4" name="Picture 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417" y="2415780"/>
            <a:ext cx="5552255" cy="3701503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Reporting – Logbook (08G)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ORC visitation logbook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include dates and times of visits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process control monitoring tests/results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O&amp;M </a:t>
            </a:r>
            <a:r>
              <a:rPr sz="2400" dirty="0"/>
              <a:t>procedures performed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Other observations &amp; notes on facility</a:t>
            </a:r>
            <a:endParaRPr lang="en-US" sz="24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Communication to others</a:t>
            </a:r>
            <a:endParaRPr sz="24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400" dirty="0"/>
              <a:t>Keep logbook at facility</a:t>
            </a:r>
            <a:endParaRPr lang="en-US" sz="24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Retain for three years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400" dirty="0"/>
              <a:t>Protects the operator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sz="2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Laboratory Certification (.0800)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Assure consistent data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Set certification requirements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The </a:t>
            </a:r>
            <a:r>
              <a:rPr lang="en-US" dirty="0"/>
              <a:t>NC </a:t>
            </a:r>
            <a:r>
              <a:rPr dirty="0"/>
              <a:t>Laboratory Certification (NCLC) program is responsible for the compliance &amp; enforcement</a:t>
            </a: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Commercial, municipal or industrial wastewater labs performing analyses for NPDES reporting</a:t>
            </a: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Two levels or types of certification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Certified Laboratory – performs analyses reported to NC regulatory agencies, typically wet chemistry, metals analysis, organic compounds, etc.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Field Parameter Certification – “field testing” includes conductivity, dissolved oxygen, pH, settleable residue, total residual chlorine and temperature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900DF-EB07-00F9-E2C4-0669266D1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5D186-F92A-1F8A-67AC-CB68C00FD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Laboratory Certification (.0800)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A2966-154F-45C0-5196-14026F6803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What are the six field tests covered by the </a:t>
            </a:r>
            <a:r>
              <a:rPr lang="en-US" b="1" dirty="0"/>
              <a:t>field parameter </a:t>
            </a:r>
            <a:r>
              <a:rPr lang="en-US" dirty="0"/>
              <a:t>certification?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Conductivity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Dissolved Oxygen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pH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Settleable Residue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Total Residual Chlorine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Temperature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173748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Reporting – Laboratory Rules (.0500)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Why lab rules for operator</a:t>
            </a:r>
            <a:r>
              <a:rPr lang="en-US" sz="2000" dirty="0"/>
              <a:t>s</a:t>
            </a:r>
            <a:r>
              <a:rPr sz="2000" dirty="0"/>
              <a:t>?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ORC is responsible for all data put on the DMR</a:t>
            </a:r>
            <a:r>
              <a:rPr lang="en-US" sz="2000" dirty="0"/>
              <a:t>.</a:t>
            </a:r>
            <a:endParaRPr sz="20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All laboratory data must be analyzed and reported by a DWR-Certified Laboratory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sz="2000" dirty="0"/>
              <a:t>E</a:t>
            </a:r>
            <a:r>
              <a:rPr sz="2000" dirty="0"/>
              <a:t>ven pH, Temperature, D.O. need to be certified</a:t>
            </a:r>
            <a:r>
              <a:rPr lang="en-US" sz="2000" dirty="0"/>
              <a:t>.</a:t>
            </a:r>
            <a:endParaRPr sz="2000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sz="2000" dirty="0"/>
              <a:t>N</a:t>
            </a:r>
            <a:r>
              <a:rPr lang="en-US" sz="2000" dirty="0"/>
              <a:t>C </a:t>
            </a:r>
            <a:r>
              <a:rPr sz="2000" dirty="0"/>
              <a:t>Laboratory Certification group administers the program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0" y="6217920"/>
            <a:ext cx="256032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000000"/>
                </a:solidFill>
                <a:latin typeface="Calibri"/>
              </a:defRPr>
            </a:pPr>
            <a:r>
              <a:rPr dirty="0"/>
              <a:t>Rule refs: Clean Water Act; 15A NCAC 02B .0500</a:t>
            </a:r>
          </a:p>
        </p:txBody>
      </p:sp>
    </p:spTree>
    <p:extLst>
      <p:ext uri="{BB962C8B-B14F-4D97-AF65-F5344CB8AC3E}">
        <p14:creationId xmlns:p14="http://schemas.microsoft.com/office/powerpoint/2010/main" val="34171638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Inspections &amp; Permit Enforcement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b="1" dirty="0"/>
              <a:t>Notice Of Violation (NOV) </a:t>
            </a:r>
            <a:r>
              <a:rPr dirty="0"/>
              <a:t>Purpose: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To </a:t>
            </a:r>
            <a:r>
              <a:rPr dirty="0"/>
              <a:t>inform the permittee that specific violations have been observed or measured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To </a:t>
            </a:r>
            <a:r>
              <a:rPr dirty="0"/>
              <a:t>cause violations to cease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Usually, a </a:t>
            </a:r>
            <a:r>
              <a:rPr dirty="0"/>
              <a:t>result of </a:t>
            </a:r>
            <a:r>
              <a:rPr lang="en-US" dirty="0"/>
              <a:t>a </a:t>
            </a:r>
            <a:r>
              <a:rPr dirty="0"/>
              <a:t>compliance inspection, or </a:t>
            </a:r>
            <a:r>
              <a:rPr lang="en-US" dirty="0"/>
              <a:t>a </a:t>
            </a:r>
            <a:r>
              <a:rPr dirty="0"/>
              <a:t>failure </a:t>
            </a:r>
            <a:r>
              <a:rPr lang="en-US" dirty="0"/>
              <a:t>in monitoring frequency</a:t>
            </a:r>
            <a:endParaRPr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 marL="0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Most common enforcement actions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Violations of permit limits, conditions, monitoring, stream standards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Intentional or flagrant violations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No permit or late renewal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Construction without a permit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Failure to designate ORC and Backup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Pretreatment Programs (.0900)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Establish responsibilities of State and local governments to implement Pretreatment Standards to control pollutants</a:t>
            </a:r>
            <a:r>
              <a:rPr lang="en-US" dirty="0"/>
              <a:t> which may</a:t>
            </a:r>
            <a:r>
              <a:rPr dirty="0"/>
              <a:t>: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dirty="0"/>
              <a:t>pass through or interfere with treatment processes in</a:t>
            </a:r>
            <a:r>
              <a:rPr lang="en-US" dirty="0"/>
              <a:t> a </a:t>
            </a:r>
            <a:r>
              <a:rPr dirty="0"/>
              <a:t>WWTP</a:t>
            </a:r>
            <a:endParaRPr lang="en-US" dirty="0"/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contaminate </a:t>
            </a:r>
            <a:r>
              <a:rPr dirty="0"/>
              <a:t>sewage sludge</a:t>
            </a:r>
            <a:endParaRPr lang="en-US" dirty="0"/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adversely impact WWTP, its workers, or the environment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It is a component of the NPDES permit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00800" y="6217920"/>
            <a:ext cx="256032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000000"/>
                </a:solidFill>
                <a:latin typeface="Calibri"/>
              </a:defRPr>
            </a:pPr>
            <a:r>
              <a:rPr kumimoji="0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Rule refs: 15A NCAC 02H .0900</a:t>
            </a:r>
          </a:p>
        </p:txBody>
      </p:sp>
    </p:spTree>
    <p:extLst>
      <p:ext uri="{BB962C8B-B14F-4D97-AF65-F5344CB8AC3E}">
        <p14:creationId xmlns:p14="http://schemas.microsoft.com/office/powerpoint/2010/main" val="401047825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C8531-DCC9-E732-7A35-B56301089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16EB9-5217-E5F8-E8EE-2F5EA98BD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 sz="2800">
                <a:solidFill>
                  <a:srgbClr val="000000"/>
                </a:solidFill>
                <a:latin typeface="Calibri"/>
              </a:defRPr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2582B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Pretreatment Programs (.0900)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1B005-607F-09AC-F537-8D891474D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POTW (Publicly Owned Treatment Works) are required to have a Pretreatment Program if they accept wastewater from an SIU (Significant Industrial User)</a:t>
            </a:r>
          </a:p>
          <a:p>
            <a:pPr marL="393700" lvl="1" indent="0">
              <a:buNone/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(If a municipality has SIUs, a Pretreatment Program may be required)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SIU’s are…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Large manufacturing facilities that discharge industrial process wastewater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Small industrial facilities such as metal finishers or textile facilities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Companies that are not typical “industries” such as hospitals, dentist offices, laboratories, etc.</a:t>
            </a:r>
          </a:p>
          <a:p>
            <a:pPr lvl="1">
              <a:defRPr sz="1800">
                <a:solidFill>
                  <a:srgbClr val="000000"/>
                </a:solidFill>
                <a:latin typeface="Calibri"/>
              </a:defRPr>
            </a:pPr>
            <a:r>
              <a:rPr lang="en-US" dirty="0"/>
              <a:t>Any facility that is considered to have the potential to adversely impact the WWTP  (or POTW)</a:t>
            </a:r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lang="en-US" dirty="0"/>
          </a:p>
          <a:p>
            <a:pPr>
              <a:defRPr sz="1800">
                <a:solidFill>
                  <a:srgbClr val="000000"/>
                </a:solidFill>
                <a:latin typeface="Calibri"/>
              </a:defRPr>
            </a:pP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C7162E-6B67-CFA1-D5B3-221E9FAFEBC8}"/>
              </a:ext>
            </a:extLst>
          </p:cNvPr>
          <p:cNvSpPr txBox="1"/>
          <p:nvPr/>
        </p:nvSpPr>
        <p:spPr>
          <a:xfrm>
            <a:off x="6400800" y="6217920"/>
            <a:ext cx="256032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rgbClr val="000000"/>
                </a:solidFill>
                <a:latin typeface="Calibri"/>
              </a:defRPr>
            </a:pPr>
            <a:r>
              <a:rPr kumimoji="0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Rule refs: 15A NCAC 02H .0900</a:t>
            </a:r>
          </a:p>
        </p:txBody>
      </p:sp>
    </p:spTree>
    <p:extLst>
      <p:ext uri="{BB962C8B-B14F-4D97-AF65-F5344CB8AC3E}">
        <p14:creationId xmlns:p14="http://schemas.microsoft.com/office/powerpoint/2010/main" val="3899916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Disciplinary Action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53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CB0667A-8D09-4542-8FBE-FB207AC2B459}"/>
              </a:ext>
            </a:extLst>
          </p:cNvPr>
          <p:cNvSpPr txBox="1"/>
          <p:nvPr/>
        </p:nvSpPr>
        <p:spPr>
          <a:xfrm>
            <a:off x="522084" y="4634008"/>
            <a:ext cx="2930769" cy="1255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What if you do not fulfill your responsibilities?</a:t>
            </a:r>
          </a:p>
        </p:txBody>
      </p:sp>
      <p:pic>
        <p:nvPicPr>
          <p:cNvPr id="2" name="Picture 1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AEF150A-3D1C-42EE-C51A-EAD9EBEA22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883" y="1978136"/>
            <a:ext cx="5215467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3565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25958-85C2-551D-8CAD-1F9147644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283394C-52AC-38F2-6424-BE7E547B6CD7}"/>
              </a:ext>
            </a:extLst>
          </p:cNvPr>
          <p:cNvSpPr/>
          <p:nvPr/>
        </p:nvSpPr>
        <p:spPr>
          <a:xfrm>
            <a:off x="5003800" y="6383867"/>
            <a:ext cx="4140200" cy="4741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409241-D45A-DABC-6701-090EEB724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3236" y="610051"/>
            <a:ext cx="2910417" cy="906114"/>
          </a:xfrm>
        </p:spPr>
        <p:txBody>
          <a:bodyPr>
            <a:normAutofit fontScale="90000"/>
          </a:bodyPr>
          <a:lstStyle/>
          <a:p>
            <a:r>
              <a:rPr lang="en-US" dirty="0"/>
              <a:t>WPCSOCC</a:t>
            </a:r>
            <a:br>
              <a:rPr lang="en-US" dirty="0"/>
            </a:br>
            <a:r>
              <a:rPr lang="en-US" dirty="0"/>
              <a:t>Purpose</a:t>
            </a:r>
          </a:p>
        </p:txBody>
      </p:sp>
      <p:pic>
        <p:nvPicPr>
          <p:cNvPr id="6" name="Content Placeholder 5" descr="A picture containing tree, outdoor, river&#10;&#10;Description automatically generated">
            <a:extLst>
              <a:ext uri="{FF2B5EF4-FFF2-40B4-BE49-F238E27FC236}">
                <a16:creationId xmlns:a16="http://schemas.microsoft.com/office/drawing/2014/main" id="{F9D296D0-23D4-79F9-0B02-6E083CF838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1DCDE-F6E0-F2F1-250F-E86259E1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CDF143C-66CD-5A40-5DF3-C6C48CCB3837}"/>
              </a:ext>
            </a:extLst>
          </p:cNvPr>
          <p:cNvSpPr txBox="1">
            <a:spLocks/>
          </p:cNvSpPr>
          <p:nvPr/>
        </p:nvSpPr>
        <p:spPr>
          <a:xfrm>
            <a:off x="5325532" y="1599670"/>
            <a:ext cx="3437468" cy="4775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04813" indent="-404813" algn="l" defTabSz="685800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Wingdings" panose="05000000000000000000" pitchFamily="2" charset="2"/>
              <a:buChar char="q"/>
              <a:defRPr sz="2800" kern="1200">
                <a:solidFill>
                  <a:srgbClr val="353C4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98513" indent="-344488"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6175" indent="-346075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82725" indent="-277813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944688" indent="-344488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4F596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protect public health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conserve &amp; protect water quality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protect public investment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classify facilities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12529"/>
                </a:solidFill>
                <a:latin typeface="Source Sans Pro" panose="020B0503030403020204" pitchFamily="34" charset="0"/>
              </a:rPr>
              <a:t>provide operator certification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5330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Disciplinary Action by WPCSOCC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55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0EBCCAF-0443-4876-92F6-48572942B7A9}"/>
              </a:ext>
            </a:extLst>
          </p:cNvPr>
          <p:cNvSpPr txBox="1"/>
          <p:nvPr/>
        </p:nvSpPr>
        <p:spPr>
          <a:xfrm>
            <a:off x="776287" y="4516555"/>
            <a:ext cx="7591425" cy="2271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When accepting an appointment,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WPCSOCC members swear an oath to uphold their duties to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protect human health, water resources, and public investment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99818A-3BF8-42BA-84ED-E8DC65778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981" y="1627079"/>
            <a:ext cx="4492793" cy="283557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75069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Disciplinary Action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4B6014-0756-478F-A863-1CA64A209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63969"/>
            <a:ext cx="7886700" cy="4384431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What are the Grounds for Disciplinary Action?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Failure to use reasonable care or judgment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Failure to apply knowledge and abilities 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Incompetence or inability to perform duties 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Practicing fraud or deception</a:t>
            </a:r>
          </a:p>
          <a:p>
            <a:pPr>
              <a:defRPr/>
            </a:pPr>
            <a:endParaRPr 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56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84046556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Disciplinary Action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4B6014-0756-478F-A863-1CA64A209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72248"/>
            <a:ext cx="7886700" cy="477573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Show cause meeting</a:t>
            </a:r>
          </a:p>
          <a:p>
            <a:pPr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Disciplinary Committee 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Possible outcomes</a:t>
            </a:r>
          </a:p>
          <a:p>
            <a:pPr lvl="1" fontAlgn="auto">
              <a:spcBef>
                <a:spcPts val="0"/>
              </a:spcBef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Letter of reprimand</a:t>
            </a:r>
          </a:p>
          <a:p>
            <a:pPr lvl="1" fontAlgn="auto">
              <a:spcBef>
                <a:spcPts val="0"/>
              </a:spcBef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Suspension of certificates</a:t>
            </a:r>
          </a:p>
          <a:p>
            <a:pPr lvl="1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Revocation of certificates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 of investigations</a:t>
            </a:r>
          </a:p>
          <a:p>
            <a:pPr lvl="1">
              <a:spcBef>
                <a:spcPts val="0"/>
              </a:spcBef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Usually the ORC</a:t>
            </a:r>
          </a:p>
          <a:p>
            <a:pPr lvl="1">
              <a:spcBef>
                <a:spcPts val="0"/>
              </a:spcBef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Sometimes the Backup ORC</a:t>
            </a:r>
          </a:p>
          <a:p>
            <a:pPr lvl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Can be another certified operator</a:t>
            </a:r>
          </a:p>
          <a:p>
            <a:pPr eaLnBrk="1" fontAlgn="auto" hangingPunct="1">
              <a:spcBef>
                <a:spcPts val="0"/>
              </a:spcBef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spcBef>
                <a:spcPts val="0"/>
              </a:spcBef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eaLnBrk="1" fontAlgn="auto" hangingPunct="1">
              <a:spcBef>
                <a:spcPts val="0"/>
              </a:spcBef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57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53590F2-F818-4546-BFF0-7E7B89EAF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064" y="1954711"/>
            <a:ext cx="3341901" cy="2898163"/>
          </a:xfrm>
          <a:prstGeom prst="rect">
            <a:avLst/>
          </a:prstGeom>
          <a:noFill/>
          <a:ln w="3175">
            <a:solidFill>
              <a:srgbClr val="1B6083"/>
            </a:solidFill>
            <a:miter lim="800000"/>
            <a:headEnd/>
            <a:tailEnd/>
          </a:ln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80529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09A3730-FBC0-4460-92FA-0383D17FBCB0}"/>
              </a:ext>
            </a:extLst>
          </p:cNvPr>
          <p:cNvSpPr/>
          <p:nvPr/>
        </p:nvSpPr>
        <p:spPr>
          <a:xfrm>
            <a:off x="937732" y="1689193"/>
            <a:ext cx="7315201" cy="822960"/>
          </a:xfrm>
          <a:prstGeom prst="roundRect">
            <a:avLst/>
          </a:prstGeom>
          <a:gradFill flip="none" rotWithShape="1">
            <a:gsLst>
              <a:gs pos="35000">
                <a:srgbClr val="4F745E"/>
              </a:gs>
              <a:gs pos="0">
                <a:schemeClr val="accent1"/>
              </a:gs>
              <a:gs pos="100000">
                <a:schemeClr val="tx2">
                  <a:lumMod val="77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200">
              <a:solidFill>
                <a:srgbClr val="FFFFFF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Other Disciplinary Action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58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8B14AC9-C11E-4DCE-94C9-21A57CE3A1C5}"/>
              </a:ext>
            </a:extLst>
          </p:cNvPr>
          <p:cNvSpPr txBox="1"/>
          <p:nvPr/>
        </p:nvSpPr>
        <p:spPr>
          <a:xfrm>
            <a:off x="856246" y="1772817"/>
            <a:ext cx="7335837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Prosecution by SBI or FBI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95B434C-914E-4666-8921-D821D4140E45}"/>
              </a:ext>
            </a:extLst>
          </p:cNvPr>
          <p:cNvSpPr txBox="1"/>
          <p:nvPr/>
        </p:nvSpPr>
        <p:spPr>
          <a:xfrm>
            <a:off x="1304925" y="2737965"/>
            <a:ext cx="570236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 eaLnBrk="1" hangingPunct="1">
              <a:buFont typeface="Wingdings" panose="05000000000000000000" pitchFamily="2" charset="2"/>
              <a:buChar char="q"/>
            </a:pPr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</a:rPr>
              <a:t>Knowing and willful violations</a:t>
            </a:r>
          </a:p>
          <a:p>
            <a:pPr marL="457200" indent="-457200" algn="l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</a:rPr>
              <a:t>Possible consequences</a:t>
            </a:r>
          </a:p>
          <a:p>
            <a:pPr marL="914400" lvl="1" indent="-457200" algn="l">
              <a:buFont typeface="Courier New" panose="02070309020205020404" pitchFamily="49" charset="0"/>
              <a:buChar char="o"/>
            </a:pPr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</a:rPr>
              <a:t>Fines</a:t>
            </a:r>
          </a:p>
          <a:p>
            <a:pPr marL="914400" lvl="1" indent="-457200" algn="l">
              <a:buFont typeface="Courier New" panose="02070309020205020404" pitchFamily="49" charset="0"/>
              <a:buChar char="o"/>
            </a:pPr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</a:rPr>
              <a:t>Probation</a:t>
            </a:r>
          </a:p>
          <a:p>
            <a:pPr marL="914400" lvl="1" indent="-457200" algn="l">
              <a:buFont typeface="Courier New" panose="02070309020205020404" pitchFamily="49" charset="0"/>
              <a:buChar char="o"/>
            </a:pPr>
            <a:r>
              <a:rPr lang="en-US" sz="2800">
                <a:solidFill>
                  <a:schemeClr val="tx1">
                    <a:lumMod val="65000"/>
                    <a:lumOff val="35000"/>
                  </a:schemeClr>
                </a:solidFill>
              </a:rPr>
              <a:t>Prison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endParaRPr lang="en-US" sz="28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C62116-CAA3-4110-B718-B764EF88C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741" y="2718729"/>
            <a:ext cx="2242459" cy="22424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DA991E5-0EF1-4738-94BC-9C33D2D69D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515" y="4068147"/>
            <a:ext cx="2112226" cy="215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988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/>
              <a:t>Bottom Line </a:t>
            </a:r>
            <a:endParaRPr sz="4400" dirty="0">
              <a:solidFill>
                <a:srgbClr val="C00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CA3ACD6-FC04-4220-81FF-547ECF3C5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496" y="1912113"/>
            <a:ext cx="6773008" cy="4314093"/>
          </a:xfrm>
        </p:spPr>
        <p:txBody>
          <a:bodyPr vert="horz" lIns="91440" tIns="45720" rIns="91440" bIns="45720" rtlCol="0">
            <a:normAutofit/>
          </a:bodyPr>
          <a:lstStyle/>
          <a:p>
            <a:pPr lvl="0"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 familiar with rules &amp; permit(s)</a:t>
            </a:r>
          </a:p>
          <a:p>
            <a:pPr lvl="0"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Keep accurate records</a:t>
            </a:r>
          </a:p>
          <a:p>
            <a:pPr lvl="0"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Document everything</a:t>
            </a:r>
          </a:p>
          <a:p>
            <a:pPr lvl="0"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Seek assistance when needed</a:t>
            </a:r>
          </a:p>
          <a:p>
            <a:pPr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Protect your certified operator status</a:t>
            </a:r>
          </a:p>
          <a:p>
            <a:pPr lvl="0" defTabSz="914400" fontAlgn="base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SzTx/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B4D44-73AE-45EC-B11B-32B434972D37}" type="slidenum">
              <a:rPr lang="en-US"/>
              <a:pPr>
                <a:defRPr/>
              </a:pPr>
              <a:t>59</a:t>
            </a:fld>
            <a:endParaRPr lang="en-US"/>
          </a:p>
        </p:txBody>
      </p: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304800" y="1487488"/>
            <a:ext cx="8534400" cy="0"/>
          </a:xfrm>
          <a:prstGeom prst="line">
            <a:avLst/>
          </a:prstGeom>
          <a:noFill/>
          <a:ln w="76200" cmpd="thickThin" algn="ctr">
            <a:solidFill>
              <a:srgbClr val="144760"/>
            </a:solidFill>
            <a:round/>
            <a:headEnd/>
            <a:tailEnd/>
          </a:ln>
          <a:effectLst>
            <a:outerShdw dist="38100" dir="2700000" algn="tl" rotWithShape="0">
              <a:schemeClr val="bg2">
                <a:alpha val="39999"/>
              </a:scheme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13829290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7373CFB-01A8-65C4-97A4-3543B90D6A69}"/>
              </a:ext>
            </a:extLst>
          </p:cNvPr>
          <p:cNvSpPr/>
          <p:nvPr/>
        </p:nvSpPr>
        <p:spPr>
          <a:xfrm>
            <a:off x="5003800" y="6383867"/>
            <a:ext cx="4140200" cy="4741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2E82ED-047F-3D33-9C82-AD2FD63F9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691" y="1832763"/>
            <a:ext cx="2910417" cy="906114"/>
          </a:xfrm>
        </p:spPr>
        <p:txBody>
          <a:bodyPr>
            <a:normAutofit/>
          </a:bodyPr>
          <a:lstStyle/>
          <a:p>
            <a:r>
              <a:rPr lang="en-US" dirty="0"/>
              <a:t>Questions?</a:t>
            </a:r>
          </a:p>
        </p:txBody>
      </p:sp>
      <p:pic>
        <p:nvPicPr>
          <p:cNvPr id="6" name="Content Placeholder 5" descr="A picture containing tree, outdoor, river&#10;&#10;Description automatically generated">
            <a:extLst>
              <a:ext uri="{FF2B5EF4-FFF2-40B4-BE49-F238E27FC236}">
                <a16:creationId xmlns:a16="http://schemas.microsoft.com/office/drawing/2014/main" id="{DA325E81-5F23-F799-2910-83F1E0C70E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7DA3C-7512-DA9A-3DA0-709ABF52E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27F3A-B3E9-41ED-AF8F-A365F10BB65F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03360E-183F-9C0F-AE53-5FC2455FE8DA}"/>
              </a:ext>
            </a:extLst>
          </p:cNvPr>
          <p:cNvSpPr txBox="1"/>
          <p:nvPr/>
        </p:nvSpPr>
        <p:spPr>
          <a:xfrm>
            <a:off x="5143500" y="5126949"/>
            <a:ext cx="40005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Patrick Beggs</a:t>
            </a:r>
          </a:p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NC Division of Water Resources</a:t>
            </a:r>
          </a:p>
          <a:p>
            <a:pPr algn="r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Department of Environmental Quality</a:t>
            </a:r>
          </a:p>
        </p:txBody>
      </p:sp>
      <p:pic>
        <p:nvPicPr>
          <p:cNvPr id="5" name="Content Placeholder 5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32D95A3C-9F9C-BB41-3BFE-67B9D4C1A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93" y="3733075"/>
            <a:ext cx="2640993" cy="9061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28F55C-2D00-ECD3-26A3-9E27BCEA38F5}"/>
              </a:ext>
            </a:extLst>
          </p:cNvPr>
          <p:cNvSpPr txBox="1"/>
          <p:nvPr/>
        </p:nvSpPr>
        <p:spPr>
          <a:xfrm>
            <a:off x="5618690" y="342388"/>
            <a:ext cx="29104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Thank you to all the instructors</a:t>
            </a:r>
          </a:p>
        </p:txBody>
      </p:sp>
    </p:spTree>
    <p:extLst>
      <p:ext uri="{BB962C8B-B14F-4D97-AF65-F5344CB8AC3E}">
        <p14:creationId xmlns:p14="http://schemas.microsoft.com/office/powerpoint/2010/main" val="3775701074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NC Brand PPT 04.23.15">
      <a:dk1>
        <a:sysClr val="windowText" lastClr="000000"/>
      </a:dk1>
      <a:lt1>
        <a:srgbClr val="FFFFFF"/>
      </a:lt1>
      <a:dk2>
        <a:srgbClr val="1F497D"/>
      </a:dk2>
      <a:lt2>
        <a:srgbClr val="EEECE1"/>
      </a:lt2>
      <a:accent1>
        <a:srgbClr val="7F9E3F"/>
      </a:accent1>
      <a:accent2>
        <a:srgbClr val="52849C"/>
      </a:accent2>
      <a:accent3>
        <a:srgbClr val="1F497D"/>
      </a:accent3>
      <a:accent4>
        <a:srgbClr val="71C9C5"/>
      </a:accent4>
      <a:accent5>
        <a:srgbClr val="6D2E75"/>
      </a:accent5>
      <a:accent6>
        <a:srgbClr val="F6D888"/>
      </a:accent6>
      <a:hlink>
        <a:srgbClr val="52849C"/>
      </a:hlink>
      <a:folHlink>
        <a:srgbClr val="52849C"/>
      </a:folHlink>
    </a:clrScheme>
    <a:fontScheme name="TNR/Aria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NC Brand PPT 04.23.15">
      <a:dk1>
        <a:sysClr val="windowText" lastClr="000000"/>
      </a:dk1>
      <a:lt1>
        <a:srgbClr val="FFFFFF"/>
      </a:lt1>
      <a:dk2>
        <a:srgbClr val="1F497D"/>
      </a:dk2>
      <a:lt2>
        <a:srgbClr val="EEECE1"/>
      </a:lt2>
      <a:accent1>
        <a:srgbClr val="7F9E3F"/>
      </a:accent1>
      <a:accent2>
        <a:srgbClr val="52849C"/>
      </a:accent2>
      <a:accent3>
        <a:srgbClr val="1F497D"/>
      </a:accent3>
      <a:accent4>
        <a:srgbClr val="71C9C5"/>
      </a:accent4>
      <a:accent5>
        <a:srgbClr val="6D2E75"/>
      </a:accent5>
      <a:accent6>
        <a:srgbClr val="F6D888"/>
      </a:accent6>
      <a:hlink>
        <a:srgbClr val="52849C"/>
      </a:hlink>
      <a:folHlink>
        <a:srgbClr val="52849C"/>
      </a:folHlink>
    </a:clrScheme>
    <a:fontScheme name="TNR/Aria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NC Brand PPT 04.23.15">
      <a:dk1>
        <a:sysClr val="windowText" lastClr="000000"/>
      </a:dk1>
      <a:lt1>
        <a:srgbClr val="FFFFFF"/>
      </a:lt1>
      <a:dk2>
        <a:srgbClr val="1F497D"/>
      </a:dk2>
      <a:lt2>
        <a:srgbClr val="EEECE1"/>
      </a:lt2>
      <a:accent1>
        <a:srgbClr val="7F9E3F"/>
      </a:accent1>
      <a:accent2>
        <a:srgbClr val="52849C"/>
      </a:accent2>
      <a:accent3>
        <a:srgbClr val="1F497D"/>
      </a:accent3>
      <a:accent4>
        <a:srgbClr val="71C9C5"/>
      </a:accent4>
      <a:accent5>
        <a:srgbClr val="6D2E75"/>
      </a:accent5>
      <a:accent6>
        <a:srgbClr val="F6D888"/>
      </a:accent6>
      <a:hlink>
        <a:srgbClr val="52849C"/>
      </a:hlink>
      <a:folHlink>
        <a:srgbClr val="52849C"/>
      </a:folHlink>
    </a:clrScheme>
    <a:fontScheme name="TNR/Aria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b6f0f2-89fb-4381-9cb2-a2abf7f796a9" xsi:nil="true"/>
    <lcf76f155ced4ddcb4097134ff3c332f xmlns="9bf525fb-8aec-463c-8437-5573e00e06f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1A7BE11EB38E4299DD6EA58AED5D3F" ma:contentTypeVersion="11" ma:contentTypeDescription="Create a new document." ma:contentTypeScope="" ma:versionID="f41557bb1c5ac541cfb08a92357058ce">
  <xsd:schema xmlns:xsd="http://www.w3.org/2001/XMLSchema" xmlns:xs="http://www.w3.org/2001/XMLSchema" xmlns:p="http://schemas.microsoft.com/office/2006/metadata/properties" xmlns:ns2="9bf525fb-8aec-463c-8437-5573e00e06f0" xmlns:ns3="4cb6f0f2-89fb-4381-9cb2-a2abf7f796a9" targetNamespace="http://schemas.microsoft.com/office/2006/metadata/properties" ma:root="true" ma:fieldsID="888c4873463c0fd163b0b17570075976" ns2:_="" ns3:_="">
    <xsd:import namespace="9bf525fb-8aec-463c-8437-5573e00e06f0"/>
    <xsd:import namespace="4cb6f0f2-89fb-4381-9cb2-a2abf7f796a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525fb-8aec-463c-8437-5573e00e06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da2157d8-ccc1-4fc8-a2a4-3f8f655345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b6f0f2-89fb-4381-9cb2-a2abf7f796a9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74269eaa-14cf-4eb2-8f59-6e8e6159bd1a}" ma:internalName="TaxCatchAll" ma:showField="CatchAllData" ma:web="4cb6f0f2-89fb-4381-9cb2-a2abf7f796a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A9B04A-9565-42A0-A671-AD7BF4B55442}">
  <ds:schemaRefs>
    <ds:schemaRef ds:uri="9bf525fb-8aec-463c-8437-5573e00e06f0"/>
    <ds:schemaRef ds:uri="http://www.w3.org/XML/1998/namespace"/>
    <ds:schemaRef ds:uri="4cb6f0f2-89fb-4381-9cb2-a2abf7f796a9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729ABE5-B971-4AE0-9B21-692771B25E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f525fb-8aec-463c-8437-5573e00e06f0"/>
    <ds:schemaRef ds:uri="4cb6f0f2-89fb-4381-9cb2-a2abf7f796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AB612E3-F1B7-4B2D-A145-CBA0D444A0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10840</TotalTime>
  <Words>2345</Words>
  <Application>Microsoft Office PowerPoint</Application>
  <PresentationFormat>On-screen Show (4:3)</PresentationFormat>
  <Paragraphs>514</Paragraphs>
  <Slides>60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60</vt:i4>
      </vt:variant>
    </vt:vector>
  </HeadingPairs>
  <TitlesOfParts>
    <vt:vector size="74" baseType="lpstr">
      <vt:lpstr>Arial</vt:lpstr>
      <vt:lpstr>Book Antiqua</vt:lpstr>
      <vt:lpstr>Calibri</vt:lpstr>
      <vt:lpstr>Calibri Light</vt:lpstr>
      <vt:lpstr>Courier New</vt:lpstr>
      <vt:lpstr>Source Sans Pro</vt:lpstr>
      <vt:lpstr>Times New Roman</vt:lpstr>
      <vt:lpstr>Tw Cen MT</vt:lpstr>
      <vt:lpstr>Wingdings</vt:lpstr>
      <vt:lpstr>Wingdings 3</vt:lpstr>
      <vt:lpstr>4_Office Theme</vt:lpstr>
      <vt:lpstr>Custom Design</vt:lpstr>
      <vt:lpstr>3_Office Theme</vt:lpstr>
      <vt:lpstr>2_Office Theme</vt:lpstr>
      <vt:lpstr>Water Pollution Control System  Operator Regulations</vt:lpstr>
      <vt:lpstr>website</vt:lpstr>
      <vt:lpstr>NCAC 15A 8G  Water Pollution Control System Operator Rules</vt:lpstr>
      <vt:lpstr>WPCSOCC Purpose</vt:lpstr>
      <vt:lpstr>WPCSOCC</vt:lpstr>
      <vt:lpstr>PC1 EXAM Eligibility Requirements</vt:lpstr>
      <vt:lpstr>COMPLETE exam application</vt:lpstr>
      <vt:lpstr>Exam Locations &amp; Times</vt:lpstr>
      <vt:lpstr>Exam</vt:lpstr>
      <vt:lpstr>Math Formula Sheet</vt:lpstr>
      <vt:lpstr>Exam</vt:lpstr>
      <vt:lpstr>Regulatory Organization</vt:lpstr>
      <vt:lpstr>Before: Cuyahoga River, OH caught fire several times – an example</vt:lpstr>
      <vt:lpstr>Historical Perspective - Clean Water Act</vt:lpstr>
      <vt:lpstr>Historical Perspective - Clean Water Act</vt:lpstr>
      <vt:lpstr>NPDES Program</vt:lpstr>
      <vt:lpstr>NPDES – NC Authority</vt:lpstr>
      <vt:lpstr>NPDES - Permits</vt:lpstr>
      <vt:lpstr>NPDES – Common Parameters</vt:lpstr>
      <vt:lpstr>Classification  of Water Pollution Control Systems</vt:lpstr>
      <vt:lpstr>Discharge Permit</vt:lpstr>
      <vt:lpstr>Classification  of Physical Chemical Grade 1 Systems</vt:lpstr>
      <vt:lpstr>Required Operators</vt:lpstr>
      <vt:lpstr>PowerPoint Presentation</vt:lpstr>
      <vt:lpstr>PowerPoint Presentation</vt:lpstr>
      <vt:lpstr>ALL Certified Operators</vt:lpstr>
      <vt:lpstr>Continuing Education</vt:lpstr>
      <vt:lpstr>How do I find my Continuing Education credits needed?</vt:lpstr>
      <vt:lpstr>Renew your Certificates Annually</vt:lpstr>
      <vt:lpstr>Invalid Operators</vt:lpstr>
      <vt:lpstr>Invalid Operators</vt:lpstr>
      <vt:lpstr>ORC Responsibilities</vt:lpstr>
      <vt:lpstr>Facility Visitation</vt:lpstr>
      <vt:lpstr>ORC Responsibilities</vt:lpstr>
      <vt:lpstr>ORC Responsibilities</vt:lpstr>
      <vt:lpstr>ORC Responsibilities</vt:lpstr>
      <vt:lpstr>ORC Responsibilities</vt:lpstr>
      <vt:lpstr>Backup ORC Responsibilities</vt:lpstr>
      <vt:lpstr>Contract Operator Responsibilities</vt:lpstr>
      <vt:lpstr>ORC Responsibilities</vt:lpstr>
      <vt:lpstr>Owner Responsibilities</vt:lpstr>
      <vt:lpstr>Rules to Know</vt:lpstr>
      <vt:lpstr>Reporting - General</vt:lpstr>
      <vt:lpstr>Reporting – DMR (.0500)</vt:lpstr>
      <vt:lpstr>Reporting – flow calibration (.0500)</vt:lpstr>
      <vt:lpstr>Reporting – Logbook (08G)</vt:lpstr>
      <vt:lpstr>Laboratory Certification (.0800)</vt:lpstr>
      <vt:lpstr>Laboratory Certification (.0800)</vt:lpstr>
      <vt:lpstr>Reporting – Laboratory Rules (.0500)</vt:lpstr>
      <vt:lpstr>Inspections &amp; Permit Enforcement</vt:lpstr>
      <vt:lpstr>Pretreatment Programs (.0900)</vt:lpstr>
      <vt:lpstr>Pretreatment Programs (.0900)</vt:lpstr>
      <vt:lpstr>Disciplinary Action</vt:lpstr>
      <vt:lpstr>WPCSOCC Purpose</vt:lpstr>
      <vt:lpstr>Disciplinary Action by WPCSOCC</vt:lpstr>
      <vt:lpstr>Disciplinary Action</vt:lpstr>
      <vt:lpstr>Disciplinary Action</vt:lpstr>
      <vt:lpstr>Other Disciplinary Action</vt:lpstr>
      <vt:lpstr>Bottom Line </vt:lpstr>
      <vt:lpstr>Questions?</vt:lpstr>
    </vt:vector>
  </TitlesOfParts>
  <Company>NC DENR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Certified Operator Rules</dc:title>
  <dc:creator>DWQ-TACU</dc:creator>
  <cp:lastModifiedBy>Beggs, Patrick</cp:lastModifiedBy>
  <cp:revision>585</cp:revision>
  <cp:lastPrinted>2025-03-14T16:32:04Z</cp:lastPrinted>
  <dcterms:created xsi:type="dcterms:W3CDTF">2005-04-03T17:20:45Z</dcterms:created>
  <dcterms:modified xsi:type="dcterms:W3CDTF">2026-09-23T17:22:40Z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0x010100C81A7BE11EB38E4299DD6EA58AED5D3F</vt:lpwstr>
  </property>
  <property fmtid="{D5CDD505-2E9C-101B-9397-08002B2CF9AE}" pid="3" name="MediaServiceImageTags">
    <vt:lpwstr/>
  </property>
</Properties>
</file>