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</p:sldMasterIdLst>
  <p:notesMasterIdLst>
    <p:notesMasterId r:id="rId29"/>
  </p:notesMasterIdLst>
  <p:sldIdLst>
    <p:sldId id="428" r:id="rId6"/>
    <p:sldId id="260" r:id="rId7"/>
    <p:sldId id="464" r:id="rId8"/>
    <p:sldId id="444" r:id="rId9"/>
    <p:sldId id="425" r:id="rId10"/>
    <p:sldId id="400" r:id="rId11"/>
    <p:sldId id="445" r:id="rId12"/>
    <p:sldId id="456" r:id="rId13"/>
    <p:sldId id="468" r:id="rId14"/>
    <p:sldId id="447" r:id="rId15"/>
    <p:sldId id="467" r:id="rId16"/>
    <p:sldId id="450" r:id="rId17"/>
    <p:sldId id="449" r:id="rId18"/>
    <p:sldId id="466" r:id="rId19"/>
    <p:sldId id="459" r:id="rId20"/>
    <p:sldId id="451" r:id="rId21"/>
    <p:sldId id="458" r:id="rId22"/>
    <p:sldId id="457" r:id="rId23"/>
    <p:sldId id="455" r:id="rId24"/>
    <p:sldId id="465" r:id="rId25"/>
    <p:sldId id="462" r:id="rId26"/>
    <p:sldId id="268" r:id="rId27"/>
    <p:sldId id="452" r:id="rId28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4472C4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7" autoAdjust="0"/>
    <p:restoredTop sz="92462" autoAdjust="0"/>
  </p:normalViewPr>
  <p:slideViewPr>
    <p:cSldViewPr snapToGrid="0">
      <p:cViewPr varScale="1">
        <p:scale>
          <a:sx n="74" d="100"/>
          <a:sy n="74" d="100"/>
        </p:scale>
        <p:origin x="60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High Rock Lake DRAFT Rule Development Timeline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113573873557796"/>
          <c:y val="0.13345997973657545"/>
          <c:w val="0.74879971756872055"/>
          <c:h val="0.8310790273556231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Start Date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Draft Strategy Framework</c:v>
                </c:pt>
                <c:pt idx="1">
                  <c:v>Stakeholder Engagement Phase I</c:v>
                </c:pt>
                <c:pt idx="2">
                  <c:v>Draft Rule Language</c:v>
                </c:pt>
                <c:pt idx="3">
                  <c:v>Stakeholder Engagement Phase II</c:v>
                </c:pt>
                <c:pt idx="4">
                  <c:v>Rulemaking Approval</c:v>
                </c:pt>
                <c:pt idx="5">
                  <c:v>Public Comment Period</c:v>
                </c:pt>
                <c:pt idx="6">
                  <c:v>Final Approval</c:v>
                </c:pt>
              </c:strCache>
            </c:strRef>
          </c:cat>
          <c:val>
            <c:numRef>
              <c:f>Sheet1!$B$2:$B$8</c:f>
              <c:numCache>
                <c:formatCode>[$-409]mmmm\-yy;@</c:formatCode>
                <c:ptCount val="7"/>
                <c:pt idx="0">
                  <c:v>44440</c:v>
                </c:pt>
                <c:pt idx="1">
                  <c:v>44833</c:v>
                </c:pt>
                <c:pt idx="2">
                  <c:v>45078</c:v>
                </c:pt>
                <c:pt idx="3">
                  <c:v>45231</c:v>
                </c:pt>
                <c:pt idx="4">
                  <c:v>45352</c:v>
                </c:pt>
                <c:pt idx="5">
                  <c:v>45536</c:v>
                </c:pt>
                <c:pt idx="6">
                  <c:v>45717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5C-4106-B559-41FCE05658E6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Duration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Draft Strategy Framework</c:v>
                </c:pt>
                <c:pt idx="1">
                  <c:v>Stakeholder Engagement Phase I</c:v>
                </c:pt>
                <c:pt idx="2">
                  <c:v>Draft Rule Language</c:v>
                </c:pt>
                <c:pt idx="3">
                  <c:v>Stakeholder Engagement Phase II</c:v>
                </c:pt>
                <c:pt idx="4">
                  <c:v>Rulemaking Approval</c:v>
                </c:pt>
                <c:pt idx="5">
                  <c:v>Public Comment Period</c:v>
                </c:pt>
                <c:pt idx="6">
                  <c:v>Final Approval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393</c:v>
                </c:pt>
                <c:pt idx="1">
                  <c:v>244</c:v>
                </c:pt>
                <c:pt idx="2">
                  <c:v>152</c:v>
                </c:pt>
                <c:pt idx="3">
                  <c:v>119</c:v>
                </c:pt>
                <c:pt idx="4">
                  <c:v>183</c:v>
                </c:pt>
                <c:pt idx="5">
                  <c:v>180</c:v>
                </c:pt>
                <c:pt idx="6">
                  <c:v>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5C-4106-B559-41FCE05658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757092064"/>
        <c:axId val="757094688"/>
      </c:barChart>
      <c:catAx>
        <c:axId val="757092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094688"/>
        <c:crosses val="autoZero"/>
        <c:auto val="1"/>
        <c:lblAlgn val="ctr"/>
        <c:lblOffset val="100"/>
        <c:noMultiLvlLbl val="0"/>
      </c:catAx>
      <c:valAx>
        <c:axId val="757094688"/>
        <c:scaling>
          <c:orientation val="minMax"/>
          <c:max val="46000"/>
          <c:min val="4445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409]mmmm\-yyyy;@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092064"/>
        <c:crosses val="autoZero"/>
        <c:crossBetween val="between"/>
        <c:majorUnit val="181"/>
        <c:minorUnit val="6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Urban</a:t>
            </a:r>
            <a:r>
              <a:rPr lang="en-US" baseline="0"/>
              <a:t> Loading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HRL_Delivered_Loads!$J$2</c:f>
              <c:strCache>
                <c:ptCount val="1"/>
                <c:pt idx="0">
                  <c:v>Source 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HRL_Delivered_Loads!$I$3:$I$11</c:f>
              <c:strCache>
                <c:ptCount val="9"/>
                <c:pt idx="0">
                  <c:v>Yadkin River</c:v>
                </c:pt>
                <c:pt idx="1">
                  <c:v>South Yadkin River</c:v>
                </c:pt>
                <c:pt idx="2">
                  <c:v>Grants Creek</c:v>
                </c:pt>
                <c:pt idx="3">
                  <c:v>Abbotts Creek</c:v>
                </c:pt>
                <c:pt idx="4">
                  <c:v>Flat Swamp Creek</c:v>
                </c:pt>
                <c:pt idx="5">
                  <c:v>Dutch Second Creek</c:v>
                </c:pt>
                <c:pt idx="6">
                  <c:v>Town/Crane Creek</c:v>
                </c:pt>
                <c:pt idx="7">
                  <c:v>Swearing Creek</c:v>
                </c:pt>
                <c:pt idx="8">
                  <c:v>North &amp; South Potts Creek</c:v>
                </c:pt>
              </c:strCache>
            </c:strRef>
          </c:cat>
          <c:val>
            <c:numRef>
              <c:f>HRL_Delivered_Loads!$J$3:$J$11</c:f>
              <c:numCache>
                <c:formatCode>0.0</c:formatCode>
                <c:ptCount val="9"/>
                <c:pt idx="0">
                  <c:v>718.21270581482918</c:v>
                </c:pt>
                <c:pt idx="1">
                  <c:v>272.75203440930386</c:v>
                </c:pt>
                <c:pt idx="2">
                  <c:v>30.589130049666142</c:v>
                </c:pt>
                <c:pt idx="3">
                  <c:v>80.722796515769645</c:v>
                </c:pt>
                <c:pt idx="4">
                  <c:v>7.6592787335632799</c:v>
                </c:pt>
                <c:pt idx="5">
                  <c:v>17.8941956438807</c:v>
                </c:pt>
                <c:pt idx="6">
                  <c:v>21.532815014962551</c:v>
                </c:pt>
                <c:pt idx="7">
                  <c:v>12.939490814103952</c:v>
                </c:pt>
                <c:pt idx="8">
                  <c:v>11.173411159113149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E8-4D25-9BC2-06AD74514800}"/>
            </c:ext>
          </c:extLst>
        </c:ser>
        <c:ser>
          <c:idx val="1"/>
          <c:order val="1"/>
          <c:tx>
            <c:strRef>
              <c:f>HRL_Delivered_Loads!$K$2</c:f>
              <c:strCache>
                <c:ptCount val="1"/>
                <c:pt idx="0">
                  <c:v>Delivered N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HRL_Delivered_Loads!$I$3:$I$11</c:f>
              <c:strCache>
                <c:ptCount val="9"/>
                <c:pt idx="0">
                  <c:v>Yadkin River</c:v>
                </c:pt>
                <c:pt idx="1">
                  <c:v>South Yadkin River</c:v>
                </c:pt>
                <c:pt idx="2">
                  <c:v>Grants Creek</c:v>
                </c:pt>
                <c:pt idx="3">
                  <c:v>Abbotts Creek</c:v>
                </c:pt>
                <c:pt idx="4">
                  <c:v>Flat Swamp Creek</c:v>
                </c:pt>
                <c:pt idx="5">
                  <c:v>Dutch Second Creek</c:v>
                </c:pt>
                <c:pt idx="6">
                  <c:v>Town/Crane Creek</c:v>
                </c:pt>
                <c:pt idx="7">
                  <c:v>Swearing Creek</c:v>
                </c:pt>
                <c:pt idx="8">
                  <c:v>North &amp; South Potts Creek</c:v>
                </c:pt>
              </c:strCache>
            </c:strRef>
          </c:cat>
          <c:val>
            <c:numRef>
              <c:f>HRL_Delivered_Loads!$K$3:$K$11</c:f>
              <c:numCache>
                <c:formatCode>0.0</c:formatCode>
                <c:ptCount val="9"/>
                <c:pt idx="0">
                  <c:v>450.38988736174497</c:v>
                </c:pt>
                <c:pt idx="1">
                  <c:v>166.31304176279406</c:v>
                </c:pt>
                <c:pt idx="2">
                  <c:v>23.246937010152301</c:v>
                </c:pt>
                <c:pt idx="3">
                  <c:v>40.603532466049401</c:v>
                </c:pt>
                <c:pt idx="4">
                  <c:v>6.4327280186649851</c:v>
                </c:pt>
                <c:pt idx="5">
                  <c:v>14.938673421792897</c:v>
                </c:pt>
                <c:pt idx="6">
                  <c:v>16.897303256220606</c:v>
                </c:pt>
                <c:pt idx="7">
                  <c:v>10.203662170042715</c:v>
                </c:pt>
                <c:pt idx="8">
                  <c:v>9.2848049115642901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E8-4D25-9BC2-06AD74514800}"/>
            </c:ext>
          </c:extLst>
        </c:ser>
        <c:ser>
          <c:idx val="2"/>
          <c:order val="2"/>
          <c:tx>
            <c:strRef>
              <c:f>HRL_Delivered_Loads!$L$2</c:f>
              <c:strCache>
                <c:ptCount val="1"/>
                <c:pt idx="0">
                  <c:v>Source P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HRL_Delivered_Loads!$I$3:$I$11</c:f>
              <c:strCache>
                <c:ptCount val="9"/>
                <c:pt idx="0">
                  <c:v>Yadkin River</c:v>
                </c:pt>
                <c:pt idx="1">
                  <c:v>South Yadkin River</c:v>
                </c:pt>
                <c:pt idx="2">
                  <c:v>Grants Creek</c:v>
                </c:pt>
                <c:pt idx="3">
                  <c:v>Abbotts Creek</c:v>
                </c:pt>
                <c:pt idx="4">
                  <c:v>Flat Swamp Creek</c:v>
                </c:pt>
                <c:pt idx="5">
                  <c:v>Dutch Second Creek</c:v>
                </c:pt>
                <c:pt idx="6">
                  <c:v>Town/Crane Creek</c:v>
                </c:pt>
                <c:pt idx="7">
                  <c:v>Swearing Creek</c:v>
                </c:pt>
                <c:pt idx="8">
                  <c:v>North &amp; South Potts Creek</c:v>
                </c:pt>
              </c:strCache>
            </c:strRef>
          </c:cat>
          <c:val>
            <c:numRef>
              <c:f>HRL_Delivered_Loads!$L$3:$L$11</c:f>
              <c:numCache>
                <c:formatCode>0.0</c:formatCode>
                <c:ptCount val="9"/>
                <c:pt idx="0">
                  <c:v>93.644192822974262</c:v>
                </c:pt>
                <c:pt idx="1">
                  <c:v>37.331737382770747</c:v>
                </c:pt>
                <c:pt idx="2">
                  <c:v>3.3023402692515775</c:v>
                </c:pt>
                <c:pt idx="3">
                  <c:v>7.5768554800888035</c:v>
                </c:pt>
                <c:pt idx="4">
                  <c:v>0.70433509157594587</c:v>
                </c:pt>
                <c:pt idx="5">
                  <c:v>1.8163488491524651</c:v>
                </c:pt>
                <c:pt idx="6">
                  <c:v>2.1857072709495853</c:v>
                </c:pt>
                <c:pt idx="7">
                  <c:v>1.189875530766155</c:v>
                </c:pt>
                <c:pt idx="8">
                  <c:v>1.05439106572415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E8-4D25-9BC2-06AD74514800}"/>
            </c:ext>
          </c:extLst>
        </c:ser>
        <c:ser>
          <c:idx val="3"/>
          <c:order val="3"/>
          <c:tx>
            <c:strRef>
              <c:f>HRL_Delivered_Loads!$M$2</c:f>
              <c:strCache>
                <c:ptCount val="1"/>
                <c:pt idx="0">
                  <c:v>Delivered P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HRL_Delivered_Loads!$I$3:$I$11</c:f>
              <c:strCache>
                <c:ptCount val="9"/>
                <c:pt idx="0">
                  <c:v>Yadkin River</c:v>
                </c:pt>
                <c:pt idx="1">
                  <c:v>South Yadkin River</c:v>
                </c:pt>
                <c:pt idx="2">
                  <c:v>Grants Creek</c:v>
                </c:pt>
                <c:pt idx="3">
                  <c:v>Abbotts Creek</c:v>
                </c:pt>
                <c:pt idx="4">
                  <c:v>Flat Swamp Creek</c:v>
                </c:pt>
                <c:pt idx="5">
                  <c:v>Dutch Second Creek</c:v>
                </c:pt>
                <c:pt idx="6">
                  <c:v>Town/Crane Creek</c:v>
                </c:pt>
                <c:pt idx="7">
                  <c:v>Swearing Creek</c:v>
                </c:pt>
                <c:pt idx="8">
                  <c:v>North &amp; South Potts Creek</c:v>
                </c:pt>
              </c:strCache>
            </c:strRef>
          </c:cat>
          <c:val>
            <c:numRef>
              <c:f>HRL_Delivered_Loads!$M$3:$M$11</c:f>
              <c:numCache>
                <c:formatCode>0.0</c:formatCode>
                <c:ptCount val="9"/>
                <c:pt idx="0">
                  <c:v>55.83713561333294</c:v>
                </c:pt>
                <c:pt idx="1">
                  <c:v>19.609180896316047</c:v>
                </c:pt>
                <c:pt idx="2">
                  <c:v>2.6895809442018845</c:v>
                </c:pt>
                <c:pt idx="3">
                  <c:v>3.7022796215511482</c:v>
                </c:pt>
                <c:pt idx="4">
                  <c:v>0.6010980020322938</c:v>
                </c:pt>
                <c:pt idx="5">
                  <c:v>1.4723718857852577</c:v>
                </c:pt>
                <c:pt idx="6">
                  <c:v>1.8875524234337218</c:v>
                </c:pt>
                <c:pt idx="7">
                  <c:v>0.94737741216414717</c:v>
                </c:pt>
                <c:pt idx="8">
                  <c:v>0.85520033145221497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AE8-4D25-9BC2-06AD74514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6070584"/>
        <c:axId val="516077472"/>
      </c:barChart>
      <c:catAx>
        <c:axId val="516070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6077472"/>
        <c:crosses val="autoZero"/>
        <c:auto val="1"/>
        <c:lblAlgn val="ctr"/>
        <c:lblOffset val="100"/>
        <c:noMultiLvlLbl val="0"/>
      </c:catAx>
      <c:valAx>
        <c:axId val="516077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6070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MS4 Loading (boundaries as of 2012)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HRL_Delivered_Loads!$O$2</c:f>
              <c:strCache>
                <c:ptCount val="1"/>
                <c:pt idx="0">
                  <c:v>Source 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HRL_Delivered_Loads!$N$3:$N$11</c:f>
              <c:strCache>
                <c:ptCount val="9"/>
                <c:pt idx="0">
                  <c:v>Yadkin River</c:v>
                </c:pt>
                <c:pt idx="1">
                  <c:v>South Yadkin River</c:v>
                </c:pt>
                <c:pt idx="2">
                  <c:v>Grants Creek</c:v>
                </c:pt>
                <c:pt idx="3">
                  <c:v>Abbotts Creek</c:v>
                </c:pt>
                <c:pt idx="4">
                  <c:v>Flat Swamp Creek</c:v>
                </c:pt>
                <c:pt idx="5">
                  <c:v>Dutch Second Creek</c:v>
                </c:pt>
                <c:pt idx="6">
                  <c:v>Town/Crane Creek</c:v>
                </c:pt>
                <c:pt idx="7">
                  <c:v>Swearing Creek</c:v>
                </c:pt>
                <c:pt idx="8">
                  <c:v>North &amp; South Potts Creek</c:v>
                </c:pt>
              </c:strCache>
            </c:strRef>
          </c:cat>
          <c:val>
            <c:numRef>
              <c:f>HRL_Delivered_Loads!$O$3:$O$11</c:f>
              <c:numCache>
                <c:formatCode>0.0</c:formatCode>
                <c:ptCount val="9"/>
                <c:pt idx="0">
                  <c:v>317.9728438224451</c:v>
                </c:pt>
                <c:pt idx="1">
                  <c:v>63.42867346810668</c:v>
                </c:pt>
                <c:pt idx="2">
                  <c:v>29.381209680885949</c:v>
                </c:pt>
                <c:pt idx="3">
                  <c:v>75.785133733921825</c:v>
                </c:pt>
                <c:pt idx="4">
                  <c:v>0</c:v>
                </c:pt>
                <c:pt idx="5">
                  <c:v>0</c:v>
                </c:pt>
                <c:pt idx="6">
                  <c:v>18.280431216024901</c:v>
                </c:pt>
                <c:pt idx="7">
                  <c:v>19.024836921920802</c:v>
                </c:pt>
                <c:pt idx="8">
                  <c:v>1.6599944921704251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37-443D-BDD1-D5C35655E309}"/>
            </c:ext>
          </c:extLst>
        </c:ser>
        <c:ser>
          <c:idx val="1"/>
          <c:order val="1"/>
          <c:tx>
            <c:strRef>
              <c:f>HRL_Delivered_Loads!$P$2</c:f>
              <c:strCache>
                <c:ptCount val="1"/>
                <c:pt idx="0">
                  <c:v>Delivered N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HRL_Delivered_Loads!$N$3:$N$11</c:f>
              <c:strCache>
                <c:ptCount val="9"/>
                <c:pt idx="0">
                  <c:v>Yadkin River</c:v>
                </c:pt>
                <c:pt idx="1">
                  <c:v>South Yadkin River</c:v>
                </c:pt>
                <c:pt idx="2">
                  <c:v>Grants Creek</c:v>
                </c:pt>
                <c:pt idx="3">
                  <c:v>Abbotts Creek</c:v>
                </c:pt>
                <c:pt idx="4">
                  <c:v>Flat Swamp Creek</c:v>
                </c:pt>
                <c:pt idx="5">
                  <c:v>Dutch Second Creek</c:v>
                </c:pt>
                <c:pt idx="6">
                  <c:v>Town/Crane Creek</c:v>
                </c:pt>
                <c:pt idx="7">
                  <c:v>Swearing Creek</c:v>
                </c:pt>
                <c:pt idx="8">
                  <c:v>North &amp; South Potts Creek</c:v>
                </c:pt>
              </c:strCache>
            </c:strRef>
          </c:cat>
          <c:val>
            <c:numRef>
              <c:f>HRL_Delivered_Loads!$P$3:$P$11</c:f>
              <c:numCache>
                <c:formatCode>0.0</c:formatCode>
                <c:ptCount val="9"/>
                <c:pt idx="0">
                  <c:v>205.88360992039358</c:v>
                </c:pt>
                <c:pt idx="1">
                  <c:v>38.830658604912394</c:v>
                </c:pt>
                <c:pt idx="2">
                  <c:v>24.006409770891988</c:v>
                </c:pt>
                <c:pt idx="3">
                  <c:v>45.30605845567802</c:v>
                </c:pt>
                <c:pt idx="4">
                  <c:v>0</c:v>
                </c:pt>
                <c:pt idx="5">
                  <c:v>0</c:v>
                </c:pt>
                <c:pt idx="6">
                  <c:v>14.345081667074895</c:v>
                </c:pt>
                <c:pt idx="7">
                  <c:v>15.002368453312126</c:v>
                </c:pt>
                <c:pt idx="8">
                  <c:v>1.3794108884557474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37-443D-BDD1-D5C35655E309}"/>
            </c:ext>
          </c:extLst>
        </c:ser>
        <c:ser>
          <c:idx val="2"/>
          <c:order val="2"/>
          <c:tx>
            <c:strRef>
              <c:f>HRL_Delivered_Loads!$Q$2</c:f>
              <c:strCache>
                <c:ptCount val="1"/>
                <c:pt idx="0">
                  <c:v>Source P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HRL_Delivered_Loads!$N$3:$N$11</c:f>
              <c:strCache>
                <c:ptCount val="9"/>
                <c:pt idx="0">
                  <c:v>Yadkin River</c:v>
                </c:pt>
                <c:pt idx="1">
                  <c:v>South Yadkin River</c:v>
                </c:pt>
                <c:pt idx="2">
                  <c:v>Grants Creek</c:v>
                </c:pt>
                <c:pt idx="3">
                  <c:v>Abbotts Creek</c:v>
                </c:pt>
                <c:pt idx="4">
                  <c:v>Flat Swamp Creek</c:v>
                </c:pt>
                <c:pt idx="5">
                  <c:v>Dutch Second Creek</c:v>
                </c:pt>
                <c:pt idx="6">
                  <c:v>Town/Crane Creek</c:v>
                </c:pt>
                <c:pt idx="7">
                  <c:v>Swearing Creek</c:v>
                </c:pt>
                <c:pt idx="8">
                  <c:v>North &amp; South Potts Creek</c:v>
                </c:pt>
              </c:strCache>
            </c:strRef>
          </c:cat>
          <c:val>
            <c:numRef>
              <c:f>HRL_Delivered_Loads!$Q$3:$Q$11</c:f>
              <c:numCache>
                <c:formatCode>0.0</c:formatCode>
                <c:ptCount val="9"/>
                <c:pt idx="0">
                  <c:v>31.042635699441142</c:v>
                </c:pt>
                <c:pt idx="1">
                  <c:v>7.8218245639886677</c:v>
                </c:pt>
                <c:pt idx="2">
                  <c:v>2.7050105079031801</c:v>
                </c:pt>
                <c:pt idx="3">
                  <c:v>6.13540768324048</c:v>
                </c:pt>
                <c:pt idx="4">
                  <c:v>0</c:v>
                </c:pt>
                <c:pt idx="5">
                  <c:v>0</c:v>
                </c:pt>
                <c:pt idx="6">
                  <c:v>1.6366090241960902</c:v>
                </c:pt>
                <c:pt idx="7">
                  <c:v>1.54607727507088</c:v>
                </c:pt>
                <c:pt idx="8">
                  <c:v>0.134910489294846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37-443D-BDD1-D5C35655E309}"/>
            </c:ext>
          </c:extLst>
        </c:ser>
        <c:ser>
          <c:idx val="3"/>
          <c:order val="3"/>
          <c:tx>
            <c:strRef>
              <c:f>HRL_Delivered_Loads!$R$2</c:f>
              <c:strCache>
                <c:ptCount val="1"/>
                <c:pt idx="0">
                  <c:v>Delivered P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HRL_Delivered_Loads!$N$3:$N$11</c:f>
              <c:strCache>
                <c:ptCount val="9"/>
                <c:pt idx="0">
                  <c:v>Yadkin River</c:v>
                </c:pt>
                <c:pt idx="1">
                  <c:v>South Yadkin River</c:v>
                </c:pt>
                <c:pt idx="2">
                  <c:v>Grants Creek</c:v>
                </c:pt>
                <c:pt idx="3">
                  <c:v>Abbotts Creek</c:v>
                </c:pt>
                <c:pt idx="4">
                  <c:v>Flat Swamp Creek</c:v>
                </c:pt>
                <c:pt idx="5">
                  <c:v>Dutch Second Creek</c:v>
                </c:pt>
                <c:pt idx="6">
                  <c:v>Town/Crane Creek</c:v>
                </c:pt>
                <c:pt idx="7">
                  <c:v>Swearing Creek</c:v>
                </c:pt>
                <c:pt idx="8">
                  <c:v>North &amp; South Potts Creek</c:v>
                </c:pt>
              </c:strCache>
            </c:strRef>
          </c:cat>
          <c:val>
            <c:numRef>
              <c:f>HRL_Delivered_Loads!$R$3:$R$11</c:f>
              <c:numCache>
                <c:formatCode>0.0</c:formatCode>
                <c:ptCount val="9"/>
                <c:pt idx="0">
                  <c:v>22.918301036521054</c:v>
                </c:pt>
                <c:pt idx="1">
                  <c:v>4.2551880787672678</c:v>
                </c:pt>
                <c:pt idx="2">
                  <c:v>2.3481987233471346</c:v>
                </c:pt>
                <c:pt idx="3">
                  <c:v>4.0366798897850709</c:v>
                </c:pt>
                <c:pt idx="4">
                  <c:v>0</c:v>
                </c:pt>
                <c:pt idx="5">
                  <c:v>0</c:v>
                </c:pt>
                <c:pt idx="6">
                  <c:v>1.4133573012696827</c:v>
                </c:pt>
                <c:pt idx="7">
                  <c:v>1.2309847962999301</c:v>
                </c:pt>
                <c:pt idx="8">
                  <c:v>0.10942381713192302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37-443D-BDD1-D5C35655E3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4893552"/>
        <c:axId val="674888632"/>
      </c:barChart>
      <c:catAx>
        <c:axId val="67489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4888632"/>
        <c:crosses val="autoZero"/>
        <c:auto val="1"/>
        <c:lblAlgn val="ctr"/>
        <c:lblOffset val="100"/>
        <c:noMultiLvlLbl val="0"/>
      </c:catAx>
      <c:valAx>
        <c:axId val="674888632"/>
        <c:scaling>
          <c:orientation val="minMax"/>
          <c:max val="8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4893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98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22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49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38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7589" indent="-297589">
              <a:buFontTx/>
              <a:buChar char="-"/>
            </a:pP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493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458">
              <a:defRPr/>
            </a:pPr>
            <a:fld id="{456C487D-E38B-444A-A8D9-A3853809DE0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4458"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41629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458">
              <a:defRPr/>
            </a:pPr>
            <a:fld id="{456C487D-E38B-444A-A8D9-A3853809DE0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4458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80680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21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458">
              <a:defRPr/>
            </a:pPr>
            <a:fld id="{456C487D-E38B-444A-A8D9-A3853809DE0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4458">
                <a:defRPr/>
              </a:pPr>
              <a:t>10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08870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0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eq.nc.gov/about/divisions/mitigation-services/customers/nutrient-offset-ilf-program-information" TargetMode="External"/><Relationship Id="rId2" Type="http://schemas.openxmlformats.org/officeDocument/2006/relationships/hyperlink" Target="https://deq.nc.gov/about/divisions/water-resources/water-quality-permitting/401-buffer-permitting/nutrient-offset-buffer-mitigation-program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26,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41953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</a:t>
            </a:r>
          </a:p>
          <a:p>
            <a:r>
              <a:rPr lang="en-US" sz="3200" b="1" i="1" dirty="0">
                <a:latin typeface="+mj-lt"/>
              </a:rPr>
              <a:t>Nutrient Management </a:t>
            </a:r>
          </a:p>
          <a:p>
            <a:r>
              <a:rPr lang="en-US" sz="3200" b="1" i="1" dirty="0">
                <a:latin typeface="+mj-lt"/>
              </a:rPr>
              <a:t>Strategy: Stormwater</a:t>
            </a:r>
          </a:p>
        </p:txBody>
      </p:sp>
    </p:spTree>
    <p:extLst>
      <p:ext uri="{BB962C8B-B14F-4D97-AF65-F5344CB8AC3E}">
        <p14:creationId xmlns:p14="http://schemas.microsoft.com/office/powerpoint/2010/main" val="2863659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 Rock Lake Watershed Annual Nutrient Loading (tons/</a:t>
            </a:r>
            <a:r>
              <a:rPr lang="en-US" dirty="0" err="1"/>
              <a:t>yr</a:t>
            </a:r>
            <a:r>
              <a:rPr lang="en-US" dirty="0"/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669EDF1-2B64-A9BA-672F-161902FBF753}"/>
              </a:ext>
            </a:extLst>
          </p:cNvPr>
          <p:cNvGraphicFramePr>
            <a:graphicFrameLocks/>
          </p:cNvGraphicFramePr>
          <p:nvPr/>
        </p:nvGraphicFramePr>
        <p:xfrm>
          <a:off x="388620" y="1346835"/>
          <a:ext cx="5707380" cy="4164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E3DE305-E4A1-8BE6-0246-97EA932703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1007630"/>
              </p:ext>
            </p:extLst>
          </p:nvPr>
        </p:nvGraphicFramePr>
        <p:xfrm>
          <a:off x="6103620" y="1346835"/>
          <a:ext cx="5699760" cy="4164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83706BD-DD8B-DFF6-7471-CAF8CD502BA3}"/>
              </a:ext>
            </a:extLst>
          </p:cNvPr>
          <p:cNvSpPr txBox="1"/>
          <p:nvPr/>
        </p:nvSpPr>
        <p:spPr>
          <a:xfrm>
            <a:off x="3304178" y="5632323"/>
            <a:ext cx="558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Urban: CGIA “developed” outside of MS4 boundaries</a:t>
            </a:r>
          </a:p>
        </p:txBody>
      </p:sp>
    </p:spTree>
    <p:extLst>
      <p:ext uri="{BB962C8B-B14F-4D97-AF65-F5344CB8AC3E}">
        <p14:creationId xmlns:p14="http://schemas.microsoft.com/office/powerpoint/2010/main" val="2643171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8F560-3E12-C029-D486-E26A975A7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E7009B9-F5BA-5CFF-103E-2B4233FB07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6479" y="64405"/>
            <a:ext cx="8691824" cy="672386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C481FE-84A9-20BB-B004-78CC96FE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924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C4DA6-6D4B-D47A-BE17-8F2DB5E72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Nutrient Load Reductions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F8ADE-4973-6987-1873-F96FD20B1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8768" y="1493045"/>
            <a:ext cx="5375031" cy="4755355"/>
          </a:xfrm>
        </p:spPr>
        <p:txBody>
          <a:bodyPr/>
          <a:lstStyle/>
          <a:p>
            <a:r>
              <a:rPr lang="en-US" dirty="0"/>
              <a:t>Curve determines overall % load reduction needed</a:t>
            </a:r>
          </a:p>
          <a:p>
            <a:r>
              <a:rPr lang="en-US" dirty="0"/>
              <a:t>% load reduction applied to nutrient export rate which determines SCM type &amp; 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CB164-D4BE-022D-1EB5-D489FB1E3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6344328-109F-46F3-5301-09E6F78852F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42350E-F2F7-9480-E89B-9F182B0330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45" b="21851"/>
          <a:stretch/>
        </p:blipFill>
        <p:spPr bwMode="auto">
          <a:xfrm>
            <a:off x="520399" y="1222499"/>
            <a:ext cx="5575601" cy="52964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5724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E625A-45C8-4F5C-62BF-28123B29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230"/>
            <a:ext cx="6797511" cy="557215"/>
          </a:xfrm>
        </p:spPr>
        <p:txBody>
          <a:bodyPr>
            <a:normAutofit fontScale="90000"/>
          </a:bodyPr>
          <a:lstStyle/>
          <a:p>
            <a:r>
              <a:rPr lang="en-US" dirty="0"/>
              <a:t>Current NC Stormwater Regulations in HRL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AD526-4DB0-8FEA-D8FD-FBB2BE815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NPDES MS4 (14 in HRL)</a:t>
            </a:r>
          </a:p>
          <a:p>
            <a:pPr lvl="1"/>
            <a:r>
              <a:rPr lang="en-US" dirty="0"/>
              <a:t>Construction site and post-construction stormwater controls</a:t>
            </a:r>
          </a:p>
          <a:p>
            <a:pPr lvl="2"/>
            <a:r>
              <a:rPr lang="en-US" dirty="0"/>
              <a:t>All projects: 30’ setback</a:t>
            </a:r>
          </a:p>
          <a:p>
            <a:pPr lvl="2"/>
            <a:r>
              <a:rPr lang="en-US" dirty="0"/>
              <a:t>Low density: dispersed flow, vegetated conveyances</a:t>
            </a:r>
          </a:p>
          <a:p>
            <a:pPr lvl="2"/>
            <a:r>
              <a:rPr lang="en-US" dirty="0"/>
              <a:t>High density (&gt; 24% BUA): treat 1” BUA runoff w/primary SCM; or annual runoff volume match</a:t>
            </a:r>
          </a:p>
          <a:p>
            <a:pPr lvl="1"/>
            <a:r>
              <a:rPr lang="en-US" dirty="0"/>
              <a:t>Public education</a:t>
            </a:r>
          </a:p>
          <a:p>
            <a:pPr lvl="1"/>
            <a:r>
              <a:rPr lang="en-US" dirty="0"/>
              <a:t>Illicit discharge elimination</a:t>
            </a:r>
          </a:p>
          <a:p>
            <a:pPr lvl="1"/>
            <a:r>
              <a:rPr lang="en-US" dirty="0"/>
              <a:t>Pollution prevention &amp; “good housekeeping”</a:t>
            </a:r>
          </a:p>
          <a:p>
            <a:r>
              <a:rPr lang="en-US" dirty="0"/>
              <a:t>HQW/ORW/WSW</a:t>
            </a:r>
          </a:p>
          <a:p>
            <a:pPr lvl="1"/>
            <a:r>
              <a:rPr lang="en-US" dirty="0"/>
              <a:t>30’ vegetated setback</a:t>
            </a:r>
          </a:p>
          <a:p>
            <a:pPr lvl="1"/>
            <a:r>
              <a:rPr lang="en-US" dirty="0"/>
              <a:t>Low density = dispersed flow, vegetated conveyances</a:t>
            </a:r>
          </a:p>
          <a:p>
            <a:pPr lvl="1"/>
            <a:r>
              <a:rPr lang="en-US" dirty="0"/>
              <a:t>High density (varies from 6% to 24% BUA): treat 1” BUA runoff w/primary SCM; or annual runoff volume match, 100’ vegetated setback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4A744-0ACF-4B89-114F-23BB4154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F32BFC4-B2A2-946E-C8AC-D1F4B9657A8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170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2497B-ACBA-7A7D-F30C-AD3B741B1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684B33D-94C0-8184-5EBB-AF4F9E15A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6045" y="-799"/>
            <a:ext cx="8842548" cy="683177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CC15F-F2D9-4FAD-71C1-EF4BB518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174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A6B87-3626-B8AB-1A93-67D89D6F0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30644B-9880-6B0E-FE6B-A0549BD0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9D40AA40-B831-5A2E-9D29-5FC945905B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6153" y="86951"/>
            <a:ext cx="7770044" cy="6263607"/>
          </a:xfrm>
        </p:spPr>
      </p:pic>
    </p:spTree>
    <p:extLst>
      <p:ext uri="{BB962C8B-B14F-4D97-AF65-F5344CB8AC3E}">
        <p14:creationId xmlns:p14="http://schemas.microsoft.com/office/powerpoint/2010/main" val="3139793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3C21C-1724-6F8E-012C-910A36669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275" y="113699"/>
            <a:ext cx="6029326" cy="557215"/>
          </a:xfrm>
        </p:spPr>
        <p:txBody>
          <a:bodyPr>
            <a:normAutofit/>
          </a:bodyPr>
          <a:lstStyle/>
          <a:p>
            <a:r>
              <a:rPr lang="en-US" dirty="0"/>
              <a:t>Overview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6062D-8B28-CA3D-966F-0E8DFC710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779" y="1385741"/>
            <a:ext cx="10939021" cy="502448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Model program approved by EMC, local programs required</a:t>
            </a:r>
          </a:p>
          <a:p>
            <a:r>
              <a:rPr lang="en-US" dirty="0"/>
              <a:t>2 approaches to local governments included - N/T = “Swiss cheese”; J/F = all LGs</a:t>
            </a:r>
          </a:p>
          <a:p>
            <a:r>
              <a:rPr lang="en-US" dirty="0"/>
              <a:t>Programs include post-construction control, AND some or all of: </a:t>
            </a:r>
          </a:p>
          <a:p>
            <a:pPr lvl="1"/>
            <a:r>
              <a:rPr lang="en-US" dirty="0"/>
              <a:t>ensure compliance, SCM maintenance for life of development; </a:t>
            </a:r>
          </a:p>
          <a:p>
            <a:pPr lvl="1"/>
            <a:r>
              <a:rPr lang="en-US" dirty="0"/>
              <a:t>public education; </a:t>
            </a:r>
          </a:p>
          <a:p>
            <a:pPr lvl="1"/>
            <a:r>
              <a:rPr lang="en-US" dirty="0"/>
              <a:t>mapping stormwater system; </a:t>
            </a:r>
          </a:p>
          <a:p>
            <a:pPr lvl="1"/>
            <a:r>
              <a:rPr lang="en-US" dirty="0"/>
              <a:t>illegal discharges detection/elimination program.</a:t>
            </a:r>
          </a:p>
          <a:p>
            <a:r>
              <a:rPr lang="en-US" dirty="0"/>
              <a:t>Post-construction stormwater requirements:</a:t>
            </a:r>
          </a:p>
          <a:p>
            <a:pPr lvl="1"/>
            <a:r>
              <a:rPr lang="en-US" dirty="0"/>
              <a:t>All use nutrient loading rate targets (</a:t>
            </a:r>
            <a:r>
              <a:rPr lang="en-US" dirty="0" err="1"/>
              <a:t>lb</a:t>
            </a:r>
            <a:r>
              <a:rPr lang="en-US" dirty="0"/>
              <a:t>/ac/</a:t>
            </a:r>
            <a:r>
              <a:rPr lang="en-US" dirty="0" err="1"/>
              <a:t>yr</a:t>
            </a:r>
            <a:r>
              <a:rPr lang="en-US" dirty="0"/>
              <a:t>); meet strategy goals project by project</a:t>
            </a:r>
          </a:p>
          <a:p>
            <a:pPr lvl="1"/>
            <a:r>
              <a:rPr lang="en-US" dirty="0"/>
              <a:t>Onsite-offsite practices combine to meet targets</a:t>
            </a:r>
          </a:p>
          <a:p>
            <a:pPr lvl="1"/>
            <a:r>
              <a:rPr lang="en-US" dirty="0"/>
              <a:t>Onsite </a:t>
            </a:r>
          </a:p>
          <a:p>
            <a:pPr lvl="2"/>
            <a:r>
              <a:rPr lang="en-US" dirty="0"/>
              <a:t>Quality: Treatment minimums vary by rule; 30-50% of reduction need (Falls) or one primary SCM (others)</a:t>
            </a:r>
          </a:p>
          <a:p>
            <a:pPr lvl="2"/>
            <a:r>
              <a:rPr lang="en-US" dirty="0"/>
              <a:t>Quantity: peak rate match, 1 </a:t>
            </a:r>
            <a:r>
              <a:rPr lang="en-US" dirty="0" err="1"/>
              <a:t>yr</a:t>
            </a:r>
            <a:r>
              <a:rPr lang="en-US" dirty="0"/>
              <a:t>/ 24 </a:t>
            </a:r>
            <a:r>
              <a:rPr lang="en-US" dirty="0" err="1"/>
              <a:t>hr</a:t>
            </a:r>
            <a:r>
              <a:rPr lang="en-US" dirty="0"/>
              <a:t> storm (Falls only)</a:t>
            </a:r>
          </a:p>
          <a:p>
            <a:pPr lvl="1"/>
            <a:r>
              <a:rPr lang="en-US" dirty="0"/>
              <a:t>Offsite – buy credit for remaining load reduction per Nutrient Offset Rule 15A NCAC 2B .0703</a:t>
            </a:r>
          </a:p>
          <a:p>
            <a:pPr lvl="2"/>
            <a:r>
              <a:rPr lang="en-US" dirty="0"/>
              <a:t>Private offset bank via DWR - </a:t>
            </a:r>
            <a:r>
              <a:rPr lang="en-US" sz="800" dirty="0">
                <a:hlinkClick r:id="rId2"/>
              </a:rPr>
              <a:t>https://deq.nc.gov/about/divisions/water-resources/water-quality-permitting/401-buffer-permitting/nutrient-offset-buffer-mitigation-program</a:t>
            </a:r>
            <a:r>
              <a:rPr lang="en-US" sz="800" dirty="0"/>
              <a:t> </a:t>
            </a:r>
          </a:p>
          <a:p>
            <a:pPr lvl="2"/>
            <a:r>
              <a:rPr lang="en-US" dirty="0"/>
              <a:t>No bank credits available? DMS -  </a:t>
            </a:r>
            <a:r>
              <a:rPr lang="en-US" sz="800" dirty="0">
                <a:hlinkClick r:id="rId3"/>
              </a:rPr>
              <a:t>https://deq.nc.gov/about/divisions/mitigation-services/customers/nutrient-offset-ilf-program-information</a:t>
            </a:r>
            <a:r>
              <a:rPr lang="en-US" sz="800" dirty="0"/>
              <a:t>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B0821A-C6C0-2076-AF60-E11748064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D04E8AC-CEA1-CA6E-56ED-0F87DAC8B59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057275" y="593521"/>
            <a:ext cx="7735675" cy="571353"/>
          </a:xfrm>
        </p:spPr>
        <p:txBody>
          <a:bodyPr>
            <a:normAutofit/>
          </a:bodyPr>
          <a:lstStyle/>
          <a:p>
            <a:r>
              <a:rPr lang="en-US" sz="2400" dirty="0"/>
              <a:t>New Development Nutrient Stormwater Rules</a:t>
            </a:r>
          </a:p>
        </p:txBody>
      </p:sp>
    </p:spTree>
    <p:extLst>
      <p:ext uri="{BB962C8B-B14F-4D97-AF65-F5344CB8AC3E}">
        <p14:creationId xmlns:p14="http://schemas.microsoft.com/office/powerpoint/2010/main" val="3467892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F6ADE-D9C6-EF59-54A9-395941626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995" y="166166"/>
            <a:ext cx="6485641" cy="557215"/>
          </a:xfrm>
        </p:spPr>
        <p:txBody>
          <a:bodyPr>
            <a:normAutofit/>
          </a:bodyPr>
          <a:lstStyle/>
          <a:p>
            <a:r>
              <a:rPr lang="en-US" dirty="0"/>
              <a:t>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30030-57C8-22B0-FFF6-B359C9BDC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8" y="1385741"/>
            <a:ext cx="11585542" cy="510932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Neuse: 3.6 </a:t>
            </a:r>
            <a:r>
              <a:rPr lang="en-US" dirty="0" err="1"/>
              <a:t>lb</a:t>
            </a:r>
            <a:r>
              <a:rPr lang="en-US" dirty="0"/>
              <a:t> N/ac/</a:t>
            </a:r>
            <a:r>
              <a:rPr lang="en-US" dirty="0" err="1"/>
              <a:t>yr</a:t>
            </a:r>
            <a:r>
              <a:rPr lang="en-US" dirty="0"/>
              <a:t> loading rate target (or volume match); </a:t>
            </a:r>
          </a:p>
          <a:p>
            <a:r>
              <a:rPr lang="en-US" dirty="0"/>
              <a:t>Tar-Pamlico: 4.0 </a:t>
            </a:r>
            <a:r>
              <a:rPr lang="en-US" dirty="0" err="1"/>
              <a:t>lb</a:t>
            </a:r>
            <a:r>
              <a:rPr lang="en-US" dirty="0"/>
              <a:t> N/ac/</a:t>
            </a:r>
            <a:r>
              <a:rPr lang="en-US" dirty="0" err="1"/>
              <a:t>yr</a:t>
            </a:r>
            <a:r>
              <a:rPr lang="en-US" dirty="0"/>
              <a:t>, 0.4 </a:t>
            </a:r>
            <a:r>
              <a:rPr lang="en-US" dirty="0" err="1"/>
              <a:t>lb</a:t>
            </a:r>
            <a:r>
              <a:rPr lang="en-US" dirty="0"/>
              <a:t> P/ac/</a:t>
            </a:r>
            <a:r>
              <a:rPr lang="en-US" dirty="0" err="1"/>
              <a:t>yr</a:t>
            </a:r>
            <a:r>
              <a:rPr lang="en-US" dirty="0"/>
              <a:t> (or volume match); </a:t>
            </a:r>
          </a:p>
          <a:p>
            <a:r>
              <a:rPr lang="en-US" dirty="0"/>
              <a:t>Both Neuse and Tar (readopted): </a:t>
            </a:r>
          </a:p>
          <a:p>
            <a:pPr lvl="1"/>
            <a:r>
              <a:rPr lang="en-US" dirty="0"/>
              <a:t>&gt; 24% BUA 1</a:t>
            </a:r>
            <a:r>
              <a:rPr lang="en-US" baseline="30000" dirty="0"/>
              <a:t>o</a:t>
            </a:r>
            <a:r>
              <a:rPr lang="en-US" dirty="0"/>
              <a:t> SCM; offset remainder</a:t>
            </a:r>
          </a:p>
          <a:p>
            <a:pPr lvl="1"/>
            <a:r>
              <a:rPr lang="en-US" dirty="0"/>
              <a:t>Disturbance thresholds: 1 ac residential; ½ ac commercial/industrial/multi-family</a:t>
            </a:r>
          </a:p>
          <a:p>
            <a:pPr lvl="1"/>
            <a:r>
              <a:rPr lang="en-US" dirty="0"/>
              <a:t>Exemption for individual SF lots NPOLCPDOS w/ &lt;5% BUA</a:t>
            </a:r>
          </a:p>
          <a:p>
            <a:r>
              <a:rPr lang="en-US" dirty="0"/>
              <a:t>Falls:</a:t>
            </a:r>
          </a:p>
          <a:p>
            <a:pPr lvl="2"/>
            <a:r>
              <a:rPr lang="en-US" dirty="0"/>
              <a:t>Disturbance thresholds: ½ acre residential; 12,000 ft2 commercial/industrial/multi-family</a:t>
            </a:r>
          </a:p>
          <a:p>
            <a:pPr lvl="2"/>
            <a:r>
              <a:rPr lang="en-US" dirty="0"/>
              <a:t>2.2 </a:t>
            </a:r>
            <a:r>
              <a:rPr lang="en-US" dirty="0" err="1"/>
              <a:t>lb</a:t>
            </a:r>
            <a:r>
              <a:rPr lang="en-US" dirty="0"/>
              <a:t> N/ac/</a:t>
            </a:r>
            <a:r>
              <a:rPr lang="en-US" dirty="0" err="1"/>
              <a:t>yr</a:t>
            </a:r>
            <a:r>
              <a:rPr lang="en-US" dirty="0"/>
              <a:t>, 0.33 </a:t>
            </a:r>
            <a:r>
              <a:rPr lang="en-US" dirty="0" err="1"/>
              <a:t>lb</a:t>
            </a:r>
            <a:r>
              <a:rPr lang="en-US" dirty="0"/>
              <a:t> P/ac/</a:t>
            </a:r>
            <a:r>
              <a:rPr lang="en-US" dirty="0" err="1"/>
              <a:t>yr</a:t>
            </a:r>
            <a:r>
              <a:rPr lang="en-US" dirty="0"/>
              <a:t> (or volume match)</a:t>
            </a:r>
          </a:p>
          <a:p>
            <a:pPr lvl="2"/>
            <a:r>
              <a:rPr lang="en-US" dirty="0"/>
              <a:t>Meet 30-50% of load reduction need onsite; offset remainder</a:t>
            </a:r>
          </a:p>
          <a:p>
            <a:r>
              <a:rPr lang="en-US" dirty="0"/>
              <a:t>Jordan:</a:t>
            </a:r>
          </a:p>
          <a:p>
            <a:pPr lvl="1"/>
            <a:r>
              <a:rPr lang="en-US" dirty="0"/>
              <a:t>Nitrogen: UNH 2.2; LNH 4.4; Haw 3.8 </a:t>
            </a:r>
            <a:r>
              <a:rPr lang="en-US" dirty="0" err="1"/>
              <a:t>lb</a:t>
            </a:r>
            <a:r>
              <a:rPr lang="en-US" dirty="0"/>
              <a:t>/ac/</a:t>
            </a:r>
            <a:r>
              <a:rPr lang="en-US" dirty="0" err="1"/>
              <a:t>yr</a:t>
            </a:r>
            <a:endParaRPr lang="en-US" dirty="0"/>
          </a:p>
          <a:p>
            <a:pPr lvl="1"/>
            <a:r>
              <a:rPr lang="en-US" dirty="0"/>
              <a:t>Phosphorus: UNH 0.82; LNH 0.78; Haw 1.43 </a:t>
            </a:r>
            <a:r>
              <a:rPr lang="en-US" dirty="0" err="1"/>
              <a:t>lb</a:t>
            </a:r>
            <a:r>
              <a:rPr lang="en-US" dirty="0"/>
              <a:t>/ac/</a:t>
            </a:r>
            <a:r>
              <a:rPr lang="en-US" dirty="0" err="1"/>
              <a:t>yr</a:t>
            </a:r>
            <a:endParaRPr lang="en-US" dirty="0"/>
          </a:p>
          <a:p>
            <a:pPr lvl="1"/>
            <a:r>
              <a:rPr lang="en-US" dirty="0"/>
              <a:t>All projects above targets </a:t>
            </a:r>
            <a:r>
              <a:rPr lang="en-US" u="sng" dirty="0"/>
              <a:t>&gt;</a:t>
            </a:r>
            <a:r>
              <a:rPr lang="en-US" dirty="0"/>
              <a:t> 1 BMP, 85% TSS. </a:t>
            </a:r>
          </a:p>
          <a:p>
            <a:pPr lvl="1"/>
            <a:r>
              <a:rPr lang="en-US" dirty="0"/>
              <a:t>Offset remainder where &lt; 10 </a:t>
            </a:r>
            <a:r>
              <a:rPr lang="en-US" dirty="0" err="1"/>
              <a:t>lb</a:t>
            </a:r>
            <a:r>
              <a:rPr lang="en-US" dirty="0"/>
              <a:t> N/ac comm./ind. or &lt; 6 </a:t>
            </a:r>
            <a:r>
              <a:rPr lang="en-US" dirty="0" err="1"/>
              <a:t>lb</a:t>
            </a:r>
            <a:r>
              <a:rPr lang="en-US" dirty="0"/>
              <a:t> N/ac SF residential</a:t>
            </a:r>
          </a:p>
          <a:p>
            <a:pPr lvl="2"/>
            <a:r>
              <a:rPr lang="en-US" dirty="0"/>
              <a:t>Delivery factors apply, offset based on lake-delivered loads</a:t>
            </a:r>
          </a:p>
          <a:p>
            <a:pPr lvl="1"/>
            <a:r>
              <a:rPr lang="en-US" dirty="0"/>
              <a:t>Quantity: peak rate match, 1 </a:t>
            </a:r>
            <a:r>
              <a:rPr lang="en-US" dirty="0" err="1"/>
              <a:t>yr</a:t>
            </a:r>
            <a:r>
              <a:rPr lang="en-US" dirty="0"/>
              <a:t>/ 24 </a:t>
            </a:r>
            <a:r>
              <a:rPr lang="en-US" dirty="0" err="1"/>
              <a:t>hr</a:t>
            </a:r>
            <a:r>
              <a:rPr lang="en-US" dirty="0"/>
              <a:t> storm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00434-12D8-FEC6-FD32-1F14D7673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8D524E-CE6F-41B0-1173-CF6DA3204861}"/>
              </a:ext>
            </a:extLst>
          </p:cNvPr>
          <p:cNvSpPr txBox="1"/>
          <p:nvPr/>
        </p:nvSpPr>
        <p:spPr>
          <a:xfrm>
            <a:off x="1085995" y="615363"/>
            <a:ext cx="6399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Development Nutrient Stormwater Rules</a:t>
            </a:r>
          </a:p>
        </p:txBody>
      </p:sp>
    </p:spTree>
    <p:extLst>
      <p:ext uri="{BB962C8B-B14F-4D97-AF65-F5344CB8AC3E}">
        <p14:creationId xmlns:p14="http://schemas.microsoft.com/office/powerpoint/2010/main" val="2809199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8857B-A813-1A1E-F7C7-1317C24C5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274" y="205230"/>
            <a:ext cx="6433023" cy="557215"/>
          </a:xfrm>
        </p:spPr>
        <p:txBody>
          <a:bodyPr>
            <a:normAutofit fontScale="90000"/>
          </a:bodyPr>
          <a:lstStyle/>
          <a:p>
            <a:r>
              <a:rPr lang="en-US" dirty="0"/>
              <a:t>Stormwater Nitrogen and Phosphorus (SNAP) Accounting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B9D57-AFD8-B880-6FDE-20557A4EB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1410"/>
            <a:ext cx="10515600" cy="4626990"/>
          </a:xfrm>
        </p:spPr>
        <p:txBody>
          <a:bodyPr>
            <a:normAutofit/>
          </a:bodyPr>
          <a:lstStyle/>
          <a:p>
            <a:r>
              <a:rPr lang="en-US" dirty="0"/>
              <a:t>Currently used in Falls (Neuse, Tar-Pamlico begin using 2023)</a:t>
            </a:r>
          </a:p>
          <a:p>
            <a:r>
              <a:rPr lang="en-US" dirty="0"/>
              <a:t>Designed for usability across the State</a:t>
            </a:r>
          </a:p>
          <a:p>
            <a:r>
              <a:rPr lang="en-US" dirty="0"/>
              <a:t>Spreadsheet calculation, annual nitrogen and phosphorus runoff export from a development site with or w/o treatment (</a:t>
            </a:r>
            <a:r>
              <a:rPr lang="en-US" dirty="0" err="1"/>
              <a:t>lb</a:t>
            </a:r>
            <a:r>
              <a:rPr lang="en-US" dirty="0"/>
              <a:t>/ac/</a:t>
            </a:r>
            <a:r>
              <a:rPr lang="en-US" dirty="0" err="1"/>
              <a:t>yr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Annual runoff volume * landcover-specific nutrient concentrations </a:t>
            </a:r>
          </a:p>
          <a:p>
            <a:pPr lvl="1"/>
            <a:r>
              <a:rPr lang="en-US" dirty="0"/>
              <a:t>Annual runoff volume calculated with Simple Method</a:t>
            </a:r>
          </a:p>
          <a:p>
            <a:pPr lvl="1"/>
            <a:r>
              <a:rPr lang="en-US" dirty="0"/>
              <a:t>Models nutrient reductions by Stormwater Control Measures (SCMs)</a:t>
            </a:r>
          </a:p>
          <a:p>
            <a:r>
              <a:rPr lang="en-US" dirty="0"/>
              <a:t>SCM nutrient treatment</a:t>
            </a:r>
          </a:p>
          <a:p>
            <a:pPr lvl="1"/>
            <a:r>
              <a:rPr lang="en-US" dirty="0"/>
              <a:t>Inflow = catchment land covers area-weighted aggregate concentration</a:t>
            </a:r>
          </a:p>
          <a:p>
            <a:pPr lvl="1"/>
            <a:r>
              <a:rPr lang="en-US" dirty="0"/>
              <a:t>Inflow partitioned through SCM to hydrologic fates </a:t>
            </a:r>
          </a:p>
          <a:p>
            <a:pPr lvl="1"/>
            <a:r>
              <a:rPr lang="en-US" dirty="0"/>
              <a:t>Effluent - fixed event mean concentrations, SCM-specific</a:t>
            </a:r>
          </a:p>
          <a:p>
            <a:r>
              <a:rPr lang="en-US" dirty="0"/>
              <a:t>Site aggregated into annual runoff load N and P (</a:t>
            </a:r>
            <a:r>
              <a:rPr lang="en-US" dirty="0" err="1"/>
              <a:t>lb</a:t>
            </a:r>
            <a:r>
              <a:rPr lang="en-US" dirty="0"/>
              <a:t>/ac/</a:t>
            </a:r>
            <a:r>
              <a:rPr lang="en-US" dirty="0" err="1"/>
              <a:t>yr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433A0-B2CF-5B7D-B00B-7AC999057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72E0E2-82B4-3CD8-23EE-D32A73139AA6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1848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25053-833C-A278-EFF3-408D81E89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98426"/>
            <a:ext cx="11249025" cy="1061245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From DEMLR</a:t>
            </a:r>
            <a:br>
              <a:rPr lang="en-US" sz="2400" dirty="0"/>
            </a:br>
            <a:r>
              <a:rPr lang="en-US" sz="2400" dirty="0"/>
              <a:t>SCM Credit Doc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68FB0-BC05-35C5-C510-64B8B800A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1A55EB5B-C7C6-5906-C64F-128B6A443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2175" y="69058"/>
            <a:ext cx="7045037" cy="6426612"/>
          </a:xfrm>
        </p:spPr>
      </p:pic>
    </p:spTree>
    <p:extLst>
      <p:ext uri="{BB962C8B-B14F-4D97-AF65-F5344CB8AC3E}">
        <p14:creationId xmlns:p14="http://schemas.microsoft.com/office/powerpoint/2010/main" val="2321683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NMS Rulemaking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493045"/>
            <a:ext cx="6863196" cy="475535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Engage stakeholders in watershed planning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Prioritize and enable creative and innovative solutions that meet the needs of residents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Eliminate chlorophyll-a impairment and restore full uses of the Lake (fishing, swimming, recreation)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Protect drinking water supplies along the Yadkin River and around High Rock Lake</a:t>
            </a:r>
          </a:p>
          <a:p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Implementation Outcomes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A701432F-22DC-5E6E-812A-1B95279700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396" y="1225463"/>
            <a:ext cx="4054042" cy="3132669"/>
          </a:xfrm>
          <a:prstGeom prst="rect">
            <a:avLst/>
          </a:prstGeom>
        </p:spPr>
      </p:pic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5B2670B1-658A-A71A-B9D7-F857C05FFC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137" y="4042260"/>
            <a:ext cx="2319518" cy="15121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121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4231B-76D0-78BB-8EDF-DD310707A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849" y="136240"/>
            <a:ext cx="6029326" cy="557215"/>
          </a:xfrm>
        </p:spPr>
        <p:txBody>
          <a:bodyPr/>
          <a:lstStyle/>
          <a:p>
            <a:pPr algn="ctr"/>
            <a:r>
              <a:rPr lang="en-US" dirty="0"/>
              <a:t>Overview (cont’d) – Jordan, Falls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6C2FD-47F2-227C-E900-84E1CA27A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Regulated parties = all local governments</a:t>
            </a:r>
          </a:p>
          <a:p>
            <a:r>
              <a:rPr lang="en-US" dirty="0"/>
              <a:t>Jordan: </a:t>
            </a:r>
          </a:p>
          <a:p>
            <a:pPr lvl="1"/>
            <a:r>
              <a:rPr lang="en-US" dirty="0"/>
              <a:t>Stage 1: Education, mapping, IDDE, Retrofits ID</a:t>
            </a:r>
          </a:p>
          <a:p>
            <a:pPr lvl="1"/>
            <a:r>
              <a:rPr lang="en-US" dirty="0"/>
              <a:t>Stage 2 @ 5, 7 years: Lake monitoring trigger – Impaired? -&gt; Programs required</a:t>
            </a:r>
          </a:p>
          <a:p>
            <a:r>
              <a:rPr lang="en-US" dirty="0"/>
              <a:t>Jordan, Falls: Nutrient load reduction programs </a:t>
            </a:r>
          </a:p>
          <a:p>
            <a:pPr lvl="1"/>
            <a:r>
              <a:rPr lang="en-US" dirty="0"/>
              <a:t>Reduction targets = strategy goals applied to </a:t>
            </a:r>
            <a:r>
              <a:rPr lang="en-US" b="1" dirty="0"/>
              <a:t>pre-</a:t>
            </a:r>
            <a:r>
              <a:rPr lang="en-US" dirty="0"/>
              <a:t>New D developed lands w/in jurisdiction</a:t>
            </a:r>
          </a:p>
          <a:p>
            <a:pPr lvl="2"/>
            <a:r>
              <a:rPr lang="en-US" dirty="0"/>
              <a:t>Falls Stage 1 target = offset post-baseline difference</a:t>
            </a:r>
          </a:p>
          <a:p>
            <a:pPr lvl="1"/>
            <a:r>
              <a:rPr lang="en-US" dirty="0"/>
              <a:t>Propose pace of implementation – negotiable </a:t>
            </a:r>
          </a:p>
          <a:p>
            <a:pPr lvl="2"/>
            <a:r>
              <a:rPr lang="en-US" dirty="0"/>
              <a:t>except Falls Stage 1 = </a:t>
            </a:r>
            <a:r>
              <a:rPr lang="en-US" strike="sngStrike" dirty="0"/>
              <a:t>10</a:t>
            </a:r>
            <a:r>
              <a:rPr lang="en-US" dirty="0"/>
              <a:t> </a:t>
            </a:r>
            <a:r>
              <a:rPr lang="en-US" u="sng" dirty="0"/>
              <a:t>~16</a:t>
            </a:r>
            <a:r>
              <a:rPr lang="en-US" dirty="0"/>
              <a:t> </a:t>
            </a:r>
            <a:r>
              <a:rPr lang="en-US" dirty="0" err="1"/>
              <a:t>yrs</a:t>
            </a:r>
            <a:endParaRPr lang="en-US" dirty="0"/>
          </a:p>
          <a:p>
            <a:pPr lvl="2"/>
            <a:r>
              <a:rPr lang="en-US" dirty="0"/>
              <a:t>Falls – Association alternative plan, “IAIA” = spending-based pace</a:t>
            </a:r>
          </a:p>
          <a:p>
            <a:pPr lvl="1"/>
            <a:r>
              <a:rPr lang="en-US" dirty="0"/>
              <a:t>Broad latitude on load-reducing practices</a:t>
            </a:r>
          </a:p>
          <a:p>
            <a:pPr lvl="2"/>
            <a:r>
              <a:rPr lang="en-US" dirty="0"/>
              <a:t>Main focus = existing developed lands w/in jurisdiction; challenging</a:t>
            </a:r>
          </a:p>
          <a:p>
            <a:pPr lvl="2"/>
            <a:r>
              <a:rPr lang="en-US" dirty="0"/>
              <a:t>May also obtain reductions from other sources</a:t>
            </a:r>
          </a:p>
          <a:p>
            <a:pPr lvl="2"/>
            <a:r>
              <a:rPr lang="en-US" dirty="0"/>
              <a:t>Joint compliance, combined (rules) compliance options</a:t>
            </a:r>
          </a:p>
          <a:p>
            <a:pPr lvl="2"/>
            <a:r>
              <a:rPr lang="en-US" dirty="0"/>
              <a:t>(Initially) Only practices with approved nutrient crediting</a:t>
            </a:r>
          </a:p>
          <a:p>
            <a:pPr lvl="2"/>
            <a:r>
              <a:rPr lang="en-US" dirty="0"/>
              <a:t>(Later) Falls IAIA: Explicit list – includes nutrient-friendly practices lacking accounting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CA821-8127-B445-B3AA-9B29CDC26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0BD9401-5927-9350-7506-027221F1D138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130431" y="541812"/>
            <a:ext cx="7313727" cy="571353"/>
          </a:xfrm>
        </p:spPr>
        <p:txBody>
          <a:bodyPr>
            <a:noAutofit/>
          </a:bodyPr>
          <a:lstStyle/>
          <a:p>
            <a:r>
              <a:rPr lang="en-US" sz="2400" dirty="0"/>
              <a:t>Existing Development Stormwater Rules</a:t>
            </a:r>
          </a:p>
        </p:txBody>
      </p:sp>
    </p:spTree>
    <p:extLst>
      <p:ext uri="{BB962C8B-B14F-4D97-AF65-F5344CB8AC3E}">
        <p14:creationId xmlns:p14="http://schemas.microsoft.com/office/powerpoint/2010/main" val="31298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9C697-1378-C55B-E139-9B6341CDB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7C8E9-3C89-2120-C599-45BEDD0AA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377" y="1385741"/>
            <a:ext cx="11576116" cy="48626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New Development</a:t>
            </a:r>
          </a:p>
          <a:p>
            <a:pPr lvl="1"/>
            <a:r>
              <a:rPr lang="en-US" dirty="0"/>
              <a:t>Avoidance</a:t>
            </a:r>
          </a:p>
          <a:p>
            <a:pPr lvl="2"/>
            <a:r>
              <a:rPr lang="en-US" dirty="0"/>
              <a:t>Development “leaks” outside of regulated areas</a:t>
            </a:r>
          </a:p>
          <a:p>
            <a:pPr lvl="2"/>
            <a:r>
              <a:rPr lang="en-US" dirty="0"/>
              <a:t>Local governments zone to avoid high density, or developers build to 23.9% BUA</a:t>
            </a:r>
          </a:p>
          <a:p>
            <a:pPr lvl="2"/>
            <a:r>
              <a:rPr lang="en-US" dirty="0"/>
              <a:t>Whereas studies find stream degradation begins ~10% watershed BUA. Streambanks become nutrient source</a:t>
            </a:r>
          </a:p>
          <a:p>
            <a:pPr lvl="1"/>
            <a:r>
              <a:rPr lang="en-US" dirty="0"/>
              <a:t>Standardization of req’s across watershed preferable to minimize sprawl, leakage</a:t>
            </a:r>
          </a:p>
          <a:p>
            <a:pPr lvl="2"/>
            <a:r>
              <a:rPr lang="en-US" dirty="0"/>
              <a:t>However, recognize local administrative capacity is variable; need assistance options </a:t>
            </a:r>
          </a:p>
          <a:p>
            <a:pPr lvl="1"/>
            <a:r>
              <a:rPr lang="en-US" dirty="0"/>
              <a:t>Lower density thresholds are appropriate</a:t>
            </a:r>
          </a:p>
          <a:p>
            <a:pPr lvl="1"/>
            <a:r>
              <a:rPr lang="en-US" dirty="0"/>
              <a:t>Evidence suggests streams degrade under runoff from 1” treatment regime</a:t>
            </a:r>
          </a:p>
          <a:p>
            <a:pPr lvl="1"/>
            <a:endParaRPr lang="en-US" sz="1000" dirty="0"/>
          </a:p>
          <a:p>
            <a:r>
              <a:rPr lang="en-US" dirty="0"/>
              <a:t>Existing Development</a:t>
            </a:r>
          </a:p>
          <a:p>
            <a:pPr lvl="1"/>
            <a:r>
              <a:rPr lang="en-US" dirty="0"/>
              <a:t>Reduction opportunities on existing developed lands challenging, costly; need to expand options</a:t>
            </a:r>
          </a:p>
          <a:p>
            <a:pPr lvl="1"/>
            <a:r>
              <a:rPr lang="en-US" dirty="0"/>
              <a:t>Nutrient credit not yet established for many useful practices; need to loosen constraints</a:t>
            </a:r>
          </a:p>
          <a:p>
            <a:pPr lvl="1"/>
            <a:r>
              <a:rPr lang="en-US" dirty="0"/>
              <a:t>Load reduction needs estimation challenging, draws over-focus, value/effort questionable;                  need to de-emphasize as compliance metric</a:t>
            </a:r>
          </a:p>
          <a:p>
            <a:pPr lvl="1"/>
            <a:r>
              <a:rPr lang="en-US" dirty="0"/>
              <a:t>Progress clearly a long-haul proposition; needs to be built into recurring admin                     responsibilities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F020-109C-2C7B-1A3F-BB4A783B4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7E52B47-58B8-186F-E61E-D712D9A3E36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257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4B3DD-C3CF-60A9-7113-F6C81D0F5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Development Rule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EE8B9-1CF5-890F-850A-5BFA50E0A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Nutrient export rate calculations, credits</a:t>
            </a:r>
          </a:p>
          <a:p>
            <a:r>
              <a:rPr lang="en-US" dirty="0"/>
              <a:t>Density thresholds</a:t>
            </a:r>
          </a:p>
          <a:p>
            <a:r>
              <a:rPr lang="en-US" dirty="0"/>
              <a:t>Primary vs Secondary SCMs</a:t>
            </a:r>
          </a:p>
          <a:p>
            <a:r>
              <a:rPr lang="en-US" dirty="0"/>
              <a:t>Hydrologic soil groups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C8519-1BF9-647D-5884-F6F11571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77EA212-49B2-3410-0D0C-D18C33050DD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82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D998D-706A-9B61-F1E9-BDDE53BC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Stakeholder Engagement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0B5AA-751F-86DC-AD17-6CC35C8A0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Engage stakeholders in watershed planning</a:t>
            </a:r>
          </a:p>
          <a:p>
            <a:r>
              <a:rPr lang="en-US" dirty="0"/>
              <a:t>Prioritize and enable creative and innovative solutions that meet the needs of residents</a:t>
            </a:r>
          </a:p>
          <a:p>
            <a:r>
              <a:rPr lang="en-US" dirty="0"/>
              <a:t>Document existing stormwater management regulatory landscape in HRL</a:t>
            </a:r>
          </a:p>
          <a:p>
            <a:r>
              <a:rPr lang="en-US" dirty="0"/>
              <a:t>Draft conceptual proposals for </a:t>
            </a:r>
          </a:p>
          <a:p>
            <a:pPr lvl="1"/>
            <a:r>
              <a:rPr lang="en-US" dirty="0"/>
              <a:t>Reducing nitrogen and phosphorus loading from developed lands</a:t>
            </a:r>
          </a:p>
          <a:p>
            <a:pPr lvl="1"/>
            <a:r>
              <a:rPr lang="en-US" dirty="0"/>
              <a:t>Implementation timelines</a:t>
            </a:r>
          </a:p>
          <a:p>
            <a:pPr lvl="1"/>
            <a:r>
              <a:rPr lang="en-US" dirty="0"/>
              <a:t>Adaptive management</a:t>
            </a:r>
          </a:p>
          <a:p>
            <a:r>
              <a:rPr lang="en-US" dirty="0"/>
              <a:t>Identify regulatory and administrative barriers to implementation</a:t>
            </a:r>
          </a:p>
          <a:p>
            <a:r>
              <a:rPr lang="en-US" dirty="0"/>
              <a:t>Combine conceptual proposals into a formal recommendation for DWR staff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7BB2F-43C4-EF1C-53BF-4C05DD15C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8BAC62B-43CC-922E-384F-2969FFF591F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Process Goals</a:t>
            </a:r>
          </a:p>
        </p:txBody>
      </p:sp>
    </p:spTree>
    <p:extLst>
      <p:ext uri="{BB962C8B-B14F-4D97-AF65-F5344CB8AC3E}">
        <p14:creationId xmlns:p14="http://schemas.microsoft.com/office/powerpoint/2010/main" val="2618284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B2874-0421-1C7A-4C8D-D5DBAF34A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HRL Chlorophyll-a Impairments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EEE71-8050-42A2-E8F5-E3F3C9E6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4BC18A-75BB-219D-9102-458D1A0CF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" y="1228726"/>
            <a:ext cx="3589652" cy="3285173"/>
          </a:xfrm>
          <a:prstGeom prst="rect">
            <a:avLst/>
          </a:prstGeom>
          <a:effectLst>
            <a:outerShdw blurRad="63500" dist="38100" dir="8100000" sx="101000" sy="101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FBE2B5-22CE-9591-A4AF-99081DD121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6654" y="1223011"/>
            <a:ext cx="3865613" cy="3285173"/>
          </a:xfrm>
          <a:prstGeom prst="rect">
            <a:avLst/>
          </a:prstGeom>
          <a:effectLst>
            <a:outerShdw blurRad="63500" dist="38100" dir="8100000" sx="101000" sy="101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9ACD29-DB8D-6606-062E-BDA2CC2834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r="4868"/>
          <a:stretch/>
        </p:blipFill>
        <p:spPr>
          <a:xfrm>
            <a:off x="7915910" y="1223011"/>
            <a:ext cx="4169410" cy="3287078"/>
          </a:xfrm>
          <a:prstGeom prst="rect">
            <a:avLst/>
          </a:prstGeom>
          <a:effectLst>
            <a:outerShdw blurRad="63500" dist="38100" dir="8100000" sx="101000" sy="101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BA31CB-A8CF-2C26-AE11-8BF2DB7EA782}"/>
              </a:ext>
            </a:extLst>
          </p:cNvPr>
          <p:cNvSpPr txBox="1"/>
          <p:nvPr/>
        </p:nvSpPr>
        <p:spPr>
          <a:xfrm>
            <a:off x="1715815" y="4579144"/>
            <a:ext cx="8584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2018                                                  2020                                                         2022</a:t>
            </a:r>
          </a:p>
        </p:txBody>
      </p:sp>
    </p:spTree>
    <p:extLst>
      <p:ext uri="{BB962C8B-B14F-4D97-AF65-F5344CB8AC3E}">
        <p14:creationId xmlns:p14="http://schemas.microsoft.com/office/powerpoint/2010/main" val="488632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66C35-E220-C7F8-59FE-9E724AAC9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and Federal Statutes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41C06-3785-DDB6-9621-77D0EB563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Clean Water Act</a:t>
            </a:r>
          </a:p>
          <a:p>
            <a:pPr lvl="1"/>
            <a:r>
              <a:rPr lang="en-US" dirty="0"/>
              <a:t>Set water quality parameter standards to protect “uses” (recreation, drinking water, fishing, etc.)</a:t>
            </a:r>
          </a:p>
          <a:p>
            <a:pPr lvl="1"/>
            <a:r>
              <a:rPr lang="en-US" dirty="0"/>
              <a:t>When WQ parameters are exceeded, designate a water body “impaired”</a:t>
            </a:r>
          </a:p>
          <a:p>
            <a:pPr lvl="1"/>
            <a:r>
              <a:rPr lang="en-US" dirty="0"/>
              <a:t>Develop a restoration/remediation plan to reduce inputs to comply with WQ standards</a:t>
            </a:r>
          </a:p>
          <a:p>
            <a:pPr lvl="1"/>
            <a:r>
              <a:rPr lang="en-US" dirty="0"/>
              <a:t>Monitor implementation until WQ standards are met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Eliminate the impairment and recover full uses of water body</a:t>
            </a:r>
          </a:p>
          <a:p>
            <a:r>
              <a:rPr lang="en-US" dirty="0"/>
              <a:t>§ 143-215.8B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/>
              <a:t>Regulate point and nonpoint sources of pollutants</a:t>
            </a:r>
          </a:p>
          <a:p>
            <a:pPr lvl="1"/>
            <a:r>
              <a:rPr lang="en-US" dirty="0"/>
              <a:t>Establish nutrient reduction goals</a:t>
            </a:r>
          </a:p>
          <a:p>
            <a:r>
              <a:rPr lang="en-US" dirty="0"/>
              <a:t>§ 143B-282</a:t>
            </a:r>
          </a:p>
          <a:p>
            <a:pPr lvl="1"/>
            <a:r>
              <a:rPr lang="en-US" dirty="0"/>
              <a:t>EMC adopts rules to assure water quality standards are met</a:t>
            </a:r>
          </a:p>
          <a:p>
            <a:pPr lvl="1"/>
            <a:r>
              <a:rPr lang="en-US" dirty="0"/>
              <a:t>Address point and nonpoint sources of pollutants</a:t>
            </a:r>
          </a:p>
          <a:p>
            <a:r>
              <a:rPr lang="en-US" dirty="0"/>
              <a:t>15A NCAC 02B .0211</a:t>
            </a:r>
          </a:p>
          <a:p>
            <a:pPr lvl="1"/>
            <a:r>
              <a:rPr lang="en-US" dirty="0"/>
              <a:t>Sets chlorophyll-a standard and requires EMC to regulate contributing 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AA6C64-B765-D09D-68AA-4E8CCB42B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8EB3FDB-898F-A4B4-EC25-0F2D0CEFF57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Regulatory Obligations</a:t>
            </a:r>
          </a:p>
        </p:txBody>
      </p:sp>
    </p:spTree>
    <p:extLst>
      <p:ext uri="{BB962C8B-B14F-4D97-AF65-F5344CB8AC3E}">
        <p14:creationId xmlns:p14="http://schemas.microsoft.com/office/powerpoint/2010/main" val="3475602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46077E-A446-489E-B745-B2F72ECED8BB}"/>
              </a:ext>
            </a:extLst>
          </p:cNvPr>
          <p:cNvSpPr/>
          <p:nvPr/>
        </p:nvSpPr>
        <p:spPr>
          <a:xfrm>
            <a:off x="9096531" y="5051685"/>
            <a:ext cx="3095469" cy="14952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B8E3CF-08D2-49D7-B7E0-B4BA75F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Rulemaking Timeline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B5413-AFC5-4F34-8681-14FEB23BF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E578B6F-7737-456A-9E27-60A1D2D5A291}"/>
              </a:ext>
            </a:extLst>
          </p:cNvPr>
          <p:cNvGraphicFramePr/>
          <p:nvPr/>
        </p:nvGraphicFramePr>
        <p:xfrm>
          <a:off x="156148" y="1199657"/>
          <a:ext cx="11879704" cy="5347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BFA270-4D3D-EBF7-B161-CE4704864A53}"/>
              </a:ext>
            </a:extLst>
          </p:cNvPr>
          <p:cNvCxnSpPr/>
          <p:nvPr/>
        </p:nvCxnSpPr>
        <p:spPr>
          <a:xfrm>
            <a:off x="5124113" y="1916017"/>
            <a:ext cx="0" cy="44767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42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Rock Lake Watershed Annual Nutrient Loading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A90106-9A46-E57D-FB57-2020F0A0E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60632"/>
            <a:ext cx="5257800" cy="28665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645E61-194C-7B19-57A8-E5B08FB36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60632"/>
            <a:ext cx="5285872" cy="28665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D0606A4-9C1A-A6F6-3A56-805B95867157}"/>
              </a:ext>
            </a:extLst>
          </p:cNvPr>
          <p:cNvSpPr txBox="1"/>
          <p:nvPr/>
        </p:nvSpPr>
        <p:spPr>
          <a:xfrm>
            <a:off x="4894118" y="4828036"/>
            <a:ext cx="2677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Source: Tetra Tech 2012</a:t>
            </a:r>
          </a:p>
        </p:txBody>
      </p:sp>
    </p:spTree>
    <p:extLst>
      <p:ext uri="{BB962C8B-B14F-4D97-AF65-F5344CB8AC3E}">
        <p14:creationId xmlns:p14="http://schemas.microsoft.com/office/powerpoint/2010/main" val="1387023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Nutrient Load “Reductions”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A90106-9A46-E57D-FB57-2020F0A0E7B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38200" y="1660632"/>
            <a:ext cx="5257800" cy="28665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645E61-194C-7B19-57A8-E5B08FB368D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6096000" y="1660632"/>
            <a:ext cx="5285872" cy="28665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D0606A4-9C1A-A6F6-3A56-805B95867157}"/>
              </a:ext>
            </a:extLst>
          </p:cNvPr>
          <p:cNvSpPr txBox="1"/>
          <p:nvPr/>
        </p:nvSpPr>
        <p:spPr>
          <a:xfrm>
            <a:off x="4894118" y="4828036"/>
            <a:ext cx="2677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Source: Tetra Tech 2012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408567-BDC8-3097-B5FC-E8EBA5F8AB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97" t="12778" r="53333" b="13322"/>
          <a:stretch/>
        </p:blipFill>
        <p:spPr>
          <a:xfrm>
            <a:off x="1493520" y="2353883"/>
            <a:ext cx="1540221" cy="1518375"/>
          </a:xfrm>
          <a:prstGeom prst="ellipse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F6DF57-4B15-760A-05BF-67032693C0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48" t="15969" r="56465" b="13854"/>
          <a:stretch/>
        </p:blipFill>
        <p:spPr>
          <a:xfrm>
            <a:off x="6598920" y="2393977"/>
            <a:ext cx="1545475" cy="147828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96790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26,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41953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</a:t>
            </a:r>
          </a:p>
          <a:p>
            <a:r>
              <a:rPr lang="en-US" sz="3200" b="1" i="1" dirty="0">
                <a:latin typeface="+mj-lt"/>
              </a:rPr>
              <a:t>Nutrient Management </a:t>
            </a:r>
          </a:p>
          <a:p>
            <a:r>
              <a:rPr lang="en-US" sz="3200" b="1" i="1" dirty="0">
                <a:latin typeface="+mj-lt"/>
              </a:rPr>
              <a:t>Strategy: Baseline Data</a:t>
            </a:r>
          </a:p>
        </p:txBody>
      </p:sp>
    </p:spTree>
    <p:extLst>
      <p:ext uri="{BB962C8B-B14F-4D97-AF65-F5344CB8AC3E}">
        <p14:creationId xmlns:p14="http://schemas.microsoft.com/office/powerpoint/2010/main" val="418970668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13051</TotalTime>
  <Words>1426</Words>
  <Application>Microsoft Office PowerPoint</Application>
  <PresentationFormat>Widescreen</PresentationFormat>
  <Paragraphs>202</Paragraphs>
  <Slides>23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2_Office Theme</vt:lpstr>
      <vt:lpstr>Office Theme</vt:lpstr>
      <vt:lpstr>Department of Environmental Quality</vt:lpstr>
      <vt:lpstr>NMS Rulemaking</vt:lpstr>
      <vt:lpstr>Stakeholder Engagement</vt:lpstr>
      <vt:lpstr>HRL Chlorophyll-a Impairments</vt:lpstr>
      <vt:lpstr>State and Federal Statutes</vt:lpstr>
      <vt:lpstr>Rulemaking Timeline</vt:lpstr>
      <vt:lpstr>High Rock Lake Watershed Annual Nutrient Loading</vt:lpstr>
      <vt:lpstr>Nutrient Load “Reductions”</vt:lpstr>
      <vt:lpstr>Department of Environmental Quality</vt:lpstr>
      <vt:lpstr>High Rock Lake Watershed Annual Nutrient Loading (tons/yr)</vt:lpstr>
      <vt:lpstr>PowerPoint Presentation</vt:lpstr>
      <vt:lpstr>Nutrient Load Reductions</vt:lpstr>
      <vt:lpstr>Current NC Stormwater Regulations in HRL</vt:lpstr>
      <vt:lpstr>PowerPoint Presentation</vt:lpstr>
      <vt:lpstr>PowerPoint Presentation</vt:lpstr>
      <vt:lpstr>Overview </vt:lpstr>
      <vt:lpstr>Details</vt:lpstr>
      <vt:lpstr>Stormwater Nitrogen and Phosphorus (SNAP) Accounting Tool</vt:lpstr>
      <vt:lpstr>From DEMLR SCM Credit Doc</vt:lpstr>
      <vt:lpstr>Overview (cont’d) – Jordan, Falls</vt:lpstr>
      <vt:lpstr>Lessons Learned</vt:lpstr>
      <vt:lpstr>Questions?</vt:lpstr>
      <vt:lpstr>New Development Rule Considerations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Gannon, Rich</cp:lastModifiedBy>
  <cp:revision>73</cp:revision>
  <cp:lastPrinted>2022-09-29T12:35:38Z</cp:lastPrinted>
  <dcterms:created xsi:type="dcterms:W3CDTF">2015-06-24T15:01:50Z</dcterms:created>
  <dcterms:modified xsi:type="dcterms:W3CDTF">2023-02-27T15:35:51Z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