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7" r:id="rId4"/>
    <p:sldId id="260" r:id="rId5"/>
    <p:sldId id="261" r:id="rId6"/>
    <p:sldId id="276" r:id="rId7"/>
    <p:sldId id="273" r:id="rId8"/>
    <p:sldId id="277" r:id="rId9"/>
    <p:sldId id="274" r:id="rId10"/>
    <p:sldId id="275" r:id="rId11"/>
    <p:sldId id="268" r:id="rId12"/>
    <p:sldId id="270" r:id="rId13"/>
    <p:sldId id="271"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5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222B20-F92C-4AE9-A620-680BD385B9C9}" type="datetimeFigureOut">
              <a:rPr lang="en-US" smtClean="0"/>
              <a:t>7/14/2020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776D45-021B-4005-98CE-0AA8F7BE50DD}" type="slidenum">
              <a:rPr lang="en-US" smtClean="0"/>
              <a:t>‹#›</a:t>
            </a:fld>
            <a:endParaRPr lang="en-US"/>
          </a:p>
        </p:txBody>
      </p:sp>
    </p:spTree>
    <p:extLst>
      <p:ext uri="{BB962C8B-B14F-4D97-AF65-F5344CB8AC3E}">
        <p14:creationId xmlns:p14="http://schemas.microsoft.com/office/powerpoint/2010/main" val="278165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8E01F-4D1E-4D26-AFE0-4459D987A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DAE58F-4664-47CF-90C4-95CF9A8A33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02AB86-B277-4D97-9710-5283970D4A29}"/>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FA04973D-248E-4371-BE5D-E15DE8570111}"/>
              </a:ext>
            </a:extLst>
          </p:cNvPr>
          <p:cNvSpPr>
            <a:spLocks noGrp="1"/>
          </p:cNvSpPr>
          <p:nvPr>
            <p:ph type="ftr" sz="quarter" idx="11"/>
          </p:nvPr>
        </p:nvSpPr>
        <p:spPr/>
        <p:txBody>
          <a:bodyPr/>
          <a:lstStyle/>
          <a:p>
            <a:r>
              <a:rPr lang="fr-FR"/>
              <a:t>NC DEQ DWR cam.mcnutt@ncdenr.gov</a:t>
            </a:r>
            <a:endParaRPr lang="en-US"/>
          </a:p>
        </p:txBody>
      </p:sp>
      <p:sp>
        <p:nvSpPr>
          <p:cNvPr id="6" name="Slide Number Placeholder 5">
            <a:extLst>
              <a:ext uri="{FF2B5EF4-FFF2-40B4-BE49-F238E27FC236}">
                <a16:creationId xmlns:a16="http://schemas.microsoft.com/office/drawing/2014/main" id="{028643AF-925A-4466-9624-BC4204D1B500}"/>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248757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CC126-3D9F-42CD-96F9-5DAE91379B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47BBC4-68EB-495E-A007-B5662A0398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D174F5-3AE1-4B19-A645-783ABC431FDC}"/>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3D469316-AC61-469C-9653-AD3158EE19F9}"/>
              </a:ext>
            </a:extLst>
          </p:cNvPr>
          <p:cNvSpPr>
            <a:spLocks noGrp="1"/>
          </p:cNvSpPr>
          <p:nvPr>
            <p:ph type="ftr" sz="quarter" idx="11"/>
          </p:nvPr>
        </p:nvSpPr>
        <p:spPr/>
        <p:txBody>
          <a:bodyPr/>
          <a:lstStyle/>
          <a:p>
            <a:r>
              <a:rPr lang="fr-FR"/>
              <a:t>NC DEQ DWR cam.mcnutt@ncdenr.gov</a:t>
            </a:r>
            <a:endParaRPr lang="en-US"/>
          </a:p>
        </p:txBody>
      </p:sp>
      <p:sp>
        <p:nvSpPr>
          <p:cNvPr id="6" name="Slide Number Placeholder 5">
            <a:extLst>
              <a:ext uri="{FF2B5EF4-FFF2-40B4-BE49-F238E27FC236}">
                <a16:creationId xmlns:a16="http://schemas.microsoft.com/office/drawing/2014/main" id="{DAABA6C6-C77C-447D-8FB0-845EED3AD8CD}"/>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345033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8A21A2-F483-45CC-8257-CE8716C011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E04DF9-2CA5-433B-BFFB-BA2039061E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BCA3E4-D99F-4D2E-AE6D-D1C03AFB918F}"/>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667365E5-8790-4035-B052-A70814DB68D9}"/>
              </a:ext>
            </a:extLst>
          </p:cNvPr>
          <p:cNvSpPr>
            <a:spLocks noGrp="1"/>
          </p:cNvSpPr>
          <p:nvPr>
            <p:ph type="ftr" sz="quarter" idx="11"/>
          </p:nvPr>
        </p:nvSpPr>
        <p:spPr/>
        <p:txBody>
          <a:bodyPr/>
          <a:lstStyle/>
          <a:p>
            <a:r>
              <a:rPr lang="fr-FR"/>
              <a:t>NC DEQ DWR cam.mcnutt@ncdenr.gov</a:t>
            </a:r>
            <a:endParaRPr lang="en-US"/>
          </a:p>
        </p:txBody>
      </p:sp>
      <p:sp>
        <p:nvSpPr>
          <p:cNvPr id="6" name="Slide Number Placeholder 5">
            <a:extLst>
              <a:ext uri="{FF2B5EF4-FFF2-40B4-BE49-F238E27FC236}">
                <a16:creationId xmlns:a16="http://schemas.microsoft.com/office/drawing/2014/main" id="{5F51D80F-93EC-40B9-8139-78427408110C}"/>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2928902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75C75-DC88-4DE4-BA3F-F3B6DDFC9B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05EAD-4497-47FD-A43C-2225B12BCB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D19BE-B33D-4302-845F-57BBBA36547F}"/>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038B3C2D-5D95-4D59-989C-15F6681CEED4}"/>
              </a:ext>
            </a:extLst>
          </p:cNvPr>
          <p:cNvSpPr>
            <a:spLocks noGrp="1"/>
          </p:cNvSpPr>
          <p:nvPr>
            <p:ph type="ftr" sz="quarter" idx="11"/>
          </p:nvPr>
        </p:nvSpPr>
        <p:spPr/>
        <p:txBody>
          <a:bodyPr/>
          <a:lstStyle/>
          <a:p>
            <a:r>
              <a:rPr lang="fr-FR"/>
              <a:t>NC DEQ DWR cam.mcnutt@ncdenr.gov</a:t>
            </a:r>
            <a:endParaRPr lang="en-US"/>
          </a:p>
        </p:txBody>
      </p:sp>
      <p:sp>
        <p:nvSpPr>
          <p:cNvPr id="6" name="Slide Number Placeholder 5">
            <a:extLst>
              <a:ext uri="{FF2B5EF4-FFF2-40B4-BE49-F238E27FC236}">
                <a16:creationId xmlns:a16="http://schemas.microsoft.com/office/drawing/2014/main" id="{1006FDE6-6B4F-4587-8FC0-BFA16C02E05D}"/>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2200791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6FF12-B953-4BDF-846F-4C8F8A89B7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713328-6971-464E-9801-70C741A35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5AFBDE-5666-4F86-BB05-EE0BA45233D0}"/>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C1A12720-DCDD-4005-A06F-026AF3640160}"/>
              </a:ext>
            </a:extLst>
          </p:cNvPr>
          <p:cNvSpPr>
            <a:spLocks noGrp="1"/>
          </p:cNvSpPr>
          <p:nvPr>
            <p:ph type="ftr" sz="quarter" idx="11"/>
          </p:nvPr>
        </p:nvSpPr>
        <p:spPr/>
        <p:txBody>
          <a:bodyPr/>
          <a:lstStyle/>
          <a:p>
            <a:r>
              <a:rPr lang="fr-FR"/>
              <a:t>NC DEQ DWR cam.mcnutt@ncdenr.gov</a:t>
            </a:r>
            <a:endParaRPr lang="en-US"/>
          </a:p>
        </p:txBody>
      </p:sp>
      <p:sp>
        <p:nvSpPr>
          <p:cNvPr id="6" name="Slide Number Placeholder 5">
            <a:extLst>
              <a:ext uri="{FF2B5EF4-FFF2-40B4-BE49-F238E27FC236}">
                <a16:creationId xmlns:a16="http://schemas.microsoft.com/office/drawing/2014/main" id="{1EC93D38-119B-4132-B8D8-3386D110370A}"/>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50812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4DD06-9D80-47E8-9D5D-4047A153B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AD7359-59C3-403F-884E-9B7DB73D49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4F6FCD-FE4B-4987-8A32-DAB8B91C79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C1481D-DAB6-4EBB-87E9-1A5BE714FCEC}"/>
              </a:ext>
            </a:extLst>
          </p:cNvPr>
          <p:cNvSpPr>
            <a:spLocks noGrp="1"/>
          </p:cNvSpPr>
          <p:nvPr>
            <p:ph type="dt" sz="half" idx="10"/>
          </p:nvPr>
        </p:nvSpPr>
        <p:spPr/>
        <p:txBody>
          <a:bodyPr/>
          <a:lstStyle/>
          <a:p>
            <a:r>
              <a:rPr lang="en-US"/>
              <a:t>7/14/2020</a:t>
            </a:r>
          </a:p>
        </p:txBody>
      </p:sp>
      <p:sp>
        <p:nvSpPr>
          <p:cNvPr id="6" name="Footer Placeholder 5">
            <a:extLst>
              <a:ext uri="{FF2B5EF4-FFF2-40B4-BE49-F238E27FC236}">
                <a16:creationId xmlns:a16="http://schemas.microsoft.com/office/drawing/2014/main" id="{004A4552-A127-412E-B1C4-E0EF671B673A}"/>
              </a:ext>
            </a:extLst>
          </p:cNvPr>
          <p:cNvSpPr>
            <a:spLocks noGrp="1"/>
          </p:cNvSpPr>
          <p:nvPr>
            <p:ph type="ftr" sz="quarter" idx="11"/>
          </p:nvPr>
        </p:nvSpPr>
        <p:spPr/>
        <p:txBody>
          <a:bodyPr/>
          <a:lstStyle/>
          <a:p>
            <a:r>
              <a:rPr lang="fr-FR"/>
              <a:t>NC DEQ DWR cam.mcnutt@ncdenr.gov</a:t>
            </a:r>
            <a:endParaRPr lang="en-US"/>
          </a:p>
        </p:txBody>
      </p:sp>
      <p:sp>
        <p:nvSpPr>
          <p:cNvPr id="7" name="Slide Number Placeholder 6">
            <a:extLst>
              <a:ext uri="{FF2B5EF4-FFF2-40B4-BE49-F238E27FC236}">
                <a16:creationId xmlns:a16="http://schemas.microsoft.com/office/drawing/2014/main" id="{0614CFCB-C5EE-4B8C-9035-5A2035348DE3}"/>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338946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84FBB-C7C4-4C6D-935E-5CD116A582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97385D-1CEE-4923-89B4-A6EEBC5B9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5E512C-1515-4E05-8371-728CA90165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378BC1-3DBA-4EAF-93DB-3A158A5A9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F34BE2-D803-4969-A897-C8F8EF24A1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F2ECAE-BE6C-43ED-A3FB-CB01919CA2B8}"/>
              </a:ext>
            </a:extLst>
          </p:cNvPr>
          <p:cNvSpPr>
            <a:spLocks noGrp="1"/>
          </p:cNvSpPr>
          <p:nvPr>
            <p:ph type="dt" sz="half" idx="10"/>
          </p:nvPr>
        </p:nvSpPr>
        <p:spPr/>
        <p:txBody>
          <a:bodyPr/>
          <a:lstStyle/>
          <a:p>
            <a:r>
              <a:rPr lang="en-US"/>
              <a:t>7/14/2020</a:t>
            </a:r>
          </a:p>
        </p:txBody>
      </p:sp>
      <p:sp>
        <p:nvSpPr>
          <p:cNvPr id="8" name="Footer Placeholder 7">
            <a:extLst>
              <a:ext uri="{FF2B5EF4-FFF2-40B4-BE49-F238E27FC236}">
                <a16:creationId xmlns:a16="http://schemas.microsoft.com/office/drawing/2014/main" id="{50559415-7499-45B6-B0E8-B1AD4E17F38F}"/>
              </a:ext>
            </a:extLst>
          </p:cNvPr>
          <p:cNvSpPr>
            <a:spLocks noGrp="1"/>
          </p:cNvSpPr>
          <p:nvPr>
            <p:ph type="ftr" sz="quarter" idx="11"/>
          </p:nvPr>
        </p:nvSpPr>
        <p:spPr/>
        <p:txBody>
          <a:bodyPr/>
          <a:lstStyle/>
          <a:p>
            <a:r>
              <a:rPr lang="fr-FR"/>
              <a:t>NC DEQ DWR cam.mcnutt@ncdenr.gov</a:t>
            </a:r>
            <a:endParaRPr lang="en-US"/>
          </a:p>
        </p:txBody>
      </p:sp>
      <p:sp>
        <p:nvSpPr>
          <p:cNvPr id="9" name="Slide Number Placeholder 8">
            <a:extLst>
              <a:ext uri="{FF2B5EF4-FFF2-40B4-BE49-F238E27FC236}">
                <a16:creationId xmlns:a16="http://schemas.microsoft.com/office/drawing/2014/main" id="{91DA9C43-1CBC-4055-AE95-8F594DF4CA1F}"/>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2950428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41FC2-F01B-4344-A880-06B31C67E6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96ABD2-B141-49DB-A236-6DE1E975DB49}"/>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4D310170-905B-47A2-888B-C4E9D17D40C0}"/>
              </a:ext>
            </a:extLst>
          </p:cNvPr>
          <p:cNvSpPr>
            <a:spLocks noGrp="1"/>
          </p:cNvSpPr>
          <p:nvPr>
            <p:ph type="ftr" sz="quarter" idx="11"/>
          </p:nvPr>
        </p:nvSpPr>
        <p:spPr/>
        <p:txBody>
          <a:bodyPr/>
          <a:lstStyle/>
          <a:p>
            <a:r>
              <a:rPr lang="fr-FR"/>
              <a:t>NC DEQ DWR cam.mcnutt@ncdenr.gov</a:t>
            </a:r>
            <a:endParaRPr lang="en-US"/>
          </a:p>
        </p:txBody>
      </p:sp>
      <p:sp>
        <p:nvSpPr>
          <p:cNvPr id="5" name="Slide Number Placeholder 4">
            <a:extLst>
              <a:ext uri="{FF2B5EF4-FFF2-40B4-BE49-F238E27FC236}">
                <a16:creationId xmlns:a16="http://schemas.microsoft.com/office/drawing/2014/main" id="{70A181A0-8362-4692-977B-5B78FC85FE4C}"/>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72101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9F296C-6B80-49F1-BC1F-690B1E9AFEB8}"/>
              </a:ext>
            </a:extLst>
          </p:cNvPr>
          <p:cNvSpPr>
            <a:spLocks noGrp="1"/>
          </p:cNvSpPr>
          <p:nvPr>
            <p:ph type="dt" sz="half" idx="10"/>
          </p:nvPr>
        </p:nvSpPr>
        <p:spPr/>
        <p:txBody>
          <a:bodyPr/>
          <a:lstStyle/>
          <a:p>
            <a:r>
              <a:rPr lang="en-US"/>
              <a:t>7/14/2020</a:t>
            </a:r>
          </a:p>
        </p:txBody>
      </p:sp>
      <p:sp>
        <p:nvSpPr>
          <p:cNvPr id="3" name="Footer Placeholder 2">
            <a:extLst>
              <a:ext uri="{FF2B5EF4-FFF2-40B4-BE49-F238E27FC236}">
                <a16:creationId xmlns:a16="http://schemas.microsoft.com/office/drawing/2014/main" id="{5F2EDD78-07FE-43DD-AA1F-66C4FFCD7DFC}"/>
              </a:ext>
            </a:extLst>
          </p:cNvPr>
          <p:cNvSpPr>
            <a:spLocks noGrp="1"/>
          </p:cNvSpPr>
          <p:nvPr>
            <p:ph type="ftr" sz="quarter" idx="11"/>
          </p:nvPr>
        </p:nvSpPr>
        <p:spPr/>
        <p:txBody>
          <a:bodyPr/>
          <a:lstStyle/>
          <a:p>
            <a:r>
              <a:rPr lang="fr-FR"/>
              <a:t>NC DEQ DWR cam.mcnutt@ncdenr.gov</a:t>
            </a:r>
            <a:endParaRPr lang="en-US"/>
          </a:p>
        </p:txBody>
      </p:sp>
      <p:sp>
        <p:nvSpPr>
          <p:cNvPr id="4" name="Slide Number Placeholder 3">
            <a:extLst>
              <a:ext uri="{FF2B5EF4-FFF2-40B4-BE49-F238E27FC236}">
                <a16:creationId xmlns:a16="http://schemas.microsoft.com/office/drawing/2014/main" id="{1EF9564A-82EE-4E0C-8490-439CFAB531BF}"/>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281305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17CF6-51B7-4E3D-AFD1-9F1FA12CD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C25E00-F2DD-4BD1-8DC2-5BC6C0FBE1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1CBE50-F5A2-45C0-86A8-11A511E248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AE990E-7229-45DF-97C0-37F126D02774}"/>
              </a:ext>
            </a:extLst>
          </p:cNvPr>
          <p:cNvSpPr>
            <a:spLocks noGrp="1"/>
          </p:cNvSpPr>
          <p:nvPr>
            <p:ph type="dt" sz="half" idx="10"/>
          </p:nvPr>
        </p:nvSpPr>
        <p:spPr/>
        <p:txBody>
          <a:bodyPr/>
          <a:lstStyle/>
          <a:p>
            <a:r>
              <a:rPr lang="en-US"/>
              <a:t>7/14/2020</a:t>
            </a:r>
          </a:p>
        </p:txBody>
      </p:sp>
      <p:sp>
        <p:nvSpPr>
          <p:cNvPr id="6" name="Footer Placeholder 5">
            <a:extLst>
              <a:ext uri="{FF2B5EF4-FFF2-40B4-BE49-F238E27FC236}">
                <a16:creationId xmlns:a16="http://schemas.microsoft.com/office/drawing/2014/main" id="{32450757-B974-4208-9CBA-68F40D5D4E0A}"/>
              </a:ext>
            </a:extLst>
          </p:cNvPr>
          <p:cNvSpPr>
            <a:spLocks noGrp="1"/>
          </p:cNvSpPr>
          <p:nvPr>
            <p:ph type="ftr" sz="quarter" idx="11"/>
          </p:nvPr>
        </p:nvSpPr>
        <p:spPr/>
        <p:txBody>
          <a:bodyPr/>
          <a:lstStyle/>
          <a:p>
            <a:r>
              <a:rPr lang="fr-FR"/>
              <a:t>NC DEQ DWR cam.mcnutt@ncdenr.gov</a:t>
            </a:r>
            <a:endParaRPr lang="en-US"/>
          </a:p>
        </p:txBody>
      </p:sp>
      <p:sp>
        <p:nvSpPr>
          <p:cNvPr id="7" name="Slide Number Placeholder 6">
            <a:extLst>
              <a:ext uri="{FF2B5EF4-FFF2-40B4-BE49-F238E27FC236}">
                <a16:creationId xmlns:a16="http://schemas.microsoft.com/office/drawing/2014/main" id="{2D8F7D01-CC9E-4A05-9AA9-CE2A936614B5}"/>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3203651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38C47-BEE6-46F1-B07A-69B9DF313A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F8D48E-F263-41F4-A18C-ABB8EC3ED1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C5BA61-1911-4D36-95D4-2DFA5A5970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39CC5B-BBFB-4B1E-B4EC-80C88E911E77}"/>
              </a:ext>
            </a:extLst>
          </p:cNvPr>
          <p:cNvSpPr>
            <a:spLocks noGrp="1"/>
          </p:cNvSpPr>
          <p:nvPr>
            <p:ph type="dt" sz="half" idx="10"/>
          </p:nvPr>
        </p:nvSpPr>
        <p:spPr/>
        <p:txBody>
          <a:bodyPr/>
          <a:lstStyle/>
          <a:p>
            <a:r>
              <a:rPr lang="en-US"/>
              <a:t>7/14/2020</a:t>
            </a:r>
          </a:p>
        </p:txBody>
      </p:sp>
      <p:sp>
        <p:nvSpPr>
          <p:cNvPr id="6" name="Footer Placeholder 5">
            <a:extLst>
              <a:ext uri="{FF2B5EF4-FFF2-40B4-BE49-F238E27FC236}">
                <a16:creationId xmlns:a16="http://schemas.microsoft.com/office/drawing/2014/main" id="{2003F721-4679-42A3-964E-AC539D259334}"/>
              </a:ext>
            </a:extLst>
          </p:cNvPr>
          <p:cNvSpPr>
            <a:spLocks noGrp="1"/>
          </p:cNvSpPr>
          <p:nvPr>
            <p:ph type="ftr" sz="quarter" idx="11"/>
          </p:nvPr>
        </p:nvSpPr>
        <p:spPr/>
        <p:txBody>
          <a:bodyPr/>
          <a:lstStyle/>
          <a:p>
            <a:r>
              <a:rPr lang="fr-FR"/>
              <a:t>NC DEQ DWR cam.mcnutt@ncdenr.gov</a:t>
            </a:r>
            <a:endParaRPr lang="en-US"/>
          </a:p>
        </p:txBody>
      </p:sp>
      <p:sp>
        <p:nvSpPr>
          <p:cNvPr id="7" name="Slide Number Placeholder 6">
            <a:extLst>
              <a:ext uri="{FF2B5EF4-FFF2-40B4-BE49-F238E27FC236}">
                <a16:creationId xmlns:a16="http://schemas.microsoft.com/office/drawing/2014/main" id="{BB8D56E0-0DC9-4365-BBAA-51738E1D3CEC}"/>
              </a:ext>
            </a:extLst>
          </p:cNvPr>
          <p:cNvSpPr>
            <a:spLocks noGrp="1"/>
          </p:cNvSpPr>
          <p:nvPr>
            <p:ph type="sldNum" sz="quarter" idx="12"/>
          </p:nvPr>
        </p:nvSpPr>
        <p:spPr/>
        <p:txBody>
          <a:bodyPr/>
          <a:lstStyle/>
          <a:p>
            <a:fld id="{74DFB4E4-56D8-48BF-8015-8BCC464FFEE8}" type="slidenum">
              <a:rPr lang="en-US" smtClean="0"/>
              <a:t>‹#›</a:t>
            </a:fld>
            <a:endParaRPr lang="en-US"/>
          </a:p>
        </p:txBody>
      </p:sp>
    </p:spTree>
    <p:extLst>
      <p:ext uri="{BB962C8B-B14F-4D97-AF65-F5344CB8AC3E}">
        <p14:creationId xmlns:p14="http://schemas.microsoft.com/office/powerpoint/2010/main" val="3064999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84DF07-AD53-421C-A990-A1A3E7BD44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D0F5F6-87A0-4599-92BA-6934C5CB42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6FCE13-D015-426E-A6A6-A5D78EE33B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7/14/2020</a:t>
            </a:r>
          </a:p>
        </p:txBody>
      </p:sp>
      <p:sp>
        <p:nvSpPr>
          <p:cNvPr id="5" name="Footer Placeholder 4">
            <a:extLst>
              <a:ext uri="{FF2B5EF4-FFF2-40B4-BE49-F238E27FC236}">
                <a16:creationId xmlns:a16="http://schemas.microsoft.com/office/drawing/2014/main" id="{23BA66D8-CDA9-4617-A5DB-90CE2CB177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NC DEQ DWR cam.mcnutt@ncdenr.gov</a:t>
            </a:r>
            <a:endParaRPr lang="en-US"/>
          </a:p>
        </p:txBody>
      </p:sp>
      <p:sp>
        <p:nvSpPr>
          <p:cNvPr id="6" name="Slide Number Placeholder 5">
            <a:extLst>
              <a:ext uri="{FF2B5EF4-FFF2-40B4-BE49-F238E27FC236}">
                <a16:creationId xmlns:a16="http://schemas.microsoft.com/office/drawing/2014/main" id="{5AD47D2D-7113-4393-9869-F1C8DFA4A3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FB4E4-56D8-48BF-8015-8BCC464FFEE8}" type="slidenum">
              <a:rPr lang="en-US" smtClean="0"/>
              <a:t>‹#›</a:t>
            </a:fld>
            <a:endParaRPr lang="en-US"/>
          </a:p>
        </p:txBody>
      </p:sp>
    </p:spTree>
    <p:extLst>
      <p:ext uri="{BB962C8B-B14F-4D97-AF65-F5344CB8AC3E}">
        <p14:creationId xmlns:p14="http://schemas.microsoft.com/office/powerpoint/2010/main" val="614275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ervices2.arcgis.com/kCu40SDxsCGcuUWO/arcgis/rest/services/survey123_47eceeb31f9a4fab8c4413bac5cb4cbb_stakeholder/FeatureServer" TargetMode="External"/><Relationship Id="rId2" Type="http://schemas.openxmlformats.org/officeDocument/2006/relationships/hyperlink" Target="https://arcg.is/0yuGrC" TargetMode="External"/><Relationship Id="rId1" Type="http://schemas.openxmlformats.org/officeDocument/2006/relationships/slideLayout" Target="../slideLayouts/slideLayout2.xml"/><Relationship Id="rId5" Type="http://schemas.openxmlformats.org/officeDocument/2006/relationships/hyperlink" Target="mailto:Cam.mcnutt@ncdenr.gov" TargetMode="External"/><Relationship Id="rId4" Type="http://schemas.openxmlformats.org/officeDocument/2006/relationships/hyperlink" Target="https://ncdenr.maps.arcgis.com/apps/webappviewer/index.html?id=83bb0bde319944c2ab055fec9de9e18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rcg.is/0yuGrC" TargetMode="External"/><Relationship Id="rId2" Type="http://schemas.openxmlformats.org/officeDocument/2006/relationships/hyperlink" Target="https://arcg.is/1bCWPe"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eq.nc.gov/about/divisions/water-resources/planning/nonpoint-source-management/nutrient-offset-information#stormwater-nutrient-accounting-too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A5B16-5BBD-49C6-9F02-20E7996A3954}"/>
              </a:ext>
            </a:extLst>
          </p:cNvPr>
          <p:cNvSpPr>
            <a:spLocks noGrp="1"/>
          </p:cNvSpPr>
          <p:nvPr>
            <p:ph type="ctrTitle"/>
          </p:nvPr>
        </p:nvSpPr>
        <p:spPr/>
        <p:txBody>
          <a:bodyPr/>
          <a:lstStyle/>
          <a:p>
            <a:r>
              <a:rPr lang="en-US" dirty="0"/>
              <a:t>Watershed Improvements Project Tracker (WIPS)</a:t>
            </a:r>
          </a:p>
        </p:txBody>
      </p:sp>
      <p:sp>
        <p:nvSpPr>
          <p:cNvPr id="3" name="Subtitle 2">
            <a:extLst>
              <a:ext uri="{FF2B5EF4-FFF2-40B4-BE49-F238E27FC236}">
                <a16:creationId xmlns:a16="http://schemas.microsoft.com/office/drawing/2014/main" id="{1B755A4C-7DBC-45C8-BDED-4B341A1EBFD8}"/>
              </a:ext>
            </a:extLst>
          </p:cNvPr>
          <p:cNvSpPr>
            <a:spLocks noGrp="1"/>
          </p:cNvSpPr>
          <p:nvPr>
            <p:ph type="subTitle" idx="1"/>
          </p:nvPr>
        </p:nvSpPr>
        <p:spPr/>
        <p:txBody>
          <a:bodyPr/>
          <a:lstStyle/>
          <a:p>
            <a:r>
              <a:rPr lang="en-US" dirty="0"/>
              <a:t>NC WIPS2</a:t>
            </a:r>
          </a:p>
          <a:p>
            <a:r>
              <a:rPr lang="en-US" dirty="0"/>
              <a:t>20200714</a:t>
            </a:r>
          </a:p>
        </p:txBody>
      </p:sp>
      <p:sp>
        <p:nvSpPr>
          <p:cNvPr id="4" name="Date Placeholder 3">
            <a:extLst>
              <a:ext uri="{FF2B5EF4-FFF2-40B4-BE49-F238E27FC236}">
                <a16:creationId xmlns:a16="http://schemas.microsoft.com/office/drawing/2014/main" id="{90681899-1805-475B-BDC1-D216C68DDB6A}"/>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FF609CFE-0130-4A6A-8DA8-AB7911D74812}"/>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88737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5889526-3B64-4308-AF28-53CDEB914ED2}"/>
              </a:ext>
            </a:extLst>
          </p:cNvPr>
          <p:cNvSpPr/>
          <p:nvPr/>
        </p:nvSpPr>
        <p:spPr>
          <a:xfrm>
            <a:off x="4185610" y="2144187"/>
            <a:ext cx="6096000" cy="1200329"/>
          </a:xfrm>
          <a:prstGeom prst="rect">
            <a:avLst/>
          </a:prstGeom>
        </p:spPr>
        <p:txBody>
          <a:bodyPr>
            <a:spAutoFit/>
          </a:bodyPr>
          <a:lstStyle/>
          <a:p>
            <a:r>
              <a:rPr lang="en-US" dirty="0"/>
              <a:t>Depending on what you select you will be asked to enter the number of participants or a photo of the signage later in the survey</a:t>
            </a:r>
          </a:p>
          <a:p>
            <a:endParaRPr lang="en-US" dirty="0"/>
          </a:p>
        </p:txBody>
      </p:sp>
      <p:sp>
        <p:nvSpPr>
          <p:cNvPr id="7" name="Rectangle 6">
            <a:extLst>
              <a:ext uri="{FF2B5EF4-FFF2-40B4-BE49-F238E27FC236}">
                <a16:creationId xmlns:a16="http://schemas.microsoft.com/office/drawing/2014/main" id="{C7BEB7EF-407E-4B74-9A00-D5071D578BF6}"/>
              </a:ext>
            </a:extLst>
          </p:cNvPr>
          <p:cNvSpPr/>
          <p:nvPr/>
        </p:nvSpPr>
        <p:spPr>
          <a:xfrm>
            <a:off x="4185610" y="3278800"/>
            <a:ext cx="6096000" cy="923330"/>
          </a:xfrm>
          <a:prstGeom prst="rect">
            <a:avLst/>
          </a:prstGeom>
        </p:spPr>
        <p:txBody>
          <a:bodyPr>
            <a:spAutoFit/>
          </a:bodyPr>
          <a:lstStyle/>
          <a:p>
            <a:r>
              <a:rPr lang="en-US" dirty="0"/>
              <a:t>More information can be added about the project in the description and notes fields above</a:t>
            </a:r>
          </a:p>
          <a:p>
            <a:endParaRPr lang="en-US" dirty="0"/>
          </a:p>
        </p:txBody>
      </p:sp>
      <p:sp>
        <p:nvSpPr>
          <p:cNvPr id="9" name="Rectangle 8">
            <a:extLst>
              <a:ext uri="{FF2B5EF4-FFF2-40B4-BE49-F238E27FC236}">
                <a16:creationId xmlns:a16="http://schemas.microsoft.com/office/drawing/2014/main" id="{01400F8D-3A1E-448F-A61C-042D75A4FC12}"/>
              </a:ext>
            </a:extLst>
          </p:cNvPr>
          <p:cNvSpPr/>
          <p:nvPr/>
        </p:nvSpPr>
        <p:spPr>
          <a:xfrm>
            <a:off x="4274653" y="383587"/>
            <a:ext cx="6096000" cy="1200329"/>
          </a:xfrm>
          <a:prstGeom prst="rect">
            <a:avLst/>
          </a:prstGeom>
        </p:spPr>
        <p:txBody>
          <a:bodyPr>
            <a:spAutoFit/>
          </a:bodyPr>
          <a:lstStyle/>
          <a:p>
            <a:r>
              <a:rPr lang="en-US" b="1" dirty="0"/>
              <a:t>Project Type</a:t>
            </a:r>
            <a:r>
              <a:rPr lang="en-US" dirty="0"/>
              <a:t>=</a:t>
            </a:r>
            <a:r>
              <a:rPr lang="en-US" b="1" dirty="0"/>
              <a:t>Education</a:t>
            </a:r>
          </a:p>
          <a:p>
            <a:r>
              <a:rPr lang="en-US" dirty="0"/>
              <a:t>Projects inform stakeholders about ways to restore, protect and understand aquatic ecosystems so they can participate in these activities and encourage others to as well.</a:t>
            </a:r>
          </a:p>
        </p:txBody>
      </p:sp>
      <p:pic>
        <p:nvPicPr>
          <p:cNvPr id="2" name="Picture 1">
            <a:extLst>
              <a:ext uri="{FF2B5EF4-FFF2-40B4-BE49-F238E27FC236}">
                <a16:creationId xmlns:a16="http://schemas.microsoft.com/office/drawing/2014/main" id="{1067106E-4A9F-4495-B3DA-5C5A4937C970}"/>
              </a:ext>
            </a:extLst>
          </p:cNvPr>
          <p:cNvPicPr>
            <a:picLocks noChangeAspect="1"/>
          </p:cNvPicPr>
          <p:nvPr/>
        </p:nvPicPr>
        <p:blipFill>
          <a:blip r:embed="rId2"/>
          <a:stretch>
            <a:fillRect/>
          </a:stretch>
        </p:blipFill>
        <p:spPr>
          <a:xfrm>
            <a:off x="356560" y="265460"/>
            <a:ext cx="3829050" cy="6496050"/>
          </a:xfrm>
          <a:prstGeom prst="rect">
            <a:avLst/>
          </a:prstGeom>
        </p:spPr>
      </p:pic>
      <p:sp>
        <p:nvSpPr>
          <p:cNvPr id="3" name="Date Placeholder 2">
            <a:extLst>
              <a:ext uri="{FF2B5EF4-FFF2-40B4-BE49-F238E27FC236}">
                <a16:creationId xmlns:a16="http://schemas.microsoft.com/office/drawing/2014/main" id="{C89FF7F9-A500-4FAF-8E43-2C8A14F80760}"/>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F3313C58-1E9C-40D0-9A5C-7071613DC4FF}"/>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351510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7017306"/>
          </a:xfrm>
          <a:prstGeom prst="rect">
            <a:avLst/>
          </a:prstGeom>
          <a:noFill/>
        </p:spPr>
        <p:txBody>
          <a:bodyPr wrap="square" rtlCol="0">
            <a:spAutoFit/>
          </a:bodyPr>
          <a:lstStyle/>
          <a:p>
            <a:endParaRPr lang="en-US" dirty="0"/>
          </a:p>
          <a:p>
            <a:r>
              <a:rPr lang="en-US" b="1" dirty="0"/>
              <a:t>Project Description</a:t>
            </a:r>
          </a:p>
          <a:p>
            <a:r>
              <a:rPr lang="en-US" dirty="0"/>
              <a:t>Very brief like- 1,200 feet of stream restoration or 15 rain gardens installed in high priority areas along 8</a:t>
            </a:r>
            <a:r>
              <a:rPr lang="en-US" baseline="30000" dirty="0"/>
              <a:t>th</a:t>
            </a:r>
            <a:r>
              <a:rPr lang="en-US" dirty="0"/>
              <a:t> street.</a:t>
            </a:r>
          </a:p>
          <a:p>
            <a:endParaRPr lang="en-US" dirty="0"/>
          </a:p>
          <a:p>
            <a:r>
              <a:rPr lang="en-US" b="1" dirty="0"/>
              <a:t>Implementation Date</a:t>
            </a:r>
          </a:p>
          <a:p>
            <a:r>
              <a:rPr lang="en-US" dirty="0"/>
              <a:t>Date project completed-  projects can be entered from previous years</a:t>
            </a:r>
            <a:br>
              <a:rPr lang="en-US" dirty="0"/>
            </a:br>
            <a:endParaRPr lang="en-US" dirty="0"/>
          </a:p>
          <a:p>
            <a:r>
              <a:rPr lang="en-US" b="1" dirty="0"/>
              <a:t>Project Status- </a:t>
            </a:r>
            <a:r>
              <a:rPr lang="en-US" dirty="0"/>
              <a:t>This will be used along with project type for map symbolizing</a:t>
            </a:r>
          </a:p>
          <a:p>
            <a:endParaRPr lang="en-US" b="1" dirty="0"/>
          </a:p>
          <a:p>
            <a:r>
              <a:rPr lang="en-US" b="1" dirty="0"/>
              <a:t>	Project Status=Proposed</a:t>
            </a:r>
          </a:p>
          <a:p>
            <a:r>
              <a:rPr lang="en-US" dirty="0"/>
              <a:t>Project is planned, has a conceptual plan and is in the process of finding funding.  Do not complete implementation date for proposed projects.  These will be replaced once a project is completed.  Note- some projects may be proposed for a long time</a:t>
            </a:r>
          </a:p>
          <a:p>
            <a:endParaRPr lang="en-US" dirty="0"/>
          </a:p>
          <a:p>
            <a:r>
              <a:rPr lang="en-US" b="1" dirty="0"/>
              <a:t>	Project Status=Completed</a:t>
            </a:r>
          </a:p>
          <a:p>
            <a:r>
              <a:rPr lang="en-US" dirty="0"/>
              <a:t>Project has been completed and in the monitoring phase</a:t>
            </a:r>
          </a:p>
          <a:p>
            <a:endParaRPr lang="en-US" dirty="0"/>
          </a:p>
          <a:p>
            <a:r>
              <a:rPr lang="en-US" b="1" dirty="0"/>
              <a:t>Project Notes- </a:t>
            </a:r>
            <a:r>
              <a:rPr lang="en-US" dirty="0"/>
              <a:t>Any notes on project</a:t>
            </a:r>
          </a:p>
          <a:p>
            <a:endParaRPr lang="en-US" dirty="0"/>
          </a:p>
          <a:p>
            <a:r>
              <a:rPr lang="en-US" b="1" dirty="0"/>
              <a:t>Total Project Cost- </a:t>
            </a:r>
            <a:r>
              <a:rPr lang="en-US" dirty="0"/>
              <a:t>Enter a number with no symbols</a:t>
            </a:r>
          </a:p>
          <a:p>
            <a:endParaRPr lang="en-US" dirty="0"/>
          </a:p>
          <a:p>
            <a:endParaRPr lang="en-US" dirty="0"/>
          </a:p>
        </p:txBody>
      </p:sp>
      <p:pic>
        <p:nvPicPr>
          <p:cNvPr id="3" name="Picture 2">
            <a:extLst>
              <a:ext uri="{FF2B5EF4-FFF2-40B4-BE49-F238E27FC236}">
                <a16:creationId xmlns:a16="http://schemas.microsoft.com/office/drawing/2014/main" id="{8D0A945F-DF46-4117-B7EE-1B9BA5B6D437}"/>
              </a:ext>
            </a:extLst>
          </p:cNvPr>
          <p:cNvPicPr>
            <a:picLocks noChangeAspect="1"/>
          </p:cNvPicPr>
          <p:nvPr/>
        </p:nvPicPr>
        <p:blipFill>
          <a:blip r:embed="rId2"/>
          <a:stretch>
            <a:fillRect/>
          </a:stretch>
        </p:blipFill>
        <p:spPr>
          <a:xfrm>
            <a:off x="196312" y="0"/>
            <a:ext cx="3918488" cy="6606570"/>
          </a:xfrm>
          <a:prstGeom prst="rect">
            <a:avLst/>
          </a:prstGeom>
        </p:spPr>
      </p:pic>
      <p:sp>
        <p:nvSpPr>
          <p:cNvPr id="2" name="Date Placeholder 1">
            <a:extLst>
              <a:ext uri="{FF2B5EF4-FFF2-40B4-BE49-F238E27FC236}">
                <a16:creationId xmlns:a16="http://schemas.microsoft.com/office/drawing/2014/main" id="{4A3DB1DD-383D-4293-A9B0-464198C2C88C}"/>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C2573607-943F-4B1D-AA14-6CE35C0D0CA6}"/>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833664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1200329"/>
          </a:xfrm>
          <a:prstGeom prst="rect">
            <a:avLst/>
          </a:prstGeom>
          <a:noFill/>
        </p:spPr>
        <p:txBody>
          <a:bodyPr wrap="square" rtlCol="0">
            <a:spAutoFit/>
          </a:bodyPr>
          <a:lstStyle/>
          <a:p>
            <a:r>
              <a:rPr lang="en-US" b="1" dirty="0"/>
              <a:t>Funding Sources- </a:t>
            </a:r>
            <a:r>
              <a:rPr lang="en-US" dirty="0"/>
              <a:t>Text indicating funding sources for project</a:t>
            </a:r>
          </a:p>
          <a:p>
            <a:endParaRPr lang="en-US" dirty="0"/>
          </a:p>
          <a:p>
            <a:r>
              <a:rPr lang="en-US" b="1" dirty="0"/>
              <a:t>Notes on Funding Sources and Cost- </a:t>
            </a:r>
            <a:r>
              <a:rPr lang="en-US" dirty="0"/>
              <a:t>If applicable</a:t>
            </a:r>
            <a:br>
              <a:rPr lang="en-US" dirty="0"/>
            </a:br>
            <a:endParaRPr lang="en-US" dirty="0"/>
          </a:p>
        </p:txBody>
      </p:sp>
      <p:pic>
        <p:nvPicPr>
          <p:cNvPr id="3" name="Picture 2">
            <a:extLst>
              <a:ext uri="{FF2B5EF4-FFF2-40B4-BE49-F238E27FC236}">
                <a16:creationId xmlns:a16="http://schemas.microsoft.com/office/drawing/2014/main" id="{71CC3B37-5F2F-4947-90C7-1EBE64519521}"/>
              </a:ext>
            </a:extLst>
          </p:cNvPr>
          <p:cNvPicPr>
            <a:picLocks noChangeAspect="1"/>
          </p:cNvPicPr>
          <p:nvPr/>
        </p:nvPicPr>
        <p:blipFill>
          <a:blip r:embed="rId2"/>
          <a:stretch>
            <a:fillRect/>
          </a:stretch>
        </p:blipFill>
        <p:spPr>
          <a:xfrm>
            <a:off x="358168" y="180975"/>
            <a:ext cx="3829050" cy="6496050"/>
          </a:xfrm>
          <a:prstGeom prst="rect">
            <a:avLst/>
          </a:prstGeom>
        </p:spPr>
      </p:pic>
      <p:sp>
        <p:nvSpPr>
          <p:cNvPr id="2" name="Date Placeholder 1">
            <a:extLst>
              <a:ext uri="{FF2B5EF4-FFF2-40B4-BE49-F238E27FC236}">
                <a16:creationId xmlns:a16="http://schemas.microsoft.com/office/drawing/2014/main" id="{74002084-8BD5-486C-B27C-4067FC861909}"/>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AE06286D-5928-4388-A23D-4B9AC8604D0F}"/>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42356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1754326"/>
          </a:xfrm>
          <a:prstGeom prst="rect">
            <a:avLst/>
          </a:prstGeom>
          <a:noFill/>
        </p:spPr>
        <p:txBody>
          <a:bodyPr wrap="square" rtlCol="0">
            <a:spAutoFit/>
          </a:bodyPr>
          <a:lstStyle/>
          <a:p>
            <a:r>
              <a:rPr lang="en-US" b="1" dirty="0"/>
              <a:t>Return on Investment- PEET</a:t>
            </a:r>
          </a:p>
          <a:p>
            <a:r>
              <a:rPr lang="en-US" dirty="0"/>
              <a:t>The tool will help determine dollar values added by the project and the estimated Return on Investment in years. </a:t>
            </a:r>
            <a:r>
              <a:rPr lang="en-US"/>
              <a:t>(coming soon)</a:t>
            </a:r>
            <a:endParaRPr lang="en-US" dirty="0"/>
          </a:p>
          <a:p>
            <a:endParaRPr lang="en-US" b="1" dirty="0"/>
          </a:p>
          <a:p>
            <a:r>
              <a:rPr lang="en-US" b="1" dirty="0"/>
              <a:t>	</a:t>
            </a:r>
            <a:br>
              <a:rPr lang="en-US" dirty="0"/>
            </a:br>
            <a:endParaRPr lang="en-US" dirty="0"/>
          </a:p>
        </p:txBody>
      </p:sp>
      <p:sp>
        <p:nvSpPr>
          <p:cNvPr id="4" name="TextBox 3">
            <a:extLst>
              <a:ext uri="{FF2B5EF4-FFF2-40B4-BE49-F238E27FC236}">
                <a16:creationId xmlns:a16="http://schemas.microsoft.com/office/drawing/2014/main" id="{FD4069ED-9C3B-46F4-B0B2-CB2D723F1555}"/>
              </a:ext>
            </a:extLst>
          </p:cNvPr>
          <p:cNvSpPr txBox="1"/>
          <p:nvPr/>
        </p:nvSpPr>
        <p:spPr>
          <a:xfrm>
            <a:off x="4819973" y="1601491"/>
            <a:ext cx="7175715" cy="2308324"/>
          </a:xfrm>
          <a:prstGeom prst="rect">
            <a:avLst/>
          </a:prstGeom>
          <a:noFill/>
        </p:spPr>
        <p:txBody>
          <a:bodyPr wrap="square" rtlCol="0">
            <a:spAutoFit/>
          </a:bodyPr>
          <a:lstStyle/>
          <a:p>
            <a:r>
              <a:rPr lang="en-US" b="1" dirty="0"/>
              <a:t>Map the point- </a:t>
            </a:r>
            <a:r>
              <a:rPr lang="en-US" dirty="0"/>
              <a:t>on phone or tablet the location should be where you are standing. Tap the map to make it larger.  Zoom in to confirm location at outfall or downstream point of area of interest.  Click check circle in bottom right of screen to save this location- this will also take you back to the survey.</a:t>
            </a:r>
          </a:p>
          <a:p>
            <a:endParaRPr lang="en-US" b="1" dirty="0"/>
          </a:p>
          <a:p>
            <a:r>
              <a:rPr lang="en-US" b="1" dirty="0"/>
              <a:t>	</a:t>
            </a:r>
            <a:br>
              <a:rPr lang="en-US" dirty="0"/>
            </a:br>
            <a:endParaRPr lang="en-US" dirty="0"/>
          </a:p>
        </p:txBody>
      </p:sp>
      <p:sp>
        <p:nvSpPr>
          <p:cNvPr id="5" name="TextBox 4">
            <a:extLst>
              <a:ext uri="{FF2B5EF4-FFF2-40B4-BE49-F238E27FC236}">
                <a16:creationId xmlns:a16="http://schemas.microsoft.com/office/drawing/2014/main" id="{69DBD483-8D1E-43C4-AB0D-86636ADEB74B}"/>
              </a:ext>
            </a:extLst>
          </p:cNvPr>
          <p:cNvSpPr txBox="1"/>
          <p:nvPr/>
        </p:nvSpPr>
        <p:spPr>
          <a:xfrm>
            <a:off x="4819973" y="3355817"/>
            <a:ext cx="7175715" cy="1477328"/>
          </a:xfrm>
          <a:prstGeom prst="rect">
            <a:avLst/>
          </a:prstGeom>
          <a:noFill/>
        </p:spPr>
        <p:txBody>
          <a:bodyPr wrap="square" rtlCol="0">
            <a:spAutoFit/>
          </a:bodyPr>
          <a:lstStyle/>
          <a:p>
            <a:r>
              <a:rPr lang="en-US" b="1" dirty="0"/>
              <a:t>Collect Image- </a:t>
            </a:r>
            <a:r>
              <a:rPr lang="en-US" dirty="0"/>
              <a:t>use your phone camera or upload a picture.  For proposed plan a small pdf of the conceptual plan maybe useful.</a:t>
            </a:r>
          </a:p>
          <a:p>
            <a:endParaRPr lang="en-US" b="1" dirty="0"/>
          </a:p>
          <a:p>
            <a:r>
              <a:rPr lang="en-US" b="1" dirty="0"/>
              <a:t>	</a:t>
            </a:r>
            <a:br>
              <a:rPr lang="en-US" dirty="0"/>
            </a:br>
            <a:endParaRPr lang="en-US" dirty="0"/>
          </a:p>
        </p:txBody>
      </p:sp>
      <p:sp>
        <p:nvSpPr>
          <p:cNvPr id="6" name="TextBox 5">
            <a:extLst>
              <a:ext uri="{FF2B5EF4-FFF2-40B4-BE49-F238E27FC236}">
                <a16:creationId xmlns:a16="http://schemas.microsoft.com/office/drawing/2014/main" id="{F59CCB17-F865-4733-9DFD-EAC50AD3FDA0}"/>
              </a:ext>
            </a:extLst>
          </p:cNvPr>
          <p:cNvSpPr txBox="1"/>
          <p:nvPr/>
        </p:nvSpPr>
        <p:spPr>
          <a:xfrm>
            <a:off x="4819972" y="4080402"/>
            <a:ext cx="7175715" cy="923330"/>
          </a:xfrm>
          <a:prstGeom prst="rect">
            <a:avLst/>
          </a:prstGeom>
          <a:noFill/>
        </p:spPr>
        <p:txBody>
          <a:bodyPr wrap="square" rtlCol="0">
            <a:spAutoFit/>
          </a:bodyPr>
          <a:lstStyle/>
          <a:p>
            <a:r>
              <a:rPr lang="en-US" b="1" dirty="0"/>
              <a:t>Click the check circle to complete the survey-bottom right</a:t>
            </a:r>
          </a:p>
          <a:p>
            <a:r>
              <a:rPr lang="en-US" b="1" dirty="0"/>
              <a:t>	</a:t>
            </a:r>
            <a:br>
              <a:rPr lang="en-US" dirty="0"/>
            </a:br>
            <a:endParaRPr lang="en-US" dirty="0"/>
          </a:p>
        </p:txBody>
      </p:sp>
      <p:pic>
        <p:nvPicPr>
          <p:cNvPr id="3" name="Picture 2">
            <a:extLst>
              <a:ext uri="{FF2B5EF4-FFF2-40B4-BE49-F238E27FC236}">
                <a16:creationId xmlns:a16="http://schemas.microsoft.com/office/drawing/2014/main" id="{847F76E7-322C-4FEB-806B-B9C2AC9F1F57}"/>
              </a:ext>
            </a:extLst>
          </p:cNvPr>
          <p:cNvPicPr>
            <a:picLocks noChangeAspect="1"/>
          </p:cNvPicPr>
          <p:nvPr/>
        </p:nvPicPr>
        <p:blipFill>
          <a:blip r:embed="rId2"/>
          <a:stretch>
            <a:fillRect/>
          </a:stretch>
        </p:blipFill>
        <p:spPr>
          <a:xfrm>
            <a:off x="415387" y="281714"/>
            <a:ext cx="3829050" cy="6496050"/>
          </a:xfrm>
          <a:prstGeom prst="rect">
            <a:avLst/>
          </a:prstGeom>
        </p:spPr>
      </p:pic>
      <p:sp>
        <p:nvSpPr>
          <p:cNvPr id="2" name="Date Placeholder 1">
            <a:extLst>
              <a:ext uri="{FF2B5EF4-FFF2-40B4-BE49-F238E27FC236}">
                <a16:creationId xmlns:a16="http://schemas.microsoft.com/office/drawing/2014/main" id="{FFADC44D-9543-48EA-96DD-F0BC78F10320}"/>
              </a:ext>
            </a:extLst>
          </p:cNvPr>
          <p:cNvSpPr>
            <a:spLocks noGrp="1"/>
          </p:cNvSpPr>
          <p:nvPr>
            <p:ph type="dt" sz="half" idx="10"/>
          </p:nvPr>
        </p:nvSpPr>
        <p:spPr/>
        <p:txBody>
          <a:bodyPr/>
          <a:lstStyle/>
          <a:p>
            <a:r>
              <a:rPr lang="en-US"/>
              <a:t>7/14/2020</a:t>
            </a:r>
          </a:p>
        </p:txBody>
      </p:sp>
      <p:sp>
        <p:nvSpPr>
          <p:cNvPr id="8" name="Footer Placeholder 7">
            <a:extLst>
              <a:ext uri="{FF2B5EF4-FFF2-40B4-BE49-F238E27FC236}">
                <a16:creationId xmlns:a16="http://schemas.microsoft.com/office/drawing/2014/main" id="{1BCC6372-1732-4C21-B633-A66BFD909DD7}"/>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594949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1477328"/>
          </a:xfrm>
          <a:prstGeom prst="rect">
            <a:avLst/>
          </a:prstGeom>
          <a:noFill/>
        </p:spPr>
        <p:txBody>
          <a:bodyPr wrap="square" rtlCol="0">
            <a:spAutoFit/>
          </a:bodyPr>
          <a:lstStyle/>
          <a:p>
            <a:r>
              <a:rPr lang="en-US" b="1" dirty="0"/>
              <a:t>Survey Completed- </a:t>
            </a:r>
            <a:r>
              <a:rPr lang="en-US" dirty="0"/>
              <a:t>Continue if you want to review your answers otherwise it is recommended to send now.   </a:t>
            </a:r>
          </a:p>
          <a:p>
            <a:endParaRPr lang="en-US" b="1" dirty="0"/>
          </a:p>
          <a:p>
            <a:r>
              <a:rPr lang="en-US" b="1" dirty="0"/>
              <a:t>	</a:t>
            </a:r>
            <a:br>
              <a:rPr lang="en-US" dirty="0"/>
            </a:br>
            <a:endParaRPr lang="en-US" dirty="0"/>
          </a:p>
        </p:txBody>
      </p:sp>
      <p:pic>
        <p:nvPicPr>
          <p:cNvPr id="2" name="Picture 1">
            <a:extLst>
              <a:ext uri="{FF2B5EF4-FFF2-40B4-BE49-F238E27FC236}">
                <a16:creationId xmlns:a16="http://schemas.microsoft.com/office/drawing/2014/main" id="{6FFC67DD-4552-431E-8EE9-4C8039C96257}"/>
              </a:ext>
            </a:extLst>
          </p:cNvPr>
          <p:cNvPicPr>
            <a:picLocks noChangeAspect="1"/>
          </p:cNvPicPr>
          <p:nvPr/>
        </p:nvPicPr>
        <p:blipFill>
          <a:blip r:embed="rId2"/>
          <a:stretch>
            <a:fillRect/>
          </a:stretch>
        </p:blipFill>
        <p:spPr>
          <a:xfrm>
            <a:off x="196312" y="79375"/>
            <a:ext cx="3829050" cy="6496050"/>
          </a:xfrm>
          <a:prstGeom prst="rect">
            <a:avLst/>
          </a:prstGeom>
        </p:spPr>
      </p:pic>
      <p:sp>
        <p:nvSpPr>
          <p:cNvPr id="3" name="Date Placeholder 2">
            <a:extLst>
              <a:ext uri="{FF2B5EF4-FFF2-40B4-BE49-F238E27FC236}">
                <a16:creationId xmlns:a16="http://schemas.microsoft.com/office/drawing/2014/main" id="{F488B814-2C10-408B-8B01-44D5A32EB872}"/>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ADFB160E-77C9-49ED-BDB5-520B891A10C1}"/>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999584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B2C0C-0142-4B5E-A0F6-D4BC63396892}"/>
              </a:ext>
            </a:extLst>
          </p:cNvPr>
          <p:cNvSpPr>
            <a:spLocks noGrp="1"/>
          </p:cNvSpPr>
          <p:nvPr>
            <p:ph type="title"/>
          </p:nvPr>
        </p:nvSpPr>
        <p:spPr/>
        <p:txBody>
          <a:bodyPr/>
          <a:lstStyle/>
          <a:p>
            <a:r>
              <a:rPr lang="en-US" dirty="0"/>
              <a:t>WIPS Overview</a:t>
            </a:r>
          </a:p>
        </p:txBody>
      </p:sp>
      <p:sp>
        <p:nvSpPr>
          <p:cNvPr id="3" name="Content Placeholder 2">
            <a:extLst>
              <a:ext uri="{FF2B5EF4-FFF2-40B4-BE49-F238E27FC236}">
                <a16:creationId xmlns:a16="http://schemas.microsoft.com/office/drawing/2014/main" id="{2CA6A0EC-19F6-48BB-ABAD-298110383F95}"/>
              </a:ext>
            </a:extLst>
          </p:cNvPr>
          <p:cNvSpPr>
            <a:spLocks noGrp="1"/>
          </p:cNvSpPr>
          <p:nvPr>
            <p:ph idx="1"/>
          </p:nvPr>
        </p:nvSpPr>
        <p:spPr/>
        <p:txBody>
          <a:bodyPr/>
          <a:lstStyle/>
          <a:p>
            <a:r>
              <a:rPr lang="en-US" dirty="0"/>
              <a:t>Easily document watershed improvement projects</a:t>
            </a:r>
          </a:p>
          <a:p>
            <a:r>
              <a:rPr lang="en-US" dirty="0"/>
              <a:t>Captures restoration, protection and education projects</a:t>
            </a:r>
          </a:p>
          <a:p>
            <a:r>
              <a:rPr lang="en-US" dirty="0"/>
              <a:t>Easy to use with the Survey123 App or with a browser</a:t>
            </a:r>
          </a:p>
          <a:p>
            <a:r>
              <a:rPr lang="en-US" dirty="0"/>
              <a:t>Standardize improvement accountability statewide</a:t>
            </a:r>
          </a:p>
          <a:p>
            <a:endParaRPr lang="en-US" dirty="0"/>
          </a:p>
        </p:txBody>
      </p:sp>
      <p:sp>
        <p:nvSpPr>
          <p:cNvPr id="4" name="Date Placeholder 3">
            <a:extLst>
              <a:ext uri="{FF2B5EF4-FFF2-40B4-BE49-F238E27FC236}">
                <a16:creationId xmlns:a16="http://schemas.microsoft.com/office/drawing/2014/main" id="{F87C250E-BA38-4481-AC0C-F448D1CBFF63}"/>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7907A291-66BC-4A09-8C97-C2301B4CC072}"/>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358495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7FF5-10AB-414B-B8F6-3470E4C1FC9C}"/>
              </a:ext>
            </a:extLst>
          </p:cNvPr>
          <p:cNvSpPr>
            <a:spLocks noGrp="1"/>
          </p:cNvSpPr>
          <p:nvPr>
            <p:ph type="title"/>
          </p:nvPr>
        </p:nvSpPr>
        <p:spPr/>
        <p:txBody>
          <a:bodyPr/>
          <a:lstStyle/>
          <a:p>
            <a:r>
              <a:rPr lang="en-US" dirty="0"/>
              <a:t>WIPS Links</a:t>
            </a:r>
          </a:p>
        </p:txBody>
      </p:sp>
      <p:sp>
        <p:nvSpPr>
          <p:cNvPr id="3" name="Content Placeholder 2">
            <a:extLst>
              <a:ext uri="{FF2B5EF4-FFF2-40B4-BE49-F238E27FC236}">
                <a16:creationId xmlns:a16="http://schemas.microsoft.com/office/drawing/2014/main" id="{7E3BE992-6C54-4215-B801-302417F8D7A3}"/>
              </a:ext>
            </a:extLst>
          </p:cNvPr>
          <p:cNvSpPr>
            <a:spLocks noGrp="1"/>
          </p:cNvSpPr>
          <p:nvPr>
            <p:ph idx="1"/>
          </p:nvPr>
        </p:nvSpPr>
        <p:spPr>
          <a:xfrm>
            <a:off x="605725" y="1469164"/>
            <a:ext cx="10515600" cy="4351338"/>
          </a:xfrm>
        </p:spPr>
        <p:txBody>
          <a:bodyPr>
            <a:normAutofit fontScale="77500" lnSpcReduction="20000"/>
          </a:bodyPr>
          <a:lstStyle/>
          <a:p>
            <a:pPr marL="0" indent="0">
              <a:buNone/>
            </a:pPr>
            <a:r>
              <a:rPr lang="en-US" dirty="0"/>
              <a:t>If links do not work on click- cut and paste into browser.</a:t>
            </a:r>
          </a:p>
          <a:p>
            <a:pPr marL="0" indent="0">
              <a:buNone/>
            </a:pPr>
            <a:endParaRPr lang="en-US" dirty="0"/>
          </a:p>
          <a:p>
            <a:pPr marL="0" indent="0">
              <a:buNone/>
            </a:pPr>
            <a:r>
              <a:rPr lang="en-US" dirty="0"/>
              <a:t>Open Survey in S123 app or browser- main link for collecting WIPS information</a:t>
            </a:r>
          </a:p>
          <a:p>
            <a:pPr marL="0" indent="0">
              <a:buNone/>
            </a:pPr>
            <a:r>
              <a:rPr lang="en-US" sz="1800" dirty="0">
                <a:effectLst/>
                <a:latin typeface="Calibri" panose="020F0502020204030204" pitchFamily="34" charset="0"/>
                <a:hlinkClick r:id="rId2"/>
              </a:rPr>
              <a:t>https://arcg.is/0yuGrC</a:t>
            </a:r>
            <a:endParaRPr lang="en-US" dirty="0"/>
          </a:p>
          <a:p>
            <a:pPr marL="0" indent="0">
              <a:buNone/>
            </a:pPr>
            <a:r>
              <a:rPr lang="en-US" dirty="0"/>
              <a:t>Service URL- Can be added to any online map</a:t>
            </a:r>
          </a:p>
          <a:p>
            <a:pPr marL="0" indent="0">
              <a:buNone/>
            </a:pPr>
            <a:r>
              <a:rPr lang="en-US" sz="1800" dirty="0">
                <a:effectLst/>
                <a:latin typeface="Calibri" panose="020F0502020204030204" pitchFamily="34" charset="0"/>
                <a:hlinkClick r:id="rId3"/>
              </a:rPr>
              <a:t>https://services2.arcgis.com/kCu40SDxsCGcuUWO/arcgis/rest/services/survey123_47eceeb31f9a4fab8c4413bac5cb4cbb_stakeholder/FeatureServer</a:t>
            </a:r>
            <a:endParaRPr lang="en-US" sz="1800" dirty="0">
              <a:effectLst/>
              <a:latin typeface="Calibri" panose="020F0502020204030204" pitchFamily="34" charset="0"/>
            </a:endParaRPr>
          </a:p>
          <a:p>
            <a:pPr marL="0" indent="0">
              <a:buNone/>
            </a:pPr>
            <a:endParaRPr lang="en-US" dirty="0"/>
          </a:p>
          <a:p>
            <a:pPr marL="0" indent="0">
              <a:buNone/>
            </a:pPr>
            <a:r>
              <a:rPr lang="en-US" dirty="0"/>
              <a:t>Link to main map for viewing data-This application is also embedded in Watershed Action Plan Story Maps</a:t>
            </a:r>
          </a:p>
          <a:p>
            <a:pPr marL="0" indent="0">
              <a:buNone/>
            </a:pPr>
            <a:r>
              <a:rPr lang="en-US" sz="1800" dirty="0">
                <a:effectLst/>
                <a:latin typeface="Calibri" panose="020F0502020204030204" pitchFamily="34" charset="0"/>
                <a:hlinkClick r:id="rId4"/>
              </a:rPr>
              <a:t>https://ncdenr.maps.arcgis.com/apps/webappviewer/index.html?id=83bb0bde319944c2ab055fec9de9e18d</a:t>
            </a:r>
            <a:endParaRPr lang="en-US" sz="1800" dirty="0">
              <a:effectLst/>
              <a:latin typeface="Calibri" panose="020F0502020204030204" pitchFamily="34" charset="0"/>
            </a:endParaRPr>
          </a:p>
          <a:p>
            <a:pPr marL="0" indent="0">
              <a:buNone/>
            </a:pPr>
            <a:endParaRPr lang="en-US" sz="1800" dirty="0">
              <a:latin typeface="Calibri" panose="020F0502020204030204" pitchFamily="34" charset="0"/>
            </a:endParaRPr>
          </a:p>
          <a:p>
            <a:pPr marL="0" indent="0">
              <a:buNone/>
            </a:pPr>
            <a:r>
              <a:rPr lang="en-US" sz="1800" dirty="0">
                <a:latin typeface="Calibri" panose="020F0502020204030204" pitchFamily="34" charset="0"/>
              </a:rPr>
              <a:t>DEQ Staff Contact</a:t>
            </a:r>
          </a:p>
          <a:p>
            <a:pPr marL="0" indent="0">
              <a:buNone/>
            </a:pPr>
            <a:r>
              <a:rPr lang="en-US" sz="1800" dirty="0">
                <a:latin typeface="Calibri" panose="020F0502020204030204" pitchFamily="34" charset="0"/>
                <a:hlinkClick r:id="rId5"/>
              </a:rPr>
              <a:t>Cam.mcnutt@ncdenr.gov</a:t>
            </a:r>
            <a:endParaRPr lang="en-US" sz="1800" dirty="0">
              <a:latin typeface="Calibri" panose="020F0502020204030204" pitchFamily="34" charset="0"/>
            </a:endParaRPr>
          </a:p>
          <a:p>
            <a:pPr marL="0" indent="0">
              <a:buNone/>
            </a:pPr>
            <a:endParaRPr lang="en-US" dirty="0"/>
          </a:p>
          <a:p>
            <a:endParaRPr lang="en-US" dirty="0"/>
          </a:p>
        </p:txBody>
      </p:sp>
      <p:sp>
        <p:nvSpPr>
          <p:cNvPr id="4" name="Date Placeholder 3">
            <a:extLst>
              <a:ext uri="{FF2B5EF4-FFF2-40B4-BE49-F238E27FC236}">
                <a16:creationId xmlns:a16="http://schemas.microsoft.com/office/drawing/2014/main" id="{F4A23645-D66D-40E3-8D3B-D2BDD8C1FC9D}"/>
              </a:ext>
            </a:extLst>
          </p:cNvPr>
          <p:cNvSpPr>
            <a:spLocks noGrp="1"/>
          </p:cNvSpPr>
          <p:nvPr>
            <p:ph type="dt" sz="half" idx="10"/>
          </p:nvPr>
        </p:nvSpPr>
        <p:spPr/>
        <p:txBody>
          <a:bodyPr/>
          <a:lstStyle/>
          <a:p>
            <a:r>
              <a:rPr lang="en-US"/>
              <a:t>7/14/2020</a:t>
            </a:r>
          </a:p>
        </p:txBody>
      </p:sp>
      <p:sp>
        <p:nvSpPr>
          <p:cNvPr id="5" name="Footer Placeholder 4">
            <a:extLst>
              <a:ext uri="{FF2B5EF4-FFF2-40B4-BE49-F238E27FC236}">
                <a16:creationId xmlns:a16="http://schemas.microsoft.com/office/drawing/2014/main" id="{B2636403-9A70-4BB2-BC25-9DDC13CFEC45}"/>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129766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0ED67-54FC-4A13-ADA9-261747708574}"/>
              </a:ext>
            </a:extLst>
          </p:cNvPr>
          <p:cNvSpPr>
            <a:spLocks noGrp="1"/>
          </p:cNvSpPr>
          <p:nvPr>
            <p:ph type="title"/>
          </p:nvPr>
        </p:nvSpPr>
        <p:spPr>
          <a:xfrm>
            <a:off x="7656163" y="358785"/>
            <a:ext cx="3311393" cy="1325563"/>
          </a:xfrm>
        </p:spPr>
        <p:txBody>
          <a:bodyPr>
            <a:normAutofit fontScale="90000"/>
          </a:bodyPr>
          <a:lstStyle/>
          <a:p>
            <a:br>
              <a:rPr lang="en-US" sz="2200" dirty="0">
                <a:hlinkClick r:id="rId2"/>
              </a:rPr>
            </a:br>
            <a:br>
              <a:rPr lang="en-US" sz="2200" dirty="0">
                <a:hlinkClick r:id="rId2"/>
              </a:rPr>
            </a:br>
            <a:br>
              <a:rPr lang="en-US" sz="2200" dirty="0">
                <a:hlinkClick r:id="rId2"/>
              </a:rPr>
            </a:br>
            <a:r>
              <a:rPr lang="en-US" sz="1800" dirty="0">
                <a:effectLst/>
                <a:latin typeface="Calibri" panose="020F0502020204030204" pitchFamily="34" charset="0"/>
                <a:hlinkClick r:id="rId3"/>
              </a:rPr>
              <a:t>https://arcg.is/0yuGrC</a:t>
            </a:r>
            <a:br>
              <a:rPr lang="en-US" sz="2400" dirty="0"/>
            </a:br>
            <a:br>
              <a:rPr lang="en-US" dirty="0"/>
            </a:br>
            <a:endParaRPr lang="en-US" dirty="0"/>
          </a:p>
        </p:txBody>
      </p:sp>
      <p:pic>
        <p:nvPicPr>
          <p:cNvPr id="12" name="Picture 11">
            <a:extLst>
              <a:ext uri="{FF2B5EF4-FFF2-40B4-BE49-F238E27FC236}">
                <a16:creationId xmlns:a16="http://schemas.microsoft.com/office/drawing/2014/main" id="{F15E9F82-41B9-407E-B3B8-6897108A0B84}"/>
              </a:ext>
            </a:extLst>
          </p:cNvPr>
          <p:cNvPicPr>
            <a:picLocks noChangeAspect="1"/>
          </p:cNvPicPr>
          <p:nvPr/>
        </p:nvPicPr>
        <p:blipFill>
          <a:blip r:embed="rId4"/>
          <a:stretch>
            <a:fillRect/>
          </a:stretch>
        </p:blipFill>
        <p:spPr>
          <a:xfrm>
            <a:off x="184459" y="701964"/>
            <a:ext cx="7011744" cy="5015345"/>
          </a:xfrm>
          <a:prstGeom prst="rect">
            <a:avLst/>
          </a:prstGeom>
        </p:spPr>
      </p:pic>
      <p:sp>
        <p:nvSpPr>
          <p:cNvPr id="13" name="TextBox 12">
            <a:extLst>
              <a:ext uri="{FF2B5EF4-FFF2-40B4-BE49-F238E27FC236}">
                <a16:creationId xmlns:a16="http://schemas.microsoft.com/office/drawing/2014/main" id="{0843294C-F26B-4B7E-A8F9-F406500C0ADF}"/>
              </a:ext>
            </a:extLst>
          </p:cNvPr>
          <p:cNvSpPr txBox="1"/>
          <p:nvPr/>
        </p:nvSpPr>
        <p:spPr>
          <a:xfrm>
            <a:off x="7578671" y="2309247"/>
            <a:ext cx="4494509" cy="1200329"/>
          </a:xfrm>
          <a:prstGeom prst="rect">
            <a:avLst/>
          </a:prstGeom>
          <a:noFill/>
        </p:spPr>
        <p:txBody>
          <a:bodyPr wrap="square" rtlCol="0">
            <a:spAutoFit/>
          </a:bodyPr>
          <a:lstStyle/>
          <a:p>
            <a:r>
              <a:rPr lang="en-US" dirty="0"/>
              <a:t>The link above will get you to this page</a:t>
            </a:r>
          </a:p>
          <a:p>
            <a:pPr marL="285750" indent="-285750">
              <a:buFont typeface="Arial" panose="020B0604020202020204" pitchFamily="34" charset="0"/>
              <a:buChar char="•"/>
            </a:pPr>
            <a:r>
              <a:rPr lang="en-US" dirty="0"/>
              <a:t>Open the survey directly in a browser </a:t>
            </a:r>
          </a:p>
          <a:p>
            <a:pPr marL="285750" indent="-285750">
              <a:buFont typeface="Arial" panose="020B0604020202020204" pitchFamily="34" charset="0"/>
              <a:buChar char="•"/>
            </a:pPr>
            <a:r>
              <a:rPr lang="en-US" dirty="0"/>
              <a:t>Open in S123 desktop application or</a:t>
            </a:r>
          </a:p>
          <a:p>
            <a:pPr marL="285750" indent="-285750">
              <a:buFont typeface="Arial" panose="020B0604020202020204" pitchFamily="34" charset="0"/>
              <a:buChar char="•"/>
            </a:pPr>
            <a:r>
              <a:rPr lang="en-US" dirty="0"/>
              <a:t>Download the desktop application</a:t>
            </a:r>
          </a:p>
        </p:txBody>
      </p:sp>
      <p:sp>
        <p:nvSpPr>
          <p:cNvPr id="14" name="TextBox 13">
            <a:extLst>
              <a:ext uri="{FF2B5EF4-FFF2-40B4-BE49-F238E27FC236}">
                <a16:creationId xmlns:a16="http://schemas.microsoft.com/office/drawing/2014/main" id="{EF914E0F-E386-46D9-A1C1-E58582A34AA0}"/>
              </a:ext>
            </a:extLst>
          </p:cNvPr>
          <p:cNvSpPr txBox="1"/>
          <p:nvPr/>
        </p:nvSpPr>
        <p:spPr>
          <a:xfrm>
            <a:off x="7656163" y="3802251"/>
            <a:ext cx="4494509" cy="923330"/>
          </a:xfrm>
          <a:prstGeom prst="rect">
            <a:avLst/>
          </a:prstGeom>
          <a:noFill/>
        </p:spPr>
        <p:txBody>
          <a:bodyPr wrap="square" rtlCol="0">
            <a:spAutoFit/>
          </a:bodyPr>
          <a:lstStyle/>
          <a:p>
            <a:endParaRPr lang="en-US" dirty="0"/>
          </a:p>
          <a:p>
            <a:r>
              <a:rPr lang="en-US" dirty="0"/>
              <a:t>Or install S123 App on phone or tablet –best option</a:t>
            </a:r>
          </a:p>
        </p:txBody>
      </p:sp>
      <p:sp>
        <p:nvSpPr>
          <p:cNvPr id="3" name="Date Placeholder 2">
            <a:extLst>
              <a:ext uri="{FF2B5EF4-FFF2-40B4-BE49-F238E27FC236}">
                <a16:creationId xmlns:a16="http://schemas.microsoft.com/office/drawing/2014/main" id="{57D7011D-EA18-4C6E-BA05-8A77EDCEB4DB}"/>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CF3DE6AB-9A61-448B-9011-6E1A9A64B1B5}"/>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1109803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3416320"/>
          </a:xfrm>
          <a:prstGeom prst="rect">
            <a:avLst/>
          </a:prstGeom>
          <a:noFill/>
        </p:spPr>
        <p:txBody>
          <a:bodyPr wrap="square" rtlCol="0">
            <a:spAutoFit/>
          </a:bodyPr>
          <a:lstStyle/>
          <a:p>
            <a:r>
              <a:rPr lang="en-US" b="1" dirty="0"/>
              <a:t>Project Name- </a:t>
            </a:r>
            <a:r>
              <a:rPr lang="en-US" dirty="0"/>
              <a:t>Common local name of the project- Like Mud Creek Stream Restoration or 8</a:t>
            </a:r>
            <a:r>
              <a:rPr lang="en-US" baseline="30000" dirty="0"/>
              <a:t>th</a:t>
            </a:r>
            <a:r>
              <a:rPr lang="en-US" dirty="0"/>
              <a:t> street rain garden project.</a:t>
            </a:r>
          </a:p>
          <a:p>
            <a:endParaRPr lang="en-US" b="1" dirty="0"/>
          </a:p>
          <a:p>
            <a:r>
              <a:rPr lang="en-US" b="1" dirty="0"/>
              <a:t>Project Agency or Group</a:t>
            </a:r>
          </a:p>
          <a:p>
            <a:r>
              <a:rPr lang="en-US" dirty="0"/>
              <a:t>If implementing multiple projects over time and space try to use the same name or acronym so that summary information and reporting will be easy.</a:t>
            </a:r>
          </a:p>
          <a:p>
            <a:endParaRPr lang="en-US" dirty="0"/>
          </a:p>
          <a:p>
            <a:r>
              <a:rPr lang="en-US" b="1" dirty="0"/>
              <a:t>Project Contact</a:t>
            </a:r>
          </a:p>
          <a:p>
            <a:r>
              <a:rPr lang="en-US" dirty="0"/>
              <a:t>Main point of contact for the project</a:t>
            </a:r>
          </a:p>
          <a:p>
            <a:endParaRPr lang="en-US" dirty="0"/>
          </a:p>
          <a:p>
            <a:br>
              <a:rPr lang="en-US" dirty="0"/>
            </a:br>
            <a:endParaRPr lang="en-US" dirty="0"/>
          </a:p>
        </p:txBody>
      </p:sp>
      <p:pic>
        <p:nvPicPr>
          <p:cNvPr id="2" name="Picture 1">
            <a:extLst>
              <a:ext uri="{FF2B5EF4-FFF2-40B4-BE49-F238E27FC236}">
                <a16:creationId xmlns:a16="http://schemas.microsoft.com/office/drawing/2014/main" id="{F60FE19A-E86D-4AF8-BF44-E7A8ACA3EA04}"/>
              </a:ext>
            </a:extLst>
          </p:cNvPr>
          <p:cNvPicPr>
            <a:picLocks noChangeAspect="1"/>
          </p:cNvPicPr>
          <p:nvPr/>
        </p:nvPicPr>
        <p:blipFill>
          <a:blip r:embed="rId2"/>
          <a:stretch>
            <a:fillRect/>
          </a:stretch>
        </p:blipFill>
        <p:spPr>
          <a:xfrm>
            <a:off x="196312" y="99319"/>
            <a:ext cx="4051838" cy="6831398"/>
          </a:xfrm>
          <a:prstGeom prst="rect">
            <a:avLst/>
          </a:prstGeom>
        </p:spPr>
      </p:pic>
      <p:sp>
        <p:nvSpPr>
          <p:cNvPr id="3" name="Date Placeholder 2">
            <a:extLst>
              <a:ext uri="{FF2B5EF4-FFF2-40B4-BE49-F238E27FC236}">
                <a16:creationId xmlns:a16="http://schemas.microsoft.com/office/drawing/2014/main" id="{F76EBF28-1407-4DF4-9C22-0E81C081CE80}"/>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AB5A17C2-C2C6-4AE9-A953-3AE0DADFEB4A}"/>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4075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EA2EB1-0BC6-4098-AAC2-961C9D343524}"/>
              </a:ext>
            </a:extLst>
          </p:cNvPr>
          <p:cNvSpPr txBox="1"/>
          <p:nvPr/>
        </p:nvSpPr>
        <p:spPr>
          <a:xfrm>
            <a:off x="4819973" y="418454"/>
            <a:ext cx="7175715" cy="5632311"/>
          </a:xfrm>
          <a:prstGeom prst="rect">
            <a:avLst/>
          </a:prstGeom>
          <a:noFill/>
        </p:spPr>
        <p:txBody>
          <a:bodyPr wrap="square" rtlCol="0">
            <a:spAutoFit/>
          </a:bodyPr>
          <a:lstStyle/>
          <a:p>
            <a:r>
              <a:rPr lang="en-US" b="1" dirty="0"/>
              <a:t>Project Type- </a:t>
            </a:r>
            <a:r>
              <a:rPr lang="en-US" dirty="0"/>
              <a:t>Depending on the type of project you will be asked to answer different questions and identify specific improvement activities. If there are different project types in the same area capture them separately. </a:t>
            </a:r>
          </a:p>
          <a:p>
            <a:pPr marL="342900" indent="-342900">
              <a:buAutoNum type="arabicPeriod"/>
            </a:pPr>
            <a:endParaRPr lang="en-US" b="1" dirty="0"/>
          </a:p>
          <a:p>
            <a:r>
              <a:rPr lang="en-US" b="1" dirty="0"/>
              <a:t>	Project Type</a:t>
            </a:r>
            <a:r>
              <a:rPr lang="en-US" dirty="0"/>
              <a:t>=</a:t>
            </a:r>
            <a:r>
              <a:rPr lang="en-US" b="1" dirty="0"/>
              <a:t>Restoration</a:t>
            </a:r>
          </a:p>
          <a:p>
            <a:r>
              <a:rPr lang="en-US" dirty="0"/>
              <a:t>Projects that</a:t>
            </a:r>
            <a:r>
              <a:rPr lang="en-US" b="1" dirty="0"/>
              <a:t> </a:t>
            </a:r>
            <a:r>
              <a:rPr lang="en-US" dirty="0"/>
              <a:t>reduce loading of pollutants or pollution (including stormwater volumes) to surface waters directly or indirectly or improve aquatic ecosystem functions (instream habitat or riparian). </a:t>
            </a:r>
          </a:p>
          <a:p>
            <a:endParaRPr lang="en-US" dirty="0"/>
          </a:p>
          <a:p>
            <a:r>
              <a:rPr lang="en-US" b="1" dirty="0"/>
              <a:t>	Project Type</a:t>
            </a:r>
            <a:r>
              <a:rPr lang="en-US" dirty="0"/>
              <a:t>=</a:t>
            </a:r>
            <a:r>
              <a:rPr lang="en-US" b="1" dirty="0"/>
              <a:t>Protection</a:t>
            </a:r>
          </a:p>
          <a:p>
            <a:r>
              <a:rPr lang="en-US" dirty="0"/>
              <a:t>Projects that</a:t>
            </a:r>
            <a:r>
              <a:rPr lang="en-US" b="1" dirty="0"/>
              <a:t> </a:t>
            </a:r>
            <a:r>
              <a:rPr lang="en-US" dirty="0"/>
              <a:t>maintain current loading of pollutants or pollution (including stormwater volumes) to surface waters directly or indirectly or maintain current aquatic ecosystem functions (instream habitat or riparian).  Ideally these would be in areas of low loading and high function.  </a:t>
            </a:r>
          </a:p>
          <a:p>
            <a:endParaRPr lang="en-US" dirty="0"/>
          </a:p>
          <a:p>
            <a:r>
              <a:rPr lang="en-US" b="1" dirty="0"/>
              <a:t>	Project Type</a:t>
            </a:r>
            <a:r>
              <a:rPr lang="en-US" dirty="0"/>
              <a:t>=</a:t>
            </a:r>
            <a:r>
              <a:rPr lang="en-US" b="1" dirty="0"/>
              <a:t>Education</a:t>
            </a:r>
          </a:p>
          <a:p>
            <a:r>
              <a:rPr lang="en-US" dirty="0"/>
              <a:t>Projects inform stakeholders about ways to restore, protect and understand aquatic ecosystems so they can participate in these activities and encourage others to as well.  </a:t>
            </a:r>
            <a:br>
              <a:rPr lang="en-US" dirty="0"/>
            </a:br>
            <a:endParaRPr lang="en-US" dirty="0"/>
          </a:p>
        </p:txBody>
      </p:sp>
      <p:pic>
        <p:nvPicPr>
          <p:cNvPr id="2" name="Picture 1">
            <a:extLst>
              <a:ext uri="{FF2B5EF4-FFF2-40B4-BE49-F238E27FC236}">
                <a16:creationId xmlns:a16="http://schemas.microsoft.com/office/drawing/2014/main" id="{F60FE19A-E86D-4AF8-BF44-E7A8ACA3EA04}"/>
              </a:ext>
            </a:extLst>
          </p:cNvPr>
          <p:cNvPicPr>
            <a:picLocks noChangeAspect="1"/>
          </p:cNvPicPr>
          <p:nvPr/>
        </p:nvPicPr>
        <p:blipFill>
          <a:blip r:embed="rId2"/>
          <a:stretch>
            <a:fillRect/>
          </a:stretch>
        </p:blipFill>
        <p:spPr>
          <a:xfrm>
            <a:off x="196312" y="99319"/>
            <a:ext cx="4051838" cy="6831398"/>
          </a:xfrm>
          <a:prstGeom prst="rect">
            <a:avLst/>
          </a:prstGeom>
        </p:spPr>
      </p:pic>
      <p:sp>
        <p:nvSpPr>
          <p:cNvPr id="3" name="Date Placeholder 2">
            <a:extLst>
              <a:ext uri="{FF2B5EF4-FFF2-40B4-BE49-F238E27FC236}">
                <a16:creationId xmlns:a16="http://schemas.microsoft.com/office/drawing/2014/main" id="{A200E56C-E06F-4C92-A0C5-5D294E791E32}"/>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8C7AD023-0654-4FCC-AEEE-51E4F56562BA}"/>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287167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4FAB551-C470-46FC-9CA6-6EA07E51112D}"/>
              </a:ext>
            </a:extLst>
          </p:cNvPr>
          <p:cNvSpPr/>
          <p:nvPr/>
        </p:nvSpPr>
        <p:spPr>
          <a:xfrm>
            <a:off x="4171911" y="198583"/>
            <a:ext cx="6096000" cy="1477328"/>
          </a:xfrm>
          <a:prstGeom prst="rect">
            <a:avLst/>
          </a:prstGeom>
        </p:spPr>
        <p:txBody>
          <a:bodyPr>
            <a:spAutoFit/>
          </a:bodyPr>
          <a:lstStyle/>
          <a:p>
            <a:r>
              <a:rPr lang="en-US" b="1" dirty="0"/>
              <a:t>Project Type</a:t>
            </a:r>
            <a:r>
              <a:rPr lang="en-US" dirty="0"/>
              <a:t>=</a:t>
            </a:r>
            <a:r>
              <a:rPr lang="en-US" b="1" dirty="0"/>
              <a:t>Restoration</a:t>
            </a:r>
          </a:p>
          <a:p>
            <a:r>
              <a:rPr lang="en-US" dirty="0"/>
              <a:t>Projects that</a:t>
            </a:r>
            <a:r>
              <a:rPr lang="en-US" b="1" dirty="0"/>
              <a:t> </a:t>
            </a:r>
            <a:r>
              <a:rPr lang="en-US" dirty="0"/>
              <a:t>reduce loading of pollutants or pollution (including stormwater volumes) to surface waters directly or indirectly or improve aquatic ecosystem functions (instream habitat or riparian).</a:t>
            </a:r>
          </a:p>
        </p:txBody>
      </p:sp>
      <p:sp>
        <p:nvSpPr>
          <p:cNvPr id="6" name="Rectangle 5">
            <a:extLst>
              <a:ext uri="{FF2B5EF4-FFF2-40B4-BE49-F238E27FC236}">
                <a16:creationId xmlns:a16="http://schemas.microsoft.com/office/drawing/2014/main" id="{C5889526-3B64-4308-AF28-53CDEB914ED2}"/>
              </a:ext>
            </a:extLst>
          </p:cNvPr>
          <p:cNvSpPr/>
          <p:nvPr/>
        </p:nvSpPr>
        <p:spPr>
          <a:xfrm>
            <a:off x="4171911" y="2090790"/>
            <a:ext cx="6096000" cy="923330"/>
          </a:xfrm>
          <a:prstGeom prst="rect">
            <a:avLst/>
          </a:prstGeom>
        </p:spPr>
        <p:txBody>
          <a:bodyPr>
            <a:spAutoFit/>
          </a:bodyPr>
          <a:lstStyle/>
          <a:p>
            <a:r>
              <a:rPr lang="en-US" dirty="0"/>
              <a:t>Depending on what you select you will be asked to enter an area treated or linear feet as well.</a:t>
            </a:r>
          </a:p>
          <a:p>
            <a:endParaRPr lang="en-US" dirty="0"/>
          </a:p>
        </p:txBody>
      </p:sp>
      <p:pic>
        <p:nvPicPr>
          <p:cNvPr id="2" name="Picture 1">
            <a:extLst>
              <a:ext uri="{FF2B5EF4-FFF2-40B4-BE49-F238E27FC236}">
                <a16:creationId xmlns:a16="http://schemas.microsoft.com/office/drawing/2014/main" id="{B3DF960F-5494-4B38-9CA0-5F33ADE819B5}"/>
              </a:ext>
            </a:extLst>
          </p:cNvPr>
          <p:cNvPicPr>
            <a:picLocks noChangeAspect="1"/>
          </p:cNvPicPr>
          <p:nvPr/>
        </p:nvPicPr>
        <p:blipFill>
          <a:blip r:embed="rId2"/>
          <a:stretch>
            <a:fillRect/>
          </a:stretch>
        </p:blipFill>
        <p:spPr>
          <a:xfrm>
            <a:off x="206160" y="198583"/>
            <a:ext cx="3829050" cy="6496050"/>
          </a:xfrm>
          <a:prstGeom prst="rect">
            <a:avLst/>
          </a:prstGeom>
        </p:spPr>
      </p:pic>
      <p:sp>
        <p:nvSpPr>
          <p:cNvPr id="3" name="Date Placeholder 2">
            <a:extLst>
              <a:ext uri="{FF2B5EF4-FFF2-40B4-BE49-F238E27FC236}">
                <a16:creationId xmlns:a16="http://schemas.microsoft.com/office/drawing/2014/main" id="{ACCC21A0-C7FB-4E8F-8FB7-E293D7C229BD}"/>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3BA034A4-B9A2-41D8-B560-6978BED5FDB8}"/>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2748530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4FAB551-C470-46FC-9CA6-6EA07E51112D}"/>
              </a:ext>
            </a:extLst>
          </p:cNvPr>
          <p:cNvSpPr/>
          <p:nvPr/>
        </p:nvSpPr>
        <p:spPr>
          <a:xfrm>
            <a:off x="4171911" y="198583"/>
            <a:ext cx="6096000" cy="369332"/>
          </a:xfrm>
          <a:prstGeom prst="rect">
            <a:avLst/>
          </a:prstGeom>
        </p:spPr>
        <p:txBody>
          <a:bodyPr>
            <a:spAutoFit/>
          </a:bodyPr>
          <a:lstStyle/>
          <a:p>
            <a:r>
              <a:rPr lang="en-US" b="1" dirty="0"/>
              <a:t>Project Type</a:t>
            </a:r>
            <a:r>
              <a:rPr lang="en-US" dirty="0"/>
              <a:t>=</a:t>
            </a:r>
            <a:r>
              <a:rPr lang="en-US" b="1" dirty="0"/>
              <a:t>Restoration</a:t>
            </a:r>
          </a:p>
        </p:txBody>
      </p:sp>
      <p:sp>
        <p:nvSpPr>
          <p:cNvPr id="6" name="Rectangle 5">
            <a:extLst>
              <a:ext uri="{FF2B5EF4-FFF2-40B4-BE49-F238E27FC236}">
                <a16:creationId xmlns:a16="http://schemas.microsoft.com/office/drawing/2014/main" id="{C5889526-3B64-4308-AF28-53CDEB914ED2}"/>
              </a:ext>
            </a:extLst>
          </p:cNvPr>
          <p:cNvSpPr/>
          <p:nvPr/>
        </p:nvSpPr>
        <p:spPr>
          <a:xfrm>
            <a:off x="4171911" y="2090790"/>
            <a:ext cx="6096000" cy="2585323"/>
          </a:xfrm>
          <a:prstGeom prst="rect">
            <a:avLst/>
          </a:prstGeom>
        </p:spPr>
        <p:txBody>
          <a:bodyPr>
            <a:spAutoFit/>
          </a:bodyPr>
          <a:lstStyle/>
          <a:p>
            <a:r>
              <a:rPr lang="en-US" dirty="0"/>
              <a:t>Indicate if the SNAP tool was used in design of restoration project</a:t>
            </a:r>
          </a:p>
          <a:p>
            <a:endParaRPr lang="en-US" dirty="0"/>
          </a:p>
          <a:p>
            <a:r>
              <a:rPr lang="en-US" dirty="0"/>
              <a:t>More information on SNAP here</a:t>
            </a:r>
          </a:p>
          <a:p>
            <a:r>
              <a:rPr lang="en-US" dirty="0">
                <a:hlinkClick r:id="rId2"/>
              </a:rPr>
              <a:t>https://deq.nc.gov/about/divisions/water-resources/planning/nonpoint-source-management/nutrient-offset-information#stormwater-nutrient-accounting-tools</a:t>
            </a:r>
            <a:endParaRPr lang="en-US" dirty="0"/>
          </a:p>
          <a:p>
            <a:endParaRPr lang="en-US" dirty="0"/>
          </a:p>
          <a:p>
            <a:endParaRPr lang="en-US" dirty="0"/>
          </a:p>
        </p:txBody>
      </p:sp>
      <p:pic>
        <p:nvPicPr>
          <p:cNvPr id="3" name="Picture 2">
            <a:extLst>
              <a:ext uri="{FF2B5EF4-FFF2-40B4-BE49-F238E27FC236}">
                <a16:creationId xmlns:a16="http://schemas.microsoft.com/office/drawing/2014/main" id="{02F5B465-24DA-4FD0-A5AE-F62F4D27A66C}"/>
              </a:ext>
            </a:extLst>
          </p:cNvPr>
          <p:cNvPicPr>
            <a:picLocks noChangeAspect="1"/>
          </p:cNvPicPr>
          <p:nvPr/>
        </p:nvPicPr>
        <p:blipFill>
          <a:blip r:embed="rId3"/>
          <a:stretch>
            <a:fillRect/>
          </a:stretch>
        </p:blipFill>
        <p:spPr>
          <a:xfrm>
            <a:off x="198410" y="180975"/>
            <a:ext cx="3829050" cy="6496050"/>
          </a:xfrm>
          <a:prstGeom prst="rect">
            <a:avLst/>
          </a:prstGeom>
        </p:spPr>
      </p:pic>
      <p:sp>
        <p:nvSpPr>
          <p:cNvPr id="2" name="Date Placeholder 1">
            <a:extLst>
              <a:ext uri="{FF2B5EF4-FFF2-40B4-BE49-F238E27FC236}">
                <a16:creationId xmlns:a16="http://schemas.microsoft.com/office/drawing/2014/main" id="{9F469635-5B57-4387-9C5A-2247D87507C5}"/>
              </a:ext>
            </a:extLst>
          </p:cNvPr>
          <p:cNvSpPr>
            <a:spLocks noGrp="1"/>
          </p:cNvSpPr>
          <p:nvPr>
            <p:ph type="dt" sz="half" idx="10"/>
          </p:nvPr>
        </p:nvSpPr>
        <p:spPr/>
        <p:txBody>
          <a:bodyPr/>
          <a:lstStyle/>
          <a:p>
            <a:r>
              <a:rPr lang="en-US"/>
              <a:t>7/14/2020</a:t>
            </a:r>
          </a:p>
        </p:txBody>
      </p:sp>
      <p:sp>
        <p:nvSpPr>
          <p:cNvPr id="4" name="Footer Placeholder 3">
            <a:extLst>
              <a:ext uri="{FF2B5EF4-FFF2-40B4-BE49-F238E27FC236}">
                <a16:creationId xmlns:a16="http://schemas.microsoft.com/office/drawing/2014/main" id="{C50863BF-6407-418B-BA4B-887EB9E8C517}"/>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380931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4FAB551-C470-46FC-9CA6-6EA07E51112D}"/>
              </a:ext>
            </a:extLst>
          </p:cNvPr>
          <p:cNvSpPr/>
          <p:nvPr/>
        </p:nvSpPr>
        <p:spPr>
          <a:xfrm>
            <a:off x="4171911" y="198583"/>
            <a:ext cx="6096000" cy="1754326"/>
          </a:xfrm>
          <a:prstGeom prst="rect">
            <a:avLst/>
          </a:prstGeom>
        </p:spPr>
        <p:txBody>
          <a:bodyPr>
            <a:spAutoFit/>
          </a:bodyPr>
          <a:lstStyle/>
          <a:p>
            <a:r>
              <a:rPr lang="en-US" b="1" dirty="0"/>
              <a:t>Project Type</a:t>
            </a:r>
            <a:r>
              <a:rPr lang="en-US" dirty="0"/>
              <a:t>=</a:t>
            </a:r>
            <a:r>
              <a:rPr lang="en-US" b="1" dirty="0"/>
              <a:t>Protection</a:t>
            </a:r>
          </a:p>
          <a:p>
            <a:r>
              <a:rPr lang="en-US" dirty="0"/>
              <a:t>Projects that</a:t>
            </a:r>
            <a:r>
              <a:rPr lang="en-US" b="1" dirty="0"/>
              <a:t> </a:t>
            </a:r>
            <a:r>
              <a:rPr lang="en-US" dirty="0"/>
              <a:t>maintain current loading of pollutants or pollution (including stormwater volumes) to surface waters directly or indirectly or maintain current aquatic ecosystem functions (instream habitat or riparian).  Ideally these would be in areas of low loading and high function.  </a:t>
            </a:r>
          </a:p>
        </p:txBody>
      </p:sp>
      <p:sp>
        <p:nvSpPr>
          <p:cNvPr id="6" name="Rectangle 5">
            <a:extLst>
              <a:ext uri="{FF2B5EF4-FFF2-40B4-BE49-F238E27FC236}">
                <a16:creationId xmlns:a16="http://schemas.microsoft.com/office/drawing/2014/main" id="{C5889526-3B64-4308-AF28-53CDEB914ED2}"/>
              </a:ext>
            </a:extLst>
          </p:cNvPr>
          <p:cNvSpPr/>
          <p:nvPr/>
        </p:nvSpPr>
        <p:spPr>
          <a:xfrm>
            <a:off x="4171911" y="2165146"/>
            <a:ext cx="6096000" cy="923330"/>
          </a:xfrm>
          <a:prstGeom prst="rect">
            <a:avLst/>
          </a:prstGeom>
        </p:spPr>
        <p:txBody>
          <a:bodyPr>
            <a:spAutoFit/>
          </a:bodyPr>
          <a:lstStyle/>
          <a:p>
            <a:r>
              <a:rPr lang="en-US" dirty="0"/>
              <a:t>Depending on what you select you will be asked to enter an area protected or link to an ordinance or rule.</a:t>
            </a:r>
          </a:p>
          <a:p>
            <a:endParaRPr lang="en-US" dirty="0"/>
          </a:p>
        </p:txBody>
      </p:sp>
      <p:sp>
        <p:nvSpPr>
          <p:cNvPr id="7" name="Rectangle 6">
            <a:extLst>
              <a:ext uri="{FF2B5EF4-FFF2-40B4-BE49-F238E27FC236}">
                <a16:creationId xmlns:a16="http://schemas.microsoft.com/office/drawing/2014/main" id="{C7BEB7EF-407E-4B74-9A00-D5071D578BF6}"/>
              </a:ext>
            </a:extLst>
          </p:cNvPr>
          <p:cNvSpPr/>
          <p:nvPr/>
        </p:nvSpPr>
        <p:spPr>
          <a:xfrm>
            <a:off x="4171911" y="3118479"/>
            <a:ext cx="6096000" cy="923330"/>
          </a:xfrm>
          <a:prstGeom prst="rect">
            <a:avLst/>
          </a:prstGeom>
        </p:spPr>
        <p:txBody>
          <a:bodyPr>
            <a:spAutoFit/>
          </a:bodyPr>
          <a:lstStyle/>
          <a:p>
            <a:r>
              <a:rPr lang="en-US" dirty="0"/>
              <a:t>More information can be added about the project in the description and notes fields above</a:t>
            </a:r>
          </a:p>
          <a:p>
            <a:endParaRPr lang="en-US" dirty="0"/>
          </a:p>
        </p:txBody>
      </p:sp>
      <p:pic>
        <p:nvPicPr>
          <p:cNvPr id="4" name="Picture 3">
            <a:extLst>
              <a:ext uri="{FF2B5EF4-FFF2-40B4-BE49-F238E27FC236}">
                <a16:creationId xmlns:a16="http://schemas.microsoft.com/office/drawing/2014/main" id="{350E267C-0474-4765-9EE8-90B30881078E}"/>
              </a:ext>
            </a:extLst>
          </p:cNvPr>
          <p:cNvPicPr>
            <a:picLocks noChangeAspect="1"/>
          </p:cNvPicPr>
          <p:nvPr/>
        </p:nvPicPr>
        <p:blipFill>
          <a:blip r:embed="rId2"/>
          <a:stretch>
            <a:fillRect/>
          </a:stretch>
        </p:blipFill>
        <p:spPr>
          <a:xfrm>
            <a:off x="105421" y="180975"/>
            <a:ext cx="3829050" cy="6496050"/>
          </a:xfrm>
          <a:prstGeom prst="rect">
            <a:avLst/>
          </a:prstGeom>
        </p:spPr>
      </p:pic>
      <p:sp>
        <p:nvSpPr>
          <p:cNvPr id="2" name="Date Placeholder 1">
            <a:extLst>
              <a:ext uri="{FF2B5EF4-FFF2-40B4-BE49-F238E27FC236}">
                <a16:creationId xmlns:a16="http://schemas.microsoft.com/office/drawing/2014/main" id="{FD76B4F7-C15F-4C7E-BD64-A51614276918}"/>
              </a:ext>
            </a:extLst>
          </p:cNvPr>
          <p:cNvSpPr>
            <a:spLocks noGrp="1"/>
          </p:cNvSpPr>
          <p:nvPr>
            <p:ph type="dt" sz="half" idx="10"/>
          </p:nvPr>
        </p:nvSpPr>
        <p:spPr/>
        <p:txBody>
          <a:bodyPr/>
          <a:lstStyle/>
          <a:p>
            <a:r>
              <a:rPr lang="en-US"/>
              <a:t>7/14/2020</a:t>
            </a:r>
          </a:p>
        </p:txBody>
      </p:sp>
      <p:sp>
        <p:nvSpPr>
          <p:cNvPr id="3" name="Footer Placeholder 2">
            <a:extLst>
              <a:ext uri="{FF2B5EF4-FFF2-40B4-BE49-F238E27FC236}">
                <a16:creationId xmlns:a16="http://schemas.microsoft.com/office/drawing/2014/main" id="{3D70AB6E-C0E7-4DAC-9608-344FD8185A47}"/>
              </a:ext>
            </a:extLst>
          </p:cNvPr>
          <p:cNvSpPr>
            <a:spLocks noGrp="1"/>
          </p:cNvSpPr>
          <p:nvPr>
            <p:ph type="ftr" sz="quarter" idx="11"/>
          </p:nvPr>
        </p:nvSpPr>
        <p:spPr/>
        <p:txBody>
          <a:bodyPr/>
          <a:lstStyle/>
          <a:p>
            <a:r>
              <a:rPr lang="fr-FR"/>
              <a:t>NC DEQ DWR cam.mcnutt@ncdenr.gov</a:t>
            </a:r>
            <a:endParaRPr lang="en-US"/>
          </a:p>
        </p:txBody>
      </p:sp>
    </p:spTree>
    <p:extLst>
      <p:ext uri="{BB962C8B-B14F-4D97-AF65-F5344CB8AC3E}">
        <p14:creationId xmlns:p14="http://schemas.microsoft.com/office/powerpoint/2010/main" val="4273340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10486</TotalTime>
  <Words>1118</Words>
  <Application>Microsoft Office PowerPoint</Application>
  <PresentationFormat>Widescreen</PresentationFormat>
  <Paragraphs>126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Watershed Improvements Project Tracker (WIPS)</vt:lpstr>
      <vt:lpstr>WIPS Overview</vt:lpstr>
      <vt:lpstr>WIPS Links</vt:lpstr>
      <vt:lpstr>   https://arcg.is/0yuGrC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Watershed Improvements Project Tracker (WIPS)</dc:title>
  <dc:creator>Mcnutt, Cam</dc:creator>
  <cp:lastModifiedBy>Mcnutt, Cam</cp:lastModifiedBy>
  <cp:revision>30</cp:revision>
  <dcterms:created xsi:type="dcterms:W3CDTF">2019-07-24T12:51:33Z</dcterms:created>
  <dcterms:modified xsi:type="dcterms:W3CDTF">2020-07-17T21:27:27Z</dcterms:modified>
</cp:coreProperties>
</file>