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4"/>
    <p:sldMasterId id="2147483699" r:id="rId5"/>
  </p:sldMasterIdLst>
  <p:notesMasterIdLst>
    <p:notesMasterId r:id="rId17"/>
  </p:notesMasterIdLst>
  <p:sldIdLst>
    <p:sldId id="428" r:id="rId6"/>
    <p:sldId id="468" r:id="rId7"/>
    <p:sldId id="472" r:id="rId8"/>
    <p:sldId id="473" r:id="rId9"/>
    <p:sldId id="474" r:id="rId10"/>
    <p:sldId id="475" r:id="rId11"/>
    <p:sldId id="477" r:id="rId12"/>
    <p:sldId id="470" r:id="rId13"/>
    <p:sldId id="471" r:id="rId14"/>
    <p:sldId id="476" r:id="rId15"/>
    <p:sldId id="268" r:id="rId16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AF0"/>
    <a:srgbClr val="548235"/>
    <a:srgbClr val="4472C4"/>
    <a:srgbClr val="728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277E4A-D732-4E49-97A5-030FC12936E6}" v="30" dt="2023-02-06T19:32:15.8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7" autoAdjust="0"/>
    <p:restoredTop sz="91422" autoAdjust="0"/>
  </p:normalViewPr>
  <p:slideViewPr>
    <p:cSldViewPr snapToGrid="0">
      <p:cViewPr varScale="1">
        <p:scale>
          <a:sx n="104" d="100"/>
          <a:sy n="104" d="100"/>
        </p:scale>
        <p:origin x="64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ster, Joey" userId="1122d0f5-b886-4419-b4d8-f6d1fcee96b1" providerId="ADAL" clId="{69277E4A-D732-4E49-97A5-030FC12936E6}"/>
    <pc:docChg chg="undo custSel addSld delSld modSld sldOrd">
      <pc:chgData name="Hester, Joey" userId="1122d0f5-b886-4419-b4d8-f6d1fcee96b1" providerId="ADAL" clId="{69277E4A-D732-4E49-97A5-030FC12936E6}" dt="2023-02-08T15:56:47.214" v="1613" actId="20577"/>
      <pc:docMkLst>
        <pc:docMk/>
      </pc:docMkLst>
      <pc:sldChg chg="del">
        <pc:chgData name="Hester, Joey" userId="1122d0f5-b886-4419-b4d8-f6d1fcee96b1" providerId="ADAL" clId="{69277E4A-D732-4E49-97A5-030FC12936E6}" dt="2023-02-06T19:13:46.569" v="28" actId="47"/>
        <pc:sldMkLst>
          <pc:docMk/>
          <pc:sldMk cId="3909185535" sldId="259"/>
        </pc:sldMkLst>
      </pc:sldChg>
      <pc:sldChg chg="modSp mod">
        <pc:chgData name="Hester, Joey" userId="1122d0f5-b886-4419-b4d8-f6d1fcee96b1" providerId="ADAL" clId="{69277E4A-D732-4E49-97A5-030FC12936E6}" dt="2023-02-06T19:13:21.326" v="21" actId="20577"/>
        <pc:sldMkLst>
          <pc:docMk/>
          <pc:sldMk cId="2863659448" sldId="428"/>
        </pc:sldMkLst>
        <pc:spChg chg="mod">
          <ac:chgData name="Hester, Joey" userId="1122d0f5-b886-4419-b4d8-f6d1fcee96b1" providerId="ADAL" clId="{69277E4A-D732-4E49-97A5-030FC12936E6}" dt="2023-02-06T19:13:21.326" v="21" actId="20577"/>
          <ac:spMkLst>
            <pc:docMk/>
            <pc:sldMk cId="2863659448" sldId="428"/>
            <ac:spMk id="3" creationId="{00000000-0000-0000-0000-000000000000}"/>
          </ac:spMkLst>
        </pc:spChg>
      </pc:sldChg>
      <pc:sldChg chg="del">
        <pc:chgData name="Hester, Joey" userId="1122d0f5-b886-4419-b4d8-f6d1fcee96b1" providerId="ADAL" clId="{69277E4A-D732-4E49-97A5-030FC12936E6}" dt="2023-02-06T19:13:44.753" v="26" actId="47"/>
        <pc:sldMkLst>
          <pc:docMk/>
          <pc:sldMk cId="1387023229" sldId="430"/>
        </pc:sldMkLst>
      </pc:sldChg>
      <pc:sldChg chg="del">
        <pc:chgData name="Hester, Joey" userId="1122d0f5-b886-4419-b4d8-f6d1fcee96b1" providerId="ADAL" clId="{69277E4A-D732-4E49-97A5-030FC12936E6}" dt="2023-02-06T19:13:45.556" v="27" actId="47"/>
        <pc:sldMkLst>
          <pc:docMk/>
          <pc:sldMk cId="2796790304" sldId="456"/>
        </pc:sldMkLst>
      </pc:sldChg>
      <pc:sldChg chg="del">
        <pc:chgData name="Hester, Joey" userId="1122d0f5-b886-4419-b4d8-f6d1fcee96b1" providerId="ADAL" clId="{69277E4A-D732-4E49-97A5-030FC12936E6}" dt="2023-02-06T19:14:00.943" v="30" actId="47"/>
        <pc:sldMkLst>
          <pc:docMk/>
          <pc:sldMk cId="722796735" sldId="460"/>
        </pc:sldMkLst>
      </pc:sldChg>
      <pc:sldChg chg="del">
        <pc:chgData name="Hester, Joey" userId="1122d0f5-b886-4419-b4d8-f6d1fcee96b1" providerId="ADAL" clId="{69277E4A-D732-4E49-97A5-030FC12936E6}" dt="2023-02-06T19:13:32.836" v="23" actId="47"/>
        <pc:sldMkLst>
          <pc:docMk/>
          <pc:sldMk cId="1413153160" sldId="462"/>
        </pc:sldMkLst>
      </pc:sldChg>
      <pc:sldChg chg="del">
        <pc:chgData name="Hester, Joey" userId="1122d0f5-b886-4419-b4d8-f6d1fcee96b1" providerId="ADAL" clId="{69277E4A-D732-4E49-97A5-030FC12936E6}" dt="2023-02-06T19:13:31.856" v="22" actId="47"/>
        <pc:sldMkLst>
          <pc:docMk/>
          <pc:sldMk cId="1599507086" sldId="463"/>
        </pc:sldMkLst>
      </pc:sldChg>
      <pc:sldChg chg="del">
        <pc:chgData name="Hester, Joey" userId="1122d0f5-b886-4419-b4d8-f6d1fcee96b1" providerId="ADAL" clId="{69277E4A-D732-4E49-97A5-030FC12936E6}" dt="2023-02-06T19:14:05.274" v="31" actId="47"/>
        <pc:sldMkLst>
          <pc:docMk/>
          <pc:sldMk cId="876009973" sldId="464"/>
        </pc:sldMkLst>
      </pc:sldChg>
      <pc:sldChg chg="del">
        <pc:chgData name="Hester, Joey" userId="1122d0f5-b886-4419-b4d8-f6d1fcee96b1" providerId="ADAL" clId="{69277E4A-D732-4E49-97A5-030FC12936E6}" dt="2023-02-06T19:14:07.416" v="32" actId="47"/>
        <pc:sldMkLst>
          <pc:docMk/>
          <pc:sldMk cId="807330938" sldId="465"/>
        </pc:sldMkLst>
      </pc:sldChg>
      <pc:sldChg chg="del">
        <pc:chgData name="Hester, Joey" userId="1122d0f5-b886-4419-b4d8-f6d1fcee96b1" providerId="ADAL" clId="{69277E4A-D732-4E49-97A5-030FC12936E6}" dt="2023-02-06T19:14:08.126" v="33" actId="47"/>
        <pc:sldMkLst>
          <pc:docMk/>
          <pc:sldMk cId="1217105642" sldId="466"/>
        </pc:sldMkLst>
      </pc:sldChg>
      <pc:sldChg chg="del">
        <pc:chgData name="Hester, Joey" userId="1122d0f5-b886-4419-b4d8-f6d1fcee96b1" providerId="ADAL" clId="{69277E4A-D732-4E49-97A5-030FC12936E6}" dt="2023-02-06T19:14:09.105" v="34" actId="47"/>
        <pc:sldMkLst>
          <pc:docMk/>
          <pc:sldMk cId="2153685971" sldId="467"/>
        </pc:sldMkLst>
      </pc:sldChg>
      <pc:sldChg chg="ord">
        <pc:chgData name="Hester, Joey" userId="1122d0f5-b886-4419-b4d8-f6d1fcee96b1" providerId="ADAL" clId="{69277E4A-D732-4E49-97A5-030FC12936E6}" dt="2023-02-06T19:14:15.911" v="37"/>
        <pc:sldMkLst>
          <pc:docMk/>
          <pc:sldMk cId="4068174382" sldId="468"/>
        </pc:sldMkLst>
      </pc:sldChg>
      <pc:sldChg chg="del">
        <pc:chgData name="Hester, Joey" userId="1122d0f5-b886-4419-b4d8-f6d1fcee96b1" providerId="ADAL" clId="{69277E4A-D732-4E49-97A5-030FC12936E6}" dt="2023-02-06T19:13:59.920" v="29" actId="47"/>
        <pc:sldMkLst>
          <pc:docMk/>
          <pc:sldMk cId="2156260373" sldId="472"/>
        </pc:sldMkLst>
      </pc:sldChg>
      <pc:sldChg chg="addSp modSp new mod">
        <pc:chgData name="Hester, Joey" userId="1122d0f5-b886-4419-b4d8-f6d1fcee96b1" providerId="ADAL" clId="{69277E4A-D732-4E49-97A5-030FC12936E6}" dt="2023-02-06T19:32:15.874" v="1172" actId="1076"/>
        <pc:sldMkLst>
          <pc:docMk/>
          <pc:sldMk cId="2912813933" sldId="472"/>
        </pc:sldMkLst>
        <pc:spChg chg="mod">
          <ac:chgData name="Hester, Joey" userId="1122d0f5-b886-4419-b4d8-f6d1fcee96b1" providerId="ADAL" clId="{69277E4A-D732-4E49-97A5-030FC12936E6}" dt="2023-02-06T19:14:56.904" v="69" actId="20577"/>
          <ac:spMkLst>
            <pc:docMk/>
            <pc:sldMk cId="2912813933" sldId="472"/>
            <ac:spMk id="2" creationId="{2D817601-4B19-78CE-78D4-CC4251286A80}"/>
          </ac:spMkLst>
        </pc:spChg>
        <pc:spChg chg="mod">
          <ac:chgData name="Hester, Joey" userId="1122d0f5-b886-4419-b4d8-f6d1fcee96b1" providerId="ADAL" clId="{69277E4A-D732-4E49-97A5-030FC12936E6}" dt="2023-02-06T19:15:08.385" v="87" actId="20577"/>
          <ac:spMkLst>
            <pc:docMk/>
            <pc:sldMk cId="2912813933" sldId="472"/>
            <ac:spMk id="3" creationId="{9D6CCA0D-F6D3-F9BA-B0C0-BA734475E778}"/>
          </ac:spMkLst>
        </pc:spChg>
        <pc:picChg chg="add mod">
          <ac:chgData name="Hester, Joey" userId="1122d0f5-b886-4419-b4d8-f6d1fcee96b1" providerId="ADAL" clId="{69277E4A-D732-4E49-97A5-030FC12936E6}" dt="2023-02-06T19:31:30.512" v="1166" actId="1076"/>
          <ac:picMkLst>
            <pc:docMk/>
            <pc:sldMk cId="2912813933" sldId="472"/>
            <ac:picMk id="6" creationId="{24B15B9F-3EFF-DA53-B120-8FD317E72560}"/>
          </ac:picMkLst>
        </pc:picChg>
        <pc:picChg chg="add mod">
          <ac:chgData name="Hester, Joey" userId="1122d0f5-b886-4419-b4d8-f6d1fcee96b1" providerId="ADAL" clId="{69277E4A-D732-4E49-97A5-030FC12936E6}" dt="2023-02-06T19:31:47.215" v="1168" actId="1076"/>
          <ac:picMkLst>
            <pc:docMk/>
            <pc:sldMk cId="2912813933" sldId="472"/>
            <ac:picMk id="7" creationId="{62B891D2-4D33-974F-F28A-D58E4E780141}"/>
          </ac:picMkLst>
        </pc:picChg>
        <pc:picChg chg="add mod">
          <ac:chgData name="Hester, Joey" userId="1122d0f5-b886-4419-b4d8-f6d1fcee96b1" providerId="ADAL" clId="{69277E4A-D732-4E49-97A5-030FC12936E6}" dt="2023-02-06T19:31:59.130" v="1170" actId="1076"/>
          <ac:picMkLst>
            <pc:docMk/>
            <pc:sldMk cId="2912813933" sldId="472"/>
            <ac:picMk id="8" creationId="{D0BC3B98-E43A-7CD9-C89F-11DCBE1744E2}"/>
          </ac:picMkLst>
        </pc:picChg>
        <pc:picChg chg="add mod">
          <ac:chgData name="Hester, Joey" userId="1122d0f5-b886-4419-b4d8-f6d1fcee96b1" providerId="ADAL" clId="{69277E4A-D732-4E49-97A5-030FC12936E6}" dt="2023-02-06T19:32:15.874" v="1172" actId="1076"/>
          <ac:picMkLst>
            <pc:docMk/>
            <pc:sldMk cId="2912813933" sldId="472"/>
            <ac:picMk id="9" creationId="{7B499692-4213-D39B-EF82-552079128B3D}"/>
          </ac:picMkLst>
        </pc:picChg>
      </pc:sldChg>
      <pc:sldChg chg="del">
        <pc:chgData name="Hester, Joey" userId="1122d0f5-b886-4419-b4d8-f6d1fcee96b1" providerId="ADAL" clId="{69277E4A-D732-4E49-97A5-030FC12936E6}" dt="2023-02-06T19:14:13.355" v="35" actId="47"/>
        <pc:sldMkLst>
          <pc:docMk/>
          <pc:sldMk cId="1540639737" sldId="473"/>
        </pc:sldMkLst>
      </pc:sldChg>
      <pc:sldChg chg="addSp delSp modSp new mod ord">
        <pc:chgData name="Hester, Joey" userId="1122d0f5-b886-4419-b4d8-f6d1fcee96b1" providerId="ADAL" clId="{69277E4A-D732-4E49-97A5-030FC12936E6}" dt="2023-02-06T19:25:48.005" v="604" actId="1076"/>
        <pc:sldMkLst>
          <pc:docMk/>
          <pc:sldMk cId="2798868480" sldId="473"/>
        </pc:sldMkLst>
        <pc:spChg chg="mod">
          <ac:chgData name="Hester, Joey" userId="1122d0f5-b886-4419-b4d8-f6d1fcee96b1" providerId="ADAL" clId="{69277E4A-D732-4E49-97A5-030FC12936E6}" dt="2023-02-06T19:21:50.307" v="562" actId="20577"/>
          <ac:spMkLst>
            <pc:docMk/>
            <pc:sldMk cId="2798868480" sldId="473"/>
            <ac:spMk id="2" creationId="{73D6E34B-F0EF-0D6E-2044-0B9C0BB59516}"/>
          </ac:spMkLst>
        </pc:spChg>
        <pc:spChg chg="mod">
          <ac:chgData name="Hester, Joey" userId="1122d0f5-b886-4419-b4d8-f6d1fcee96b1" providerId="ADAL" clId="{69277E4A-D732-4E49-97A5-030FC12936E6}" dt="2023-02-06T19:25:44.266" v="603" actId="20577"/>
          <ac:spMkLst>
            <pc:docMk/>
            <pc:sldMk cId="2798868480" sldId="473"/>
            <ac:spMk id="3" creationId="{F9471504-D0FF-0B62-0C43-9A198EFC7748}"/>
          </ac:spMkLst>
        </pc:spChg>
        <pc:spChg chg="mod">
          <ac:chgData name="Hester, Joey" userId="1122d0f5-b886-4419-b4d8-f6d1fcee96b1" providerId="ADAL" clId="{69277E4A-D732-4E49-97A5-030FC12936E6}" dt="2023-02-06T19:21:54.041" v="573" actId="20577"/>
          <ac:spMkLst>
            <pc:docMk/>
            <pc:sldMk cId="2798868480" sldId="473"/>
            <ac:spMk id="5" creationId="{64418346-E725-7291-EB01-65FC6841F201}"/>
          </ac:spMkLst>
        </pc:spChg>
        <pc:picChg chg="add del mod">
          <ac:chgData name="Hester, Joey" userId="1122d0f5-b886-4419-b4d8-f6d1fcee96b1" providerId="ADAL" clId="{69277E4A-D732-4E49-97A5-030FC12936E6}" dt="2023-02-06T19:24:43.771" v="587"/>
          <ac:picMkLst>
            <pc:docMk/>
            <pc:sldMk cId="2798868480" sldId="473"/>
            <ac:picMk id="1026" creationId="{459A81E7-1EF5-A14C-BE24-69E03167D1EC}"/>
          </ac:picMkLst>
        </pc:picChg>
        <pc:picChg chg="add del mod">
          <ac:chgData name="Hester, Joey" userId="1122d0f5-b886-4419-b4d8-f6d1fcee96b1" providerId="ADAL" clId="{69277E4A-D732-4E49-97A5-030FC12936E6}" dt="2023-02-06T19:25:06.388" v="593" actId="478"/>
          <ac:picMkLst>
            <pc:docMk/>
            <pc:sldMk cId="2798868480" sldId="473"/>
            <ac:picMk id="1028" creationId="{B713632D-BB90-58A8-DDE2-9B5A25665F53}"/>
          </ac:picMkLst>
        </pc:picChg>
        <pc:picChg chg="add mod">
          <ac:chgData name="Hester, Joey" userId="1122d0f5-b886-4419-b4d8-f6d1fcee96b1" providerId="ADAL" clId="{69277E4A-D732-4E49-97A5-030FC12936E6}" dt="2023-02-06T19:25:48.005" v="604" actId="1076"/>
          <ac:picMkLst>
            <pc:docMk/>
            <pc:sldMk cId="2798868480" sldId="473"/>
            <ac:picMk id="1030" creationId="{9EEB0D8C-9B2B-DDD5-E000-7C0F14867349}"/>
          </ac:picMkLst>
        </pc:picChg>
      </pc:sldChg>
      <pc:sldChg chg="modSp new mod">
        <pc:chgData name="Hester, Joey" userId="1122d0f5-b886-4419-b4d8-f6d1fcee96b1" providerId="ADAL" clId="{69277E4A-D732-4E49-97A5-030FC12936E6}" dt="2023-02-06T19:33:08.931" v="1243" actId="20577"/>
        <pc:sldMkLst>
          <pc:docMk/>
          <pc:sldMk cId="4178804922" sldId="474"/>
        </pc:sldMkLst>
        <pc:spChg chg="mod">
          <ac:chgData name="Hester, Joey" userId="1122d0f5-b886-4419-b4d8-f6d1fcee96b1" providerId="ADAL" clId="{69277E4A-D732-4E49-97A5-030FC12936E6}" dt="2023-02-06T19:26:47.417" v="633" actId="20577"/>
          <ac:spMkLst>
            <pc:docMk/>
            <pc:sldMk cId="4178804922" sldId="474"/>
            <ac:spMk id="2" creationId="{3990FB19-F995-C4B1-E644-D5C7D74D0F6B}"/>
          </ac:spMkLst>
        </pc:spChg>
        <pc:spChg chg="mod">
          <ac:chgData name="Hester, Joey" userId="1122d0f5-b886-4419-b4d8-f6d1fcee96b1" providerId="ADAL" clId="{69277E4A-D732-4E49-97A5-030FC12936E6}" dt="2023-02-06T19:33:08.931" v="1243" actId="20577"/>
          <ac:spMkLst>
            <pc:docMk/>
            <pc:sldMk cId="4178804922" sldId="474"/>
            <ac:spMk id="3" creationId="{DA66C65A-54DD-EAA1-A561-234943F5A561}"/>
          </ac:spMkLst>
        </pc:spChg>
        <pc:spChg chg="mod">
          <ac:chgData name="Hester, Joey" userId="1122d0f5-b886-4419-b4d8-f6d1fcee96b1" providerId="ADAL" clId="{69277E4A-D732-4E49-97A5-030FC12936E6}" dt="2023-02-06T19:30:50.527" v="1163" actId="20577"/>
          <ac:spMkLst>
            <pc:docMk/>
            <pc:sldMk cId="4178804922" sldId="474"/>
            <ac:spMk id="5" creationId="{DEC40FBD-3602-9659-0B0F-E7790C686354}"/>
          </ac:spMkLst>
        </pc:spChg>
      </pc:sldChg>
      <pc:sldChg chg="del">
        <pc:chgData name="Hester, Joey" userId="1122d0f5-b886-4419-b4d8-f6d1fcee96b1" providerId="ADAL" clId="{69277E4A-D732-4E49-97A5-030FC12936E6}" dt="2023-02-06T19:13:38.216" v="24" actId="47"/>
        <pc:sldMkLst>
          <pc:docMk/>
          <pc:sldMk cId="4231703095" sldId="474"/>
        </pc:sldMkLst>
      </pc:sldChg>
      <pc:sldChg chg="del">
        <pc:chgData name="Hester, Joey" userId="1122d0f5-b886-4419-b4d8-f6d1fcee96b1" providerId="ADAL" clId="{69277E4A-D732-4E49-97A5-030FC12936E6}" dt="2023-02-06T19:13:43.613" v="25" actId="47"/>
        <pc:sldMkLst>
          <pc:docMk/>
          <pc:sldMk cId="2018098444" sldId="475"/>
        </pc:sldMkLst>
      </pc:sldChg>
      <pc:sldChg chg="modSp new mod">
        <pc:chgData name="Hester, Joey" userId="1122d0f5-b886-4419-b4d8-f6d1fcee96b1" providerId="ADAL" clId="{69277E4A-D732-4E49-97A5-030FC12936E6}" dt="2023-02-07T21:17:21.878" v="1368" actId="20577"/>
        <pc:sldMkLst>
          <pc:docMk/>
          <pc:sldMk cId="2515867490" sldId="475"/>
        </pc:sldMkLst>
        <pc:spChg chg="mod">
          <ac:chgData name="Hester, Joey" userId="1122d0f5-b886-4419-b4d8-f6d1fcee96b1" providerId="ADAL" clId="{69277E4A-D732-4E49-97A5-030FC12936E6}" dt="2023-02-07T21:16:42.657" v="1259" actId="20577"/>
          <ac:spMkLst>
            <pc:docMk/>
            <pc:sldMk cId="2515867490" sldId="475"/>
            <ac:spMk id="2" creationId="{F5F7160D-E011-3D1B-3292-86740B72983B}"/>
          </ac:spMkLst>
        </pc:spChg>
        <pc:spChg chg="mod">
          <ac:chgData name="Hester, Joey" userId="1122d0f5-b886-4419-b4d8-f6d1fcee96b1" providerId="ADAL" clId="{69277E4A-D732-4E49-97A5-030FC12936E6}" dt="2023-02-07T21:17:21.878" v="1368" actId="20577"/>
          <ac:spMkLst>
            <pc:docMk/>
            <pc:sldMk cId="2515867490" sldId="475"/>
            <ac:spMk id="3" creationId="{5546AB36-5727-19A2-7408-25C7A2EFA464}"/>
          </ac:spMkLst>
        </pc:spChg>
      </pc:sldChg>
      <pc:sldChg chg="modSp new mod">
        <pc:chgData name="Hester, Joey" userId="1122d0f5-b886-4419-b4d8-f6d1fcee96b1" providerId="ADAL" clId="{69277E4A-D732-4E49-97A5-030FC12936E6}" dt="2023-02-08T13:45:29.795" v="1585"/>
        <pc:sldMkLst>
          <pc:docMk/>
          <pc:sldMk cId="1178879080" sldId="476"/>
        </pc:sldMkLst>
        <pc:spChg chg="mod">
          <ac:chgData name="Hester, Joey" userId="1122d0f5-b886-4419-b4d8-f6d1fcee96b1" providerId="ADAL" clId="{69277E4A-D732-4E49-97A5-030FC12936E6}" dt="2023-02-07T21:17:41.943" v="1381" actId="20577"/>
          <ac:spMkLst>
            <pc:docMk/>
            <pc:sldMk cId="1178879080" sldId="476"/>
            <ac:spMk id="2" creationId="{51A499D7-8989-D816-192E-F063627FE833}"/>
          </ac:spMkLst>
        </pc:spChg>
        <pc:spChg chg="mod">
          <ac:chgData name="Hester, Joey" userId="1122d0f5-b886-4419-b4d8-f6d1fcee96b1" providerId="ADAL" clId="{69277E4A-D732-4E49-97A5-030FC12936E6}" dt="2023-02-08T13:45:29.795" v="1585"/>
          <ac:spMkLst>
            <pc:docMk/>
            <pc:sldMk cId="1178879080" sldId="476"/>
            <ac:spMk id="3" creationId="{90CC91C9-A923-0E31-35B4-A3C27DB3A637}"/>
          </ac:spMkLst>
        </pc:spChg>
      </pc:sldChg>
      <pc:sldChg chg="modSp new mod">
        <pc:chgData name="Hester, Joey" userId="1122d0f5-b886-4419-b4d8-f6d1fcee96b1" providerId="ADAL" clId="{69277E4A-D732-4E49-97A5-030FC12936E6}" dt="2023-02-08T15:56:47.214" v="1613" actId="20577"/>
        <pc:sldMkLst>
          <pc:docMk/>
          <pc:sldMk cId="1597300440" sldId="477"/>
        </pc:sldMkLst>
        <pc:spChg chg="mod">
          <ac:chgData name="Hester, Joey" userId="1122d0f5-b886-4419-b4d8-f6d1fcee96b1" providerId="ADAL" clId="{69277E4A-D732-4E49-97A5-030FC12936E6}" dt="2023-02-08T15:56:30.598" v="1597" actId="20577"/>
          <ac:spMkLst>
            <pc:docMk/>
            <pc:sldMk cId="1597300440" sldId="477"/>
            <ac:spMk id="2" creationId="{D02E2924-2523-FA0E-EDC9-97BECE6C4E50}"/>
          </ac:spMkLst>
        </pc:spChg>
        <pc:spChg chg="mod">
          <ac:chgData name="Hester, Joey" userId="1122d0f5-b886-4419-b4d8-f6d1fcee96b1" providerId="ADAL" clId="{69277E4A-D732-4E49-97A5-030FC12936E6}" dt="2023-02-08T15:56:47.214" v="1613" actId="20577"/>
          <ac:spMkLst>
            <pc:docMk/>
            <pc:sldMk cId="1597300440" sldId="477"/>
            <ac:spMk id="3" creationId="{7EFCA0FB-A3CD-AD62-D6B4-9FB652E797E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[2019-2022 Data fr Jacobs.xlsx]2019-2022 Data Averages!PivotTable3</c:name>
    <c:fmtId val="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Average of Avg P Load </a:t>
            </a:r>
            <a:r>
              <a:rPr lang="en-US" dirty="0" err="1"/>
              <a:t>lb</a:t>
            </a:r>
            <a:r>
              <a:rPr lang="en-US" dirty="0"/>
              <a:t>/d</a:t>
            </a:r>
          </a:p>
          <a:p>
            <a:pPr>
              <a:defRPr/>
            </a:pPr>
            <a:r>
              <a:rPr lang="en-US" dirty="0"/>
              <a:t>(2019-2022)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'2019-2022 Data Averages'!$D$4</c:f>
              <c:strCache>
                <c:ptCount val="1"/>
                <c:pt idx="0">
                  <c:v>Average of Avg P Load lb/d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72-4A42-A8F3-FA972329AC9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72-4A42-A8F3-FA972329AC9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72-4A42-A8F3-FA972329AC9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672-4A42-A8F3-FA972329AC9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672-4A42-A8F3-FA972329AC9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672-4A42-A8F3-FA972329AC9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672-4A42-A8F3-FA972329AC9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672-4A42-A8F3-FA972329AC9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672-4A42-A8F3-FA972329AC9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672-4A42-A8F3-FA972329AC9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2672-4A42-A8F3-FA972329AC9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2672-4A42-A8F3-FA972329AC9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2672-4A42-A8F3-FA972329AC97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2672-4A42-A8F3-FA972329AC97}"/>
              </c:ext>
            </c:extLst>
          </c:dPt>
          <c:cat>
            <c:strRef>
              <c:f>'2019-2022 Data Averages'!$C$5:$C$19</c:f>
              <c:strCache>
                <c:ptCount val="14"/>
                <c:pt idx="0">
                  <c:v>Archie Elledge WWTP</c:v>
                </c:pt>
                <c:pt idx="1">
                  <c:v>City of Salisbury WWTP</c:v>
                </c:pt>
                <c:pt idx="2">
                  <c:v>Cub Creek WWTP</c:v>
                </c:pt>
                <c:pt idx="3">
                  <c:v>Fourth Creek WWTP</c:v>
                </c:pt>
                <c:pt idx="4">
                  <c:v>Hamby Creek WWTP</c:v>
                </c:pt>
                <c:pt idx="5">
                  <c:v>Lexington Regional WWTP</c:v>
                </c:pt>
                <c:pt idx="6">
                  <c:v>LP Roaring River WWTP</c:v>
                </c:pt>
                <c:pt idx="7">
                  <c:v>Mount Airy WWTP</c:v>
                </c:pt>
                <c:pt idx="8">
                  <c:v>Muddy Creek WWTP</c:v>
                </c:pt>
                <c:pt idx="9">
                  <c:v>Third Creek WWTP</c:v>
                </c:pt>
                <c:pt idx="10">
                  <c:v>Thurman Street WWTP</c:v>
                </c:pt>
                <c:pt idx="11">
                  <c:v>Westside WWTP</c:v>
                </c:pt>
                <c:pt idx="12">
                  <c:v>Yadkinville WWTP</c:v>
                </c:pt>
                <c:pt idx="13">
                  <c:v>(blank)</c:v>
                </c:pt>
              </c:strCache>
            </c:strRef>
          </c:cat>
          <c:val>
            <c:numRef>
              <c:f>'2019-2022 Data Averages'!$D$5:$D$19</c:f>
              <c:numCache>
                <c:formatCode>General</c:formatCode>
                <c:ptCount val="14"/>
                <c:pt idx="0">
                  <c:v>299.91786494165422</c:v>
                </c:pt>
                <c:pt idx="1">
                  <c:v>104.54108026953659</c:v>
                </c:pt>
                <c:pt idx="2">
                  <c:v>229.09520487946403</c:v>
                </c:pt>
                <c:pt idx="3">
                  <c:v>17.832203342926828</c:v>
                </c:pt>
                <c:pt idx="4">
                  <c:v>16.689289138149185</c:v>
                </c:pt>
                <c:pt idx="5">
                  <c:v>18.052613823043906</c:v>
                </c:pt>
                <c:pt idx="6">
                  <c:v>22.096577070484795</c:v>
                </c:pt>
                <c:pt idx="7">
                  <c:v>27.180924733917077</c:v>
                </c:pt>
                <c:pt idx="8">
                  <c:v>509.30511567017561</c:v>
                </c:pt>
                <c:pt idx="9">
                  <c:v>27.634591878127317</c:v>
                </c:pt>
                <c:pt idx="10">
                  <c:v>6.1067061833204983</c:v>
                </c:pt>
                <c:pt idx="11">
                  <c:v>7.5019691637236932</c:v>
                </c:pt>
                <c:pt idx="12">
                  <c:v>10.871959376187805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2672-4A42-A8F3-FA972329AC97}"/>
            </c:ext>
          </c:extLst>
        </c:ser>
        <c:ser>
          <c:idx val="1"/>
          <c:order val="1"/>
          <c:tx>
            <c:strRef>
              <c:f>'2019-2022 Data Averages'!$E$4</c:f>
              <c:strCache>
                <c:ptCount val="1"/>
                <c:pt idx="0">
                  <c:v>Average of Avg Flow MGD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2672-4A42-A8F3-FA972329AC9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2672-4A42-A8F3-FA972329AC9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2672-4A42-A8F3-FA972329AC9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2672-4A42-A8F3-FA972329AC9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2672-4A42-A8F3-FA972329AC9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8-2672-4A42-A8F3-FA972329AC9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2672-4A42-A8F3-FA972329AC9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C-2672-4A42-A8F3-FA972329AC9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E-2672-4A42-A8F3-FA972329AC9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0-2672-4A42-A8F3-FA972329AC9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2-2672-4A42-A8F3-FA972329AC9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4-2672-4A42-A8F3-FA972329AC9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6-2672-4A42-A8F3-FA972329AC97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8-2672-4A42-A8F3-FA972329AC97}"/>
              </c:ext>
            </c:extLst>
          </c:dPt>
          <c:cat>
            <c:strRef>
              <c:f>'2019-2022 Data Averages'!$C$5:$C$19</c:f>
              <c:strCache>
                <c:ptCount val="14"/>
                <c:pt idx="0">
                  <c:v>Archie Elledge WWTP</c:v>
                </c:pt>
                <c:pt idx="1">
                  <c:v>City of Salisbury WWTP</c:v>
                </c:pt>
                <c:pt idx="2">
                  <c:v>Cub Creek WWTP</c:v>
                </c:pt>
                <c:pt idx="3">
                  <c:v>Fourth Creek WWTP</c:v>
                </c:pt>
                <c:pt idx="4">
                  <c:v>Hamby Creek WWTP</c:v>
                </c:pt>
                <c:pt idx="5">
                  <c:v>Lexington Regional WWTP</c:v>
                </c:pt>
                <c:pt idx="6">
                  <c:v>LP Roaring River WWTP</c:v>
                </c:pt>
                <c:pt idx="7">
                  <c:v>Mount Airy WWTP</c:v>
                </c:pt>
                <c:pt idx="8">
                  <c:v>Muddy Creek WWTP</c:v>
                </c:pt>
                <c:pt idx="9">
                  <c:v>Third Creek WWTP</c:v>
                </c:pt>
                <c:pt idx="10">
                  <c:v>Thurman Street WWTP</c:v>
                </c:pt>
                <c:pt idx="11">
                  <c:v>Westside WWTP</c:v>
                </c:pt>
                <c:pt idx="12">
                  <c:v>Yadkinville WWTP</c:v>
                </c:pt>
                <c:pt idx="13">
                  <c:v>(blank)</c:v>
                </c:pt>
              </c:strCache>
            </c:strRef>
          </c:cat>
          <c:val>
            <c:numRef>
              <c:f>'2019-2022 Data Averages'!$E$5:$E$19</c:f>
              <c:numCache>
                <c:formatCode>General</c:formatCode>
                <c:ptCount val="14"/>
                <c:pt idx="0">
                  <c:v>20.715533658536582</c:v>
                </c:pt>
                <c:pt idx="1">
                  <c:v>8.2727241463414671</c:v>
                </c:pt>
                <c:pt idx="2">
                  <c:v>4.4245214390243914</c:v>
                </c:pt>
                <c:pt idx="3">
                  <c:v>3.4011707317073174</c:v>
                </c:pt>
                <c:pt idx="4">
                  <c:v>2.7858325749999997</c:v>
                </c:pt>
                <c:pt idx="5">
                  <c:v>2.7381558048780494</c:v>
                </c:pt>
                <c:pt idx="6">
                  <c:v>0.91516299999999984</c:v>
                </c:pt>
                <c:pt idx="7">
                  <c:v>1.6738668292682928</c:v>
                </c:pt>
                <c:pt idx="8">
                  <c:v>16.018406756097562</c:v>
                </c:pt>
                <c:pt idx="9">
                  <c:v>0.96390082926829268</c:v>
                </c:pt>
                <c:pt idx="10">
                  <c:v>1.1893380250000003</c:v>
                </c:pt>
                <c:pt idx="11">
                  <c:v>2.9311607560975608</c:v>
                </c:pt>
                <c:pt idx="12">
                  <c:v>0.81320165853658555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9-2672-4A42-A8F3-FA972329AC97}"/>
            </c:ext>
          </c:extLst>
        </c:ser>
        <c:ser>
          <c:idx val="2"/>
          <c:order val="2"/>
          <c:tx>
            <c:strRef>
              <c:f>'2019-2022 Data Averages'!$F$4</c:f>
              <c:strCache>
                <c:ptCount val="1"/>
                <c:pt idx="0">
                  <c:v>Average of Avg N Load lb/d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B-2672-4A42-A8F3-FA972329AC9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D-2672-4A42-A8F3-FA972329AC9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F-2672-4A42-A8F3-FA972329AC9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1-2672-4A42-A8F3-FA972329AC9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3-2672-4A42-A8F3-FA972329AC9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5-2672-4A42-A8F3-FA972329AC9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7-2672-4A42-A8F3-FA972329AC9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9-2672-4A42-A8F3-FA972329AC9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B-2672-4A42-A8F3-FA972329AC9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D-2672-4A42-A8F3-FA972329AC9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F-2672-4A42-A8F3-FA972329AC9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1-2672-4A42-A8F3-FA972329AC9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3-2672-4A42-A8F3-FA972329AC97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5-2672-4A42-A8F3-FA972329AC97}"/>
              </c:ext>
            </c:extLst>
          </c:dPt>
          <c:cat>
            <c:strRef>
              <c:f>'2019-2022 Data Averages'!$C$5:$C$19</c:f>
              <c:strCache>
                <c:ptCount val="14"/>
                <c:pt idx="0">
                  <c:v>Archie Elledge WWTP</c:v>
                </c:pt>
                <c:pt idx="1">
                  <c:v>City of Salisbury WWTP</c:v>
                </c:pt>
                <c:pt idx="2">
                  <c:v>Cub Creek WWTP</c:v>
                </c:pt>
                <c:pt idx="3">
                  <c:v>Fourth Creek WWTP</c:v>
                </c:pt>
                <c:pt idx="4">
                  <c:v>Hamby Creek WWTP</c:v>
                </c:pt>
                <c:pt idx="5">
                  <c:v>Lexington Regional WWTP</c:v>
                </c:pt>
                <c:pt idx="6">
                  <c:v>LP Roaring River WWTP</c:v>
                </c:pt>
                <c:pt idx="7">
                  <c:v>Mount Airy WWTP</c:v>
                </c:pt>
                <c:pt idx="8">
                  <c:v>Muddy Creek WWTP</c:v>
                </c:pt>
                <c:pt idx="9">
                  <c:v>Third Creek WWTP</c:v>
                </c:pt>
                <c:pt idx="10">
                  <c:v>Thurman Street WWTP</c:v>
                </c:pt>
                <c:pt idx="11">
                  <c:v>Westside WWTP</c:v>
                </c:pt>
                <c:pt idx="12">
                  <c:v>Yadkinville WWTP</c:v>
                </c:pt>
                <c:pt idx="13">
                  <c:v>(blank)</c:v>
                </c:pt>
              </c:strCache>
            </c:strRef>
          </c:cat>
          <c:val>
            <c:numRef>
              <c:f>'2019-2022 Data Averages'!$F$5:$F$19</c:f>
              <c:numCache>
                <c:formatCode>General</c:formatCode>
                <c:ptCount val="14"/>
                <c:pt idx="0">
                  <c:v>2549.3372612751946</c:v>
                </c:pt>
                <c:pt idx="1">
                  <c:v>674.32577150344378</c:v>
                </c:pt>
                <c:pt idx="2">
                  <c:v>460.64797918031701</c:v>
                </c:pt>
                <c:pt idx="3">
                  <c:v>135.81963043463415</c:v>
                </c:pt>
                <c:pt idx="4">
                  <c:v>90.170595321753837</c:v>
                </c:pt>
                <c:pt idx="5">
                  <c:v>106.50223465232196</c:v>
                </c:pt>
                <c:pt idx="6">
                  <c:v>184.68810575536793</c:v>
                </c:pt>
                <c:pt idx="7">
                  <c:v>185.70165397969751</c:v>
                </c:pt>
                <c:pt idx="8">
                  <c:v>3379.6250075758535</c:v>
                </c:pt>
                <c:pt idx="9">
                  <c:v>43.789291848213665</c:v>
                </c:pt>
                <c:pt idx="10">
                  <c:v>66.20325468003</c:v>
                </c:pt>
                <c:pt idx="11">
                  <c:v>97.850925771295564</c:v>
                </c:pt>
                <c:pt idx="12">
                  <c:v>77.000110588239508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6-2672-4A42-A8F3-FA972329AC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[2019-2022 Data fr Jacobs.xlsx]2019-2022 Data Averages!PivotTable3</c:name>
    <c:fmtId val="9"/>
  </c:pivotSource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'2019-2022 Data Averages'!$D$4</c:f>
              <c:strCache>
                <c:ptCount val="1"/>
                <c:pt idx="0">
                  <c:v>Average of Avg Flow MGD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61D-41D9-BF9A-0D53958FF7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61D-41D9-BF9A-0D53958FF7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61D-41D9-BF9A-0D53958FF7A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61D-41D9-BF9A-0D53958FF7A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61D-41D9-BF9A-0D53958FF7A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61D-41D9-BF9A-0D53958FF7A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61D-41D9-BF9A-0D53958FF7A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61D-41D9-BF9A-0D53958FF7A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61D-41D9-BF9A-0D53958FF7A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61D-41D9-BF9A-0D53958FF7A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461D-41D9-BF9A-0D53958FF7A6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461D-41D9-BF9A-0D53958FF7A6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461D-41D9-BF9A-0D53958FF7A6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461D-41D9-BF9A-0D53958FF7A6}"/>
              </c:ext>
            </c:extLst>
          </c:dPt>
          <c:cat>
            <c:strRef>
              <c:f>'2019-2022 Data Averages'!$C$5:$C$19</c:f>
              <c:strCache>
                <c:ptCount val="14"/>
                <c:pt idx="0">
                  <c:v>Archie Elledge WWTP</c:v>
                </c:pt>
                <c:pt idx="1">
                  <c:v>City of Salisbury WWTP</c:v>
                </c:pt>
                <c:pt idx="2">
                  <c:v>Cub Creek WWTP</c:v>
                </c:pt>
                <c:pt idx="3">
                  <c:v>Fourth Creek WWTP</c:v>
                </c:pt>
                <c:pt idx="4">
                  <c:v>Hamby Creek WWTP</c:v>
                </c:pt>
                <c:pt idx="5">
                  <c:v>Lexington Regional WWTP</c:v>
                </c:pt>
                <c:pt idx="6">
                  <c:v>LP Roaring River WWTP</c:v>
                </c:pt>
                <c:pt idx="7">
                  <c:v>Mount Airy WWTP</c:v>
                </c:pt>
                <c:pt idx="8">
                  <c:v>Muddy Creek WWTP</c:v>
                </c:pt>
                <c:pt idx="9">
                  <c:v>Third Creek WWTP</c:v>
                </c:pt>
                <c:pt idx="10">
                  <c:v>Thurman Street WWTP</c:v>
                </c:pt>
                <c:pt idx="11">
                  <c:v>Westside WWTP</c:v>
                </c:pt>
                <c:pt idx="12">
                  <c:v>Yadkinville WWTP</c:v>
                </c:pt>
                <c:pt idx="13">
                  <c:v>(blank)</c:v>
                </c:pt>
              </c:strCache>
            </c:strRef>
          </c:cat>
          <c:val>
            <c:numRef>
              <c:f>'2019-2022 Data Averages'!$D$5:$D$19</c:f>
              <c:numCache>
                <c:formatCode>General</c:formatCode>
                <c:ptCount val="14"/>
                <c:pt idx="0">
                  <c:v>20.715533658536582</c:v>
                </c:pt>
                <c:pt idx="1">
                  <c:v>8.2727241463414671</c:v>
                </c:pt>
                <c:pt idx="2">
                  <c:v>4.4245214390243914</c:v>
                </c:pt>
                <c:pt idx="3">
                  <c:v>3.4011707317073174</c:v>
                </c:pt>
                <c:pt idx="4">
                  <c:v>2.7858325749999997</c:v>
                </c:pt>
                <c:pt idx="5">
                  <c:v>2.7381558048780494</c:v>
                </c:pt>
                <c:pt idx="6">
                  <c:v>0.91516299999999984</c:v>
                </c:pt>
                <c:pt idx="7">
                  <c:v>1.6738668292682928</c:v>
                </c:pt>
                <c:pt idx="8">
                  <c:v>16.018406756097562</c:v>
                </c:pt>
                <c:pt idx="9">
                  <c:v>0.96390082926829268</c:v>
                </c:pt>
                <c:pt idx="10">
                  <c:v>1.1893380250000003</c:v>
                </c:pt>
                <c:pt idx="11">
                  <c:v>2.9311607560975608</c:v>
                </c:pt>
                <c:pt idx="12">
                  <c:v>0.81320165853658555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461D-41D9-BF9A-0D53958FF7A6}"/>
            </c:ext>
          </c:extLst>
        </c:ser>
        <c:ser>
          <c:idx val="1"/>
          <c:order val="1"/>
          <c:tx>
            <c:strRef>
              <c:f>'2019-2022 Data Averages'!$E$4</c:f>
              <c:strCache>
                <c:ptCount val="1"/>
                <c:pt idx="0">
                  <c:v>Average of Avg P Load lb/d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461D-41D9-BF9A-0D53958FF7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461D-41D9-BF9A-0D53958FF7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461D-41D9-BF9A-0D53958FF7A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461D-41D9-BF9A-0D53958FF7A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461D-41D9-BF9A-0D53958FF7A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8-461D-41D9-BF9A-0D53958FF7A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461D-41D9-BF9A-0D53958FF7A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C-461D-41D9-BF9A-0D53958FF7A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E-461D-41D9-BF9A-0D53958FF7A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0-461D-41D9-BF9A-0D53958FF7A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2-461D-41D9-BF9A-0D53958FF7A6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4-461D-41D9-BF9A-0D53958FF7A6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6-461D-41D9-BF9A-0D53958FF7A6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8-461D-41D9-BF9A-0D53958FF7A6}"/>
              </c:ext>
            </c:extLst>
          </c:dPt>
          <c:cat>
            <c:strRef>
              <c:f>'2019-2022 Data Averages'!$C$5:$C$19</c:f>
              <c:strCache>
                <c:ptCount val="14"/>
                <c:pt idx="0">
                  <c:v>Archie Elledge WWTP</c:v>
                </c:pt>
                <c:pt idx="1">
                  <c:v>City of Salisbury WWTP</c:v>
                </c:pt>
                <c:pt idx="2">
                  <c:v>Cub Creek WWTP</c:v>
                </c:pt>
                <c:pt idx="3">
                  <c:v>Fourth Creek WWTP</c:v>
                </c:pt>
                <c:pt idx="4">
                  <c:v>Hamby Creek WWTP</c:v>
                </c:pt>
                <c:pt idx="5">
                  <c:v>Lexington Regional WWTP</c:v>
                </c:pt>
                <c:pt idx="6">
                  <c:v>LP Roaring River WWTP</c:v>
                </c:pt>
                <c:pt idx="7">
                  <c:v>Mount Airy WWTP</c:v>
                </c:pt>
                <c:pt idx="8">
                  <c:v>Muddy Creek WWTP</c:v>
                </c:pt>
                <c:pt idx="9">
                  <c:v>Third Creek WWTP</c:v>
                </c:pt>
                <c:pt idx="10">
                  <c:v>Thurman Street WWTP</c:v>
                </c:pt>
                <c:pt idx="11">
                  <c:v>Westside WWTP</c:v>
                </c:pt>
                <c:pt idx="12">
                  <c:v>Yadkinville WWTP</c:v>
                </c:pt>
                <c:pt idx="13">
                  <c:v>(blank)</c:v>
                </c:pt>
              </c:strCache>
            </c:strRef>
          </c:cat>
          <c:val>
            <c:numRef>
              <c:f>'2019-2022 Data Averages'!$E$5:$E$19</c:f>
              <c:numCache>
                <c:formatCode>General</c:formatCode>
                <c:ptCount val="14"/>
                <c:pt idx="0">
                  <c:v>299.91786494165422</c:v>
                </c:pt>
                <c:pt idx="1">
                  <c:v>104.54108026953659</c:v>
                </c:pt>
                <c:pt idx="2">
                  <c:v>229.09520487946403</c:v>
                </c:pt>
                <c:pt idx="3">
                  <c:v>17.832203342926828</c:v>
                </c:pt>
                <c:pt idx="4">
                  <c:v>16.689289138149185</c:v>
                </c:pt>
                <c:pt idx="5">
                  <c:v>18.052613823043906</c:v>
                </c:pt>
                <c:pt idx="6">
                  <c:v>22.096577070484795</c:v>
                </c:pt>
                <c:pt idx="7">
                  <c:v>27.180924733917077</c:v>
                </c:pt>
                <c:pt idx="8">
                  <c:v>509.30511567017561</c:v>
                </c:pt>
                <c:pt idx="9">
                  <c:v>27.634591878127317</c:v>
                </c:pt>
                <c:pt idx="10">
                  <c:v>6.1067061833204983</c:v>
                </c:pt>
                <c:pt idx="11">
                  <c:v>7.5019691637236932</c:v>
                </c:pt>
                <c:pt idx="12">
                  <c:v>10.871959376187805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9-461D-41D9-BF9A-0D53958FF7A6}"/>
            </c:ext>
          </c:extLst>
        </c:ser>
        <c:ser>
          <c:idx val="2"/>
          <c:order val="2"/>
          <c:tx>
            <c:strRef>
              <c:f>'2019-2022 Data Averages'!$F$4</c:f>
              <c:strCache>
                <c:ptCount val="1"/>
                <c:pt idx="0">
                  <c:v>Average of Avg N Load lb/d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B-461D-41D9-BF9A-0D53958FF7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D-461D-41D9-BF9A-0D53958FF7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F-461D-41D9-BF9A-0D53958FF7A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1-461D-41D9-BF9A-0D53958FF7A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3-461D-41D9-BF9A-0D53958FF7A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5-461D-41D9-BF9A-0D53958FF7A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7-461D-41D9-BF9A-0D53958FF7A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9-461D-41D9-BF9A-0D53958FF7A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B-461D-41D9-BF9A-0D53958FF7A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D-461D-41D9-BF9A-0D53958FF7A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F-461D-41D9-BF9A-0D53958FF7A6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1-461D-41D9-BF9A-0D53958FF7A6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3-461D-41D9-BF9A-0D53958FF7A6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5-461D-41D9-BF9A-0D53958FF7A6}"/>
              </c:ext>
            </c:extLst>
          </c:dPt>
          <c:cat>
            <c:strRef>
              <c:f>'2019-2022 Data Averages'!$C$5:$C$19</c:f>
              <c:strCache>
                <c:ptCount val="14"/>
                <c:pt idx="0">
                  <c:v>Archie Elledge WWTP</c:v>
                </c:pt>
                <c:pt idx="1">
                  <c:v>City of Salisbury WWTP</c:v>
                </c:pt>
                <c:pt idx="2">
                  <c:v>Cub Creek WWTP</c:v>
                </c:pt>
                <c:pt idx="3">
                  <c:v>Fourth Creek WWTP</c:v>
                </c:pt>
                <c:pt idx="4">
                  <c:v>Hamby Creek WWTP</c:v>
                </c:pt>
                <c:pt idx="5">
                  <c:v>Lexington Regional WWTP</c:v>
                </c:pt>
                <c:pt idx="6">
                  <c:v>LP Roaring River WWTP</c:v>
                </c:pt>
                <c:pt idx="7">
                  <c:v>Mount Airy WWTP</c:v>
                </c:pt>
                <c:pt idx="8">
                  <c:v>Muddy Creek WWTP</c:v>
                </c:pt>
                <c:pt idx="9">
                  <c:v>Third Creek WWTP</c:v>
                </c:pt>
                <c:pt idx="10">
                  <c:v>Thurman Street WWTP</c:v>
                </c:pt>
                <c:pt idx="11">
                  <c:v>Westside WWTP</c:v>
                </c:pt>
                <c:pt idx="12">
                  <c:v>Yadkinville WWTP</c:v>
                </c:pt>
                <c:pt idx="13">
                  <c:v>(blank)</c:v>
                </c:pt>
              </c:strCache>
            </c:strRef>
          </c:cat>
          <c:val>
            <c:numRef>
              <c:f>'2019-2022 Data Averages'!$F$5:$F$19</c:f>
              <c:numCache>
                <c:formatCode>General</c:formatCode>
                <c:ptCount val="14"/>
                <c:pt idx="0">
                  <c:v>2549.3372612751946</c:v>
                </c:pt>
                <c:pt idx="1">
                  <c:v>674.32577150344378</c:v>
                </c:pt>
                <c:pt idx="2">
                  <c:v>460.64797918031701</c:v>
                </c:pt>
                <c:pt idx="3">
                  <c:v>135.81963043463415</c:v>
                </c:pt>
                <c:pt idx="4">
                  <c:v>90.170595321753837</c:v>
                </c:pt>
                <c:pt idx="5">
                  <c:v>106.50223465232196</c:v>
                </c:pt>
                <c:pt idx="6">
                  <c:v>184.68810575536793</c:v>
                </c:pt>
                <c:pt idx="7">
                  <c:v>185.70165397969751</c:v>
                </c:pt>
                <c:pt idx="8">
                  <c:v>3379.6250075758535</c:v>
                </c:pt>
                <c:pt idx="9">
                  <c:v>43.789291848213665</c:v>
                </c:pt>
                <c:pt idx="10">
                  <c:v>66.20325468003</c:v>
                </c:pt>
                <c:pt idx="11">
                  <c:v>97.850925771295564</c:v>
                </c:pt>
                <c:pt idx="12">
                  <c:v>77.000110588239508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6-461D-41D9-BF9A-0D53958FF7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[2019-2022 Data fr Jacobs.xlsx]2019-2022 Data Averages!PivotTable3</c:name>
    <c:fmtId val="12"/>
  </c:pivotSource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'2019-2022 Data Averages'!$D$4</c:f>
              <c:strCache>
                <c:ptCount val="1"/>
                <c:pt idx="0">
                  <c:v>Average of Avg N Load lb/d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57-4F88-9AFB-55386E2233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57-4F88-9AFB-55386E2233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557-4F88-9AFB-55386E2233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557-4F88-9AFB-55386E2233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557-4F88-9AFB-55386E2233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557-4F88-9AFB-55386E2233F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557-4F88-9AFB-55386E2233F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557-4F88-9AFB-55386E2233F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557-4F88-9AFB-55386E2233F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557-4F88-9AFB-55386E2233F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8557-4F88-9AFB-55386E2233FD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8557-4F88-9AFB-55386E2233FD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8557-4F88-9AFB-55386E2233FD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8557-4F88-9AFB-55386E2233FD}"/>
              </c:ext>
            </c:extLst>
          </c:dPt>
          <c:cat>
            <c:strRef>
              <c:f>'2019-2022 Data Averages'!$C$5:$C$19</c:f>
              <c:strCache>
                <c:ptCount val="14"/>
                <c:pt idx="0">
                  <c:v>Archie Elledge WWTP</c:v>
                </c:pt>
                <c:pt idx="1">
                  <c:v>City of Salisbury WWTP</c:v>
                </c:pt>
                <c:pt idx="2">
                  <c:v>Cub Creek WWTP</c:v>
                </c:pt>
                <c:pt idx="3">
                  <c:v>Fourth Creek WWTP</c:v>
                </c:pt>
                <c:pt idx="4">
                  <c:v>Hamby Creek WWTP</c:v>
                </c:pt>
                <c:pt idx="5">
                  <c:v>Lexington Regional WWTP</c:v>
                </c:pt>
                <c:pt idx="6">
                  <c:v>LP Roaring River WWTP</c:v>
                </c:pt>
                <c:pt idx="7">
                  <c:v>Mount Airy WWTP</c:v>
                </c:pt>
                <c:pt idx="8">
                  <c:v>Muddy Creek WWTP</c:v>
                </c:pt>
                <c:pt idx="9">
                  <c:v>Third Creek WWTP</c:v>
                </c:pt>
                <c:pt idx="10">
                  <c:v>Thurman Street WWTP</c:v>
                </c:pt>
                <c:pt idx="11">
                  <c:v>Westside WWTP</c:v>
                </c:pt>
                <c:pt idx="12">
                  <c:v>Yadkinville WWTP</c:v>
                </c:pt>
                <c:pt idx="13">
                  <c:v>(blank)</c:v>
                </c:pt>
              </c:strCache>
            </c:strRef>
          </c:cat>
          <c:val>
            <c:numRef>
              <c:f>'2019-2022 Data Averages'!$D$5:$D$19</c:f>
              <c:numCache>
                <c:formatCode>General</c:formatCode>
                <c:ptCount val="14"/>
                <c:pt idx="0">
                  <c:v>2549.3372612751946</c:v>
                </c:pt>
                <c:pt idx="1">
                  <c:v>674.32577150344378</c:v>
                </c:pt>
                <c:pt idx="2">
                  <c:v>460.64797918031701</c:v>
                </c:pt>
                <c:pt idx="3">
                  <c:v>135.81963043463415</c:v>
                </c:pt>
                <c:pt idx="4">
                  <c:v>90.170595321753837</c:v>
                </c:pt>
                <c:pt idx="5">
                  <c:v>106.50223465232196</c:v>
                </c:pt>
                <c:pt idx="6">
                  <c:v>184.68810575536793</c:v>
                </c:pt>
                <c:pt idx="7">
                  <c:v>185.70165397969751</c:v>
                </c:pt>
                <c:pt idx="8">
                  <c:v>3379.6250075758535</c:v>
                </c:pt>
                <c:pt idx="9">
                  <c:v>43.789291848213665</c:v>
                </c:pt>
                <c:pt idx="10">
                  <c:v>66.20325468003</c:v>
                </c:pt>
                <c:pt idx="11">
                  <c:v>97.850925771295564</c:v>
                </c:pt>
                <c:pt idx="12">
                  <c:v>77.000110588239508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8557-4F88-9AFB-55386E2233FD}"/>
            </c:ext>
          </c:extLst>
        </c:ser>
        <c:ser>
          <c:idx val="1"/>
          <c:order val="1"/>
          <c:tx>
            <c:strRef>
              <c:f>'2019-2022 Data Averages'!$E$4</c:f>
              <c:strCache>
                <c:ptCount val="1"/>
                <c:pt idx="0">
                  <c:v>Average of Avg Flow MGD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8557-4F88-9AFB-55386E2233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8557-4F88-9AFB-55386E2233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8557-4F88-9AFB-55386E2233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8557-4F88-9AFB-55386E2233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8557-4F88-9AFB-55386E2233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8-8557-4F88-9AFB-55386E2233F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8557-4F88-9AFB-55386E2233F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C-8557-4F88-9AFB-55386E2233F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E-8557-4F88-9AFB-55386E2233F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0-8557-4F88-9AFB-55386E2233F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2-8557-4F88-9AFB-55386E2233FD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4-8557-4F88-9AFB-55386E2233FD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6-8557-4F88-9AFB-55386E2233FD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8-8557-4F88-9AFB-55386E2233FD}"/>
              </c:ext>
            </c:extLst>
          </c:dPt>
          <c:cat>
            <c:strRef>
              <c:f>'2019-2022 Data Averages'!$C$5:$C$19</c:f>
              <c:strCache>
                <c:ptCount val="14"/>
                <c:pt idx="0">
                  <c:v>Archie Elledge WWTP</c:v>
                </c:pt>
                <c:pt idx="1">
                  <c:v>City of Salisbury WWTP</c:v>
                </c:pt>
                <c:pt idx="2">
                  <c:v>Cub Creek WWTP</c:v>
                </c:pt>
                <c:pt idx="3">
                  <c:v>Fourth Creek WWTP</c:v>
                </c:pt>
                <c:pt idx="4">
                  <c:v>Hamby Creek WWTP</c:v>
                </c:pt>
                <c:pt idx="5">
                  <c:v>Lexington Regional WWTP</c:v>
                </c:pt>
                <c:pt idx="6">
                  <c:v>LP Roaring River WWTP</c:v>
                </c:pt>
                <c:pt idx="7">
                  <c:v>Mount Airy WWTP</c:v>
                </c:pt>
                <c:pt idx="8">
                  <c:v>Muddy Creek WWTP</c:v>
                </c:pt>
                <c:pt idx="9">
                  <c:v>Third Creek WWTP</c:v>
                </c:pt>
                <c:pt idx="10">
                  <c:v>Thurman Street WWTP</c:v>
                </c:pt>
                <c:pt idx="11">
                  <c:v>Westside WWTP</c:v>
                </c:pt>
                <c:pt idx="12">
                  <c:v>Yadkinville WWTP</c:v>
                </c:pt>
                <c:pt idx="13">
                  <c:v>(blank)</c:v>
                </c:pt>
              </c:strCache>
            </c:strRef>
          </c:cat>
          <c:val>
            <c:numRef>
              <c:f>'2019-2022 Data Averages'!$E$5:$E$19</c:f>
              <c:numCache>
                <c:formatCode>General</c:formatCode>
                <c:ptCount val="14"/>
                <c:pt idx="0">
                  <c:v>20.715533658536582</c:v>
                </c:pt>
                <c:pt idx="1">
                  <c:v>8.2727241463414671</c:v>
                </c:pt>
                <c:pt idx="2">
                  <c:v>4.4245214390243914</c:v>
                </c:pt>
                <c:pt idx="3">
                  <c:v>3.4011707317073174</c:v>
                </c:pt>
                <c:pt idx="4">
                  <c:v>2.7858325749999997</c:v>
                </c:pt>
                <c:pt idx="5">
                  <c:v>2.7381558048780494</c:v>
                </c:pt>
                <c:pt idx="6">
                  <c:v>0.91516299999999984</c:v>
                </c:pt>
                <c:pt idx="7">
                  <c:v>1.6738668292682928</c:v>
                </c:pt>
                <c:pt idx="8">
                  <c:v>16.018406756097562</c:v>
                </c:pt>
                <c:pt idx="9">
                  <c:v>0.96390082926829268</c:v>
                </c:pt>
                <c:pt idx="10">
                  <c:v>1.1893380250000003</c:v>
                </c:pt>
                <c:pt idx="11">
                  <c:v>2.9311607560975608</c:v>
                </c:pt>
                <c:pt idx="12">
                  <c:v>0.81320165853658555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9-8557-4F88-9AFB-55386E2233FD}"/>
            </c:ext>
          </c:extLst>
        </c:ser>
        <c:ser>
          <c:idx val="2"/>
          <c:order val="2"/>
          <c:tx>
            <c:strRef>
              <c:f>'2019-2022 Data Averages'!$F$4</c:f>
              <c:strCache>
                <c:ptCount val="1"/>
                <c:pt idx="0">
                  <c:v>Average of Avg P Load lb/d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B-8557-4F88-9AFB-55386E2233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D-8557-4F88-9AFB-55386E2233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F-8557-4F88-9AFB-55386E2233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1-8557-4F88-9AFB-55386E2233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3-8557-4F88-9AFB-55386E2233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5-8557-4F88-9AFB-55386E2233F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7-8557-4F88-9AFB-55386E2233F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9-8557-4F88-9AFB-55386E2233F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B-8557-4F88-9AFB-55386E2233F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D-8557-4F88-9AFB-55386E2233F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F-8557-4F88-9AFB-55386E2233FD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1-8557-4F88-9AFB-55386E2233FD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3-8557-4F88-9AFB-55386E2233FD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5-8557-4F88-9AFB-55386E2233FD}"/>
              </c:ext>
            </c:extLst>
          </c:dPt>
          <c:cat>
            <c:strRef>
              <c:f>'2019-2022 Data Averages'!$C$5:$C$19</c:f>
              <c:strCache>
                <c:ptCount val="14"/>
                <c:pt idx="0">
                  <c:v>Archie Elledge WWTP</c:v>
                </c:pt>
                <c:pt idx="1">
                  <c:v>City of Salisbury WWTP</c:v>
                </c:pt>
                <c:pt idx="2">
                  <c:v>Cub Creek WWTP</c:v>
                </c:pt>
                <c:pt idx="3">
                  <c:v>Fourth Creek WWTP</c:v>
                </c:pt>
                <c:pt idx="4">
                  <c:v>Hamby Creek WWTP</c:v>
                </c:pt>
                <c:pt idx="5">
                  <c:v>Lexington Regional WWTP</c:v>
                </c:pt>
                <c:pt idx="6">
                  <c:v>LP Roaring River WWTP</c:v>
                </c:pt>
                <c:pt idx="7">
                  <c:v>Mount Airy WWTP</c:v>
                </c:pt>
                <c:pt idx="8">
                  <c:v>Muddy Creek WWTP</c:v>
                </c:pt>
                <c:pt idx="9">
                  <c:v>Third Creek WWTP</c:v>
                </c:pt>
                <c:pt idx="10">
                  <c:v>Thurman Street WWTP</c:v>
                </c:pt>
                <c:pt idx="11">
                  <c:v>Westside WWTP</c:v>
                </c:pt>
                <c:pt idx="12">
                  <c:v>Yadkinville WWTP</c:v>
                </c:pt>
                <c:pt idx="13">
                  <c:v>(blank)</c:v>
                </c:pt>
              </c:strCache>
            </c:strRef>
          </c:cat>
          <c:val>
            <c:numRef>
              <c:f>'2019-2022 Data Averages'!$F$5:$F$19</c:f>
              <c:numCache>
                <c:formatCode>General</c:formatCode>
                <c:ptCount val="14"/>
                <c:pt idx="0">
                  <c:v>299.91786494165422</c:v>
                </c:pt>
                <c:pt idx="1">
                  <c:v>104.54108026953659</c:v>
                </c:pt>
                <c:pt idx="2">
                  <c:v>229.09520487946403</c:v>
                </c:pt>
                <c:pt idx="3">
                  <c:v>17.832203342926828</c:v>
                </c:pt>
                <c:pt idx="4">
                  <c:v>16.689289138149185</c:v>
                </c:pt>
                <c:pt idx="5">
                  <c:v>18.052613823043906</c:v>
                </c:pt>
                <c:pt idx="6">
                  <c:v>22.096577070484795</c:v>
                </c:pt>
                <c:pt idx="7">
                  <c:v>27.180924733917077</c:v>
                </c:pt>
                <c:pt idx="8">
                  <c:v>509.30511567017561</c:v>
                </c:pt>
                <c:pt idx="9">
                  <c:v>27.634591878127317</c:v>
                </c:pt>
                <c:pt idx="10">
                  <c:v>6.1067061833204983</c:v>
                </c:pt>
                <c:pt idx="11">
                  <c:v>7.5019691637236932</c:v>
                </c:pt>
                <c:pt idx="12">
                  <c:v>10.871959376187805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6-8557-4F88-9AFB-55386E223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1"/>
          <c:order val="0"/>
          <c:tx>
            <c:strRef>
              <c:f>AnnualLoading_HRL_Dischargers_3!$B$2</c:f>
              <c:strCache>
                <c:ptCount val="1"/>
                <c:pt idx="0">
                  <c:v>Lissara WWTP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AnnualLoading_HRL_Dischargers_3!$A$3:$A$30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AnnualLoading_HRL_Dischargers_3!$B$3:$B$30</c:f>
              <c:numCache>
                <c:formatCode>General</c:formatCode>
                <c:ptCount val="28"/>
                <c:pt idx="21">
                  <c:v>9</c:v>
                </c:pt>
                <c:pt idx="22">
                  <c:v>23</c:v>
                </c:pt>
                <c:pt idx="23">
                  <c:v>32</c:v>
                </c:pt>
                <c:pt idx="24">
                  <c:v>110</c:v>
                </c:pt>
                <c:pt idx="25">
                  <c:v>41</c:v>
                </c:pt>
                <c:pt idx="26">
                  <c:v>17</c:v>
                </c:pt>
                <c:pt idx="27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F1-4CF8-ABA4-E8F6679E0FA4}"/>
            </c:ext>
          </c:extLst>
        </c:ser>
        <c:ser>
          <c:idx val="2"/>
          <c:order val="1"/>
          <c:tx>
            <c:strRef>
              <c:f>AnnualLoading_HRL_Dischargers_3!$C$2</c:f>
              <c:strCache>
                <c:ptCount val="1"/>
                <c:pt idx="0">
                  <c:v>Dobson WWTP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AnnualLoading_HRL_Dischargers_3!$A$3:$A$30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AnnualLoading_HRL_Dischargers_3!$C$3:$C$30</c:f>
              <c:numCache>
                <c:formatCode>General</c:formatCode>
                <c:ptCount val="28"/>
                <c:pt idx="0">
                  <c:v>108</c:v>
                </c:pt>
                <c:pt idx="1">
                  <c:v>655</c:v>
                </c:pt>
                <c:pt idx="2">
                  <c:v>605</c:v>
                </c:pt>
                <c:pt idx="3">
                  <c:v>696</c:v>
                </c:pt>
                <c:pt idx="4">
                  <c:v>318</c:v>
                </c:pt>
                <c:pt idx="5">
                  <c:v>232</c:v>
                </c:pt>
                <c:pt idx="6">
                  <c:v>890</c:v>
                </c:pt>
                <c:pt idx="7">
                  <c:v>669</c:v>
                </c:pt>
                <c:pt idx="8">
                  <c:v>718</c:v>
                </c:pt>
                <c:pt idx="9">
                  <c:v>980</c:v>
                </c:pt>
                <c:pt idx="10">
                  <c:v>517</c:v>
                </c:pt>
                <c:pt idx="11">
                  <c:v>550</c:v>
                </c:pt>
                <c:pt idx="12">
                  <c:v>406</c:v>
                </c:pt>
                <c:pt idx="13">
                  <c:v>365</c:v>
                </c:pt>
                <c:pt idx="14">
                  <c:v>441</c:v>
                </c:pt>
                <c:pt idx="15">
                  <c:v>370</c:v>
                </c:pt>
                <c:pt idx="16">
                  <c:v>490</c:v>
                </c:pt>
                <c:pt idx="17">
                  <c:v>445</c:v>
                </c:pt>
                <c:pt idx="18">
                  <c:v>289</c:v>
                </c:pt>
                <c:pt idx="19">
                  <c:v>311</c:v>
                </c:pt>
                <c:pt idx="20">
                  <c:v>712</c:v>
                </c:pt>
                <c:pt idx="21">
                  <c:v>959</c:v>
                </c:pt>
                <c:pt idx="22">
                  <c:v>1266</c:v>
                </c:pt>
                <c:pt idx="23">
                  <c:v>1133</c:v>
                </c:pt>
                <c:pt idx="24">
                  <c:v>1526</c:v>
                </c:pt>
                <c:pt idx="25">
                  <c:v>899</c:v>
                </c:pt>
                <c:pt idx="26">
                  <c:v>905</c:v>
                </c:pt>
                <c:pt idx="27">
                  <c:v>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F1-4CF8-ABA4-E8F6679E0FA4}"/>
            </c:ext>
          </c:extLst>
        </c:ser>
        <c:ser>
          <c:idx val="3"/>
          <c:order val="2"/>
          <c:tx>
            <c:strRef>
              <c:f>AnnualLoading_HRL_Dischargers_3!$D$2</c:f>
              <c:strCache>
                <c:ptCount val="1"/>
                <c:pt idx="0">
                  <c:v>Boonville WWTP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numRef>
              <c:f>AnnualLoading_HRL_Dischargers_3!$A$3:$A$30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AnnualLoading_HRL_Dischargers_3!$D$3:$D$30</c:f>
              <c:numCache>
                <c:formatCode>General</c:formatCode>
                <c:ptCount val="28"/>
                <c:pt idx="0">
                  <c:v>229</c:v>
                </c:pt>
                <c:pt idx="1">
                  <c:v>326</c:v>
                </c:pt>
                <c:pt idx="2">
                  <c:v>142</c:v>
                </c:pt>
                <c:pt idx="3">
                  <c:v>422</c:v>
                </c:pt>
                <c:pt idx="4">
                  <c:v>275</c:v>
                </c:pt>
                <c:pt idx="5">
                  <c:v>582</c:v>
                </c:pt>
                <c:pt idx="6">
                  <c:v>1475</c:v>
                </c:pt>
                <c:pt idx="7">
                  <c:v>940</c:v>
                </c:pt>
                <c:pt idx="8">
                  <c:v>1613</c:v>
                </c:pt>
                <c:pt idx="9">
                  <c:v>1077</c:v>
                </c:pt>
                <c:pt idx="10">
                  <c:v>1537</c:v>
                </c:pt>
                <c:pt idx="11">
                  <c:v>589</c:v>
                </c:pt>
                <c:pt idx="12">
                  <c:v>586</c:v>
                </c:pt>
                <c:pt idx="13">
                  <c:v>1261</c:v>
                </c:pt>
                <c:pt idx="14">
                  <c:v>1119</c:v>
                </c:pt>
                <c:pt idx="15">
                  <c:v>3514</c:v>
                </c:pt>
                <c:pt idx="16">
                  <c:v>1187</c:v>
                </c:pt>
                <c:pt idx="17">
                  <c:v>1125</c:v>
                </c:pt>
                <c:pt idx="18">
                  <c:v>984</c:v>
                </c:pt>
                <c:pt idx="19">
                  <c:v>962</c:v>
                </c:pt>
                <c:pt idx="20">
                  <c:v>1071</c:v>
                </c:pt>
                <c:pt idx="21">
                  <c:v>818</c:v>
                </c:pt>
                <c:pt idx="22">
                  <c:v>711</c:v>
                </c:pt>
                <c:pt idx="23">
                  <c:v>664</c:v>
                </c:pt>
                <c:pt idx="24">
                  <c:v>737</c:v>
                </c:pt>
                <c:pt idx="25">
                  <c:v>1099</c:v>
                </c:pt>
                <c:pt idx="26">
                  <c:v>406</c:v>
                </c:pt>
                <c:pt idx="27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F1-4CF8-ABA4-E8F6679E0FA4}"/>
            </c:ext>
          </c:extLst>
        </c:ser>
        <c:ser>
          <c:idx val="4"/>
          <c:order val="3"/>
          <c:tx>
            <c:strRef>
              <c:f>AnnualLoading_HRL_Dischargers_3!$E$2</c:f>
              <c:strCache>
                <c:ptCount val="1"/>
                <c:pt idx="0">
                  <c:v>Yadkin Valley Sewer Authority WWTP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numRef>
              <c:f>AnnualLoading_HRL_Dischargers_3!$A$3:$A$30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AnnualLoading_HRL_Dischargers_3!$E$3:$E$30</c:f>
              <c:numCache>
                <c:formatCode>General</c:formatCode>
                <c:ptCount val="28"/>
                <c:pt idx="0">
                  <c:v>7485</c:v>
                </c:pt>
                <c:pt idx="1">
                  <c:v>6034</c:v>
                </c:pt>
                <c:pt idx="2">
                  <c:v>4237</c:v>
                </c:pt>
                <c:pt idx="3">
                  <c:v>3404</c:v>
                </c:pt>
                <c:pt idx="4">
                  <c:v>5548</c:v>
                </c:pt>
                <c:pt idx="5">
                  <c:v>2817</c:v>
                </c:pt>
                <c:pt idx="6">
                  <c:v>3173</c:v>
                </c:pt>
                <c:pt idx="7">
                  <c:v>2860</c:v>
                </c:pt>
                <c:pt idx="8">
                  <c:v>1968</c:v>
                </c:pt>
                <c:pt idx="9">
                  <c:v>2676</c:v>
                </c:pt>
                <c:pt idx="10">
                  <c:v>2216</c:v>
                </c:pt>
                <c:pt idx="11">
                  <c:v>2668</c:v>
                </c:pt>
                <c:pt idx="12">
                  <c:v>2471</c:v>
                </c:pt>
                <c:pt idx="13">
                  <c:v>2807</c:v>
                </c:pt>
                <c:pt idx="14">
                  <c:v>2949</c:v>
                </c:pt>
                <c:pt idx="15">
                  <c:v>2522</c:v>
                </c:pt>
                <c:pt idx="16">
                  <c:v>2272</c:v>
                </c:pt>
                <c:pt idx="17">
                  <c:v>2359</c:v>
                </c:pt>
                <c:pt idx="18">
                  <c:v>1119</c:v>
                </c:pt>
                <c:pt idx="19">
                  <c:v>771</c:v>
                </c:pt>
                <c:pt idx="20">
                  <c:v>1547</c:v>
                </c:pt>
                <c:pt idx="21">
                  <c:v>664</c:v>
                </c:pt>
                <c:pt idx="22">
                  <c:v>797</c:v>
                </c:pt>
                <c:pt idx="23">
                  <c:v>780</c:v>
                </c:pt>
                <c:pt idx="24">
                  <c:v>1434</c:v>
                </c:pt>
                <c:pt idx="25">
                  <c:v>707</c:v>
                </c:pt>
                <c:pt idx="26">
                  <c:v>918</c:v>
                </c:pt>
                <c:pt idx="27">
                  <c:v>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F1-4CF8-ABA4-E8F6679E0FA4}"/>
            </c:ext>
          </c:extLst>
        </c:ser>
        <c:ser>
          <c:idx val="5"/>
          <c:order val="4"/>
          <c:tx>
            <c:strRef>
              <c:f>AnnualLoading_HRL_Dischargers_3!$F$2</c:f>
              <c:strCache>
                <c:ptCount val="1"/>
                <c:pt idx="0">
                  <c:v>Thurman Street WWTP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numRef>
              <c:f>AnnualLoading_HRL_Dischargers_3!$A$3:$A$30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AnnualLoading_HRL_Dischargers_3!$F$3:$F$30</c:f>
              <c:numCache>
                <c:formatCode>General</c:formatCode>
                <c:ptCount val="28"/>
                <c:pt idx="0">
                  <c:v>3311</c:v>
                </c:pt>
                <c:pt idx="1">
                  <c:v>3093</c:v>
                </c:pt>
                <c:pt idx="2">
                  <c:v>842</c:v>
                </c:pt>
                <c:pt idx="3">
                  <c:v>532</c:v>
                </c:pt>
                <c:pt idx="4">
                  <c:v>1355</c:v>
                </c:pt>
                <c:pt idx="5">
                  <c:v>4179</c:v>
                </c:pt>
                <c:pt idx="6">
                  <c:v>5318</c:v>
                </c:pt>
                <c:pt idx="7">
                  <c:v>4158</c:v>
                </c:pt>
                <c:pt idx="8">
                  <c:v>4834</c:v>
                </c:pt>
                <c:pt idx="9">
                  <c:v>4115</c:v>
                </c:pt>
                <c:pt idx="10">
                  <c:v>4105</c:v>
                </c:pt>
                <c:pt idx="11">
                  <c:v>3797</c:v>
                </c:pt>
                <c:pt idx="12">
                  <c:v>5644</c:v>
                </c:pt>
                <c:pt idx="13">
                  <c:v>4271</c:v>
                </c:pt>
                <c:pt idx="14">
                  <c:v>3735</c:v>
                </c:pt>
                <c:pt idx="15">
                  <c:v>4390</c:v>
                </c:pt>
                <c:pt idx="16">
                  <c:v>4515</c:v>
                </c:pt>
                <c:pt idx="17">
                  <c:v>1809</c:v>
                </c:pt>
                <c:pt idx="18">
                  <c:v>2216</c:v>
                </c:pt>
                <c:pt idx="19">
                  <c:v>2200</c:v>
                </c:pt>
                <c:pt idx="20">
                  <c:v>2060</c:v>
                </c:pt>
                <c:pt idx="21">
                  <c:v>3897</c:v>
                </c:pt>
                <c:pt idx="22">
                  <c:v>4763</c:v>
                </c:pt>
                <c:pt idx="23">
                  <c:v>1710</c:v>
                </c:pt>
                <c:pt idx="24">
                  <c:v>1584</c:v>
                </c:pt>
                <c:pt idx="25">
                  <c:v>2628</c:v>
                </c:pt>
                <c:pt idx="26">
                  <c:v>1696</c:v>
                </c:pt>
                <c:pt idx="27">
                  <c:v>2501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F1-4CF8-ABA4-E8F6679E0FA4}"/>
            </c:ext>
          </c:extLst>
        </c:ser>
        <c:ser>
          <c:idx val="6"/>
          <c:order val="5"/>
          <c:tx>
            <c:strRef>
              <c:f>AnnualLoading_HRL_Dischargers_3!$G$2</c:f>
              <c:strCache>
                <c:ptCount val="1"/>
                <c:pt idx="0">
                  <c:v>Cooleemee WWTP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AnnualLoading_HRL_Dischargers_3!$A$3:$A$30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AnnualLoading_HRL_Dischargers_3!$G$3:$G$30</c:f>
              <c:numCache>
                <c:formatCode>General</c:formatCode>
                <c:ptCount val="28"/>
                <c:pt idx="0">
                  <c:v>1188</c:v>
                </c:pt>
                <c:pt idx="1">
                  <c:v>2454</c:v>
                </c:pt>
                <c:pt idx="2">
                  <c:v>2904</c:v>
                </c:pt>
                <c:pt idx="3">
                  <c:v>3619</c:v>
                </c:pt>
                <c:pt idx="4">
                  <c:v>2784</c:v>
                </c:pt>
                <c:pt idx="5">
                  <c:v>4197</c:v>
                </c:pt>
                <c:pt idx="6">
                  <c:v>6272</c:v>
                </c:pt>
                <c:pt idx="7">
                  <c:v>5382</c:v>
                </c:pt>
                <c:pt idx="8">
                  <c:v>5723</c:v>
                </c:pt>
                <c:pt idx="9">
                  <c:v>3115</c:v>
                </c:pt>
                <c:pt idx="10">
                  <c:v>2115</c:v>
                </c:pt>
                <c:pt idx="11">
                  <c:v>1970</c:v>
                </c:pt>
                <c:pt idx="12">
                  <c:v>2441</c:v>
                </c:pt>
                <c:pt idx="13">
                  <c:v>2245</c:v>
                </c:pt>
                <c:pt idx="14">
                  <c:v>2529</c:v>
                </c:pt>
                <c:pt idx="15">
                  <c:v>3086</c:v>
                </c:pt>
                <c:pt idx="16">
                  <c:v>3376</c:v>
                </c:pt>
                <c:pt idx="17">
                  <c:v>2654</c:v>
                </c:pt>
                <c:pt idx="18">
                  <c:v>3157</c:v>
                </c:pt>
                <c:pt idx="19">
                  <c:v>6102</c:v>
                </c:pt>
                <c:pt idx="20">
                  <c:v>3840</c:v>
                </c:pt>
                <c:pt idx="21">
                  <c:v>3011</c:v>
                </c:pt>
                <c:pt idx="22">
                  <c:v>4612</c:v>
                </c:pt>
                <c:pt idx="23">
                  <c:v>3990</c:v>
                </c:pt>
                <c:pt idx="24">
                  <c:v>2991</c:v>
                </c:pt>
                <c:pt idx="25">
                  <c:v>2233</c:v>
                </c:pt>
                <c:pt idx="26">
                  <c:v>2759</c:v>
                </c:pt>
                <c:pt idx="27">
                  <c:v>1136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4F1-4CF8-ABA4-E8F6679E0FA4}"/>
            </c:ext>
          </c:extLst>
        </c:ser>
        <c:ser>
          <c:idx val="7"/>
          <c:order val="6"/>
          <c:tx>
            <c:strRef>
              <c:f>AnnualLoading_HRL_Dischargers_3!$H$2</c:f>
              <c:strCache>
                <c:ptCount val="1"/>
                <c:pt idx="0">
                  <c:v>Pilot Mountain WWTP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AnnualLoading_HRL_Dischargers_3!$A$3:$A$30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AnnualLoading_HRL_Dischargers_3!$H$3:$H$30</c:f>
              <c:numCache>
                <c:formatCode>General</c:formatCode>
                <c:ptCount val="28"/>
                <c:pt idx="0">
                  <c:v>13639</c:v>
                </c:pt>
                <c:pt idx="1">
                  <c:v>15343</c:v>
                </c:pt>
                <c:pt idx="2">
                  <c:v>9939</c:v>
                </c:pt>
                <c:pt idx="3">
                  <c:v>9467</c:v>
                </c:pt>
                <c:pt idx="4">
                  <c:v>8045</c:v>
                </c:pt>
                <c:pt idx="5">
                  <c:v>6410</c:v>
                </c:pt>
                <c:pt idx="6">
                  <c:v>5458</c:v>
                </c:pt>
                <c:pt idx="7">
                  <c:v>5739</c:v>
                </c:pt>
                <c:pt idx="8">
                  <c:v>2521</c:v>
                </c:pt>
                <c:pt idx="9">
                  <c:v>3803</c:v>
                </c:pt>
                <c:pt idx="10">
                  <c:v>4076</c:v>
                </c:pt>
                <c:pt idx="11">
                  <c:v>2803</c:v>
                </c:pt>
                <c:pt idx="12">
                  <c:v>3029</c:v>
                </c:pt>
                <c:pt idx="13">
                  <c:v>2883</c:v>
                </c:pt>
                <c:pt idx="14">
                  <c:v>2198</c:v>
                </c:pt>
                <c:pt idx="15">
                  <c:v>2465</c:v>
                </c:pt>
                <c:pt idx="16">
                  <c:v>1970</c:v>
                </c:pt>
                <c:pt idx="17">
                  <c:v>3534</c:v>
                </c:pt>
                <c:pt idx="18">
                  <c:v>2795</c:v>
                </c:pt>
                <c:pt idx="19">
                  <c:v>2199</c:v>
                </c:pt>
                <c:pt idx="20">
                  <c:v>677</c:v>
                </c:pt>
                <c:pt idx="21">
                  <c:v>538</c:v>
                </c:pt>
                <c:pt idx="22">
                  <c:v>818</c:v>
                </c:pt>
                <c:pt idx="23">
                  <c:v>871</c:v>
                </c:pt>
                <c:pt idx="24">
                  <c:v>1292</c:v>
                </c:pt>
                <c:pt idx="25">
                  <c:v>1190</c:v>
                </c:pt>
                <c:pt idx="26">
                  <c:v>1072</c:v>
                </c:pt>
                <c:pt idx="27">
                  <c:v>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4F1-4CF8-ABA4-E8F6679E0FA4}"/>
            </c:ext>
          </c:extLst>
        </c:ser>
        <c:ser>
          <c:idx val="8"/>
          <c:order val="7"/>
          <c:tx>
            <c:strRef>
              <c:f>AnnualLoading_HRL_Dischargers_3!$I$2</c:f>
              <c:strCache>
                <c:ptCount val="1"/>
                <c:pt idx="0">
                  <c:v>Duvaltex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AnnualLoading_HRL_Dischargers_3!$A$3:$A$30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AnnualLoading_HRL_Dischargers_3!$I$3:$I$30</c:f>
              <c:numCache>
                <c:formatCode>General</c:formatCode>
                <c:ptCount val="28"/>
                <c:pt idx="0">
                  <c:v>43536</c:v>
                </c:pt>
                <c:pt idx="1">
                  <c:v>9963</c:v>
                </c:pt>
                <c:pt idx="2">
                  <c:v>13384</c:v>
                </c:pt>
                <c:pt idx="3">
                  <c:v>15323</c:v>
                </c:pt>
                <c:pt idx="4">
                  <c:v>5105</c:v>
                </c:pt>
                <c:pt idx="5">
                  <c:v>2834</c:v>
                </c:pt>
                <c:pt idx="6">
                  <c:v>4962</c:v>
                </c:pt>
                <c:pt idx="7">
                  <c:v>3022</c:v>
                </c:pt>
                <c:pt idx="8">
                  <c:v>4100</c:v>
                </c:pt>
                <c:pt idx="9">
                  <c:v>6916</c:v>
                </c:pt>
                <c:pt idx="10">
                  <c:v>2619</c:v>
                </c:pt>
                <c:pt idx="11">
                  <c:v>1146</c:v>
                </c:pt>
                <c:pt idx="12">
                  <c:v>1889</c:v>
                </c:pt>
                <c:pt idx="13">
                  <c:v>1701</c:v>
                </c:pt>
                <c:pt idx="14">
                  <c:v>1653</c:v>
                </c:pt>
                <c:pt idx="15">
                  <c:v>879</c:v>
                </c:pt>
                <c:pt idx="16">
                  <c:v>141</c:v>
                </c:pt>
                <c:pt idx="17">
                  <c:v>210</c:v>
                </c:pt>
                <c:pt idx="18">
                  <c:v>266</c:v>
                </c:pt>
                <c:pt idx="19">
                  <c:v>681</c:v>
                </c:pt>
                <c:pt idx="20">
                  <c:v>679</c:v>
                </c:pt>
                <c:pt idx="21">
                  <c:v>901</c:v>
                </c:pt>
                <c:pt idx="22">
                  <c:v>659</c:v>
                </c:pt>
                <c:pt idx="23">
                  <c:v>521</c:v>
                </c:pt>
                <c:pt idx="24">
                  <c:v>743</c:v>
                </c:pt>
                <c:pt idx="25">
                  <c:v>349</c:v>
                </c:pt>
                <c:pt idx="26">
                  <c:v>39</c:v>
                </c:pt>
                <c:pt idx="2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4F1-4CF8-ABA4-E8F6679E0FA4}"/>
            </c:ext>
          </c:extLst>
        </c:ser>
        <c:ser>
          <c:idx val="9"/>
          <c:order val="8"/>
          <c:tx>
            <c:strRef>
              <c:f>AnnualLoading_HRL_Dischargers_3!$J$2</c:f>
              <c:strCache>
                <c:ptCount val="1"/>
                <c:pt idx="0">
                  <c:v>Yadkinville WWTP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AnnualLoading_HRL_Dischargers_3!$A$3:$A$30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AnnualLoading_HRL_Dischargers_3!$J$3:$J$30</c:f>
              <c:numCache>
                <c:formatCode>General</c:formatCode>
                <c:ptCount val="28"/>
                <c:pt idx="0">
                  <c:v>1538</c:v>
                </c:pt>
                <c:pt idx="1">
                  <c:v>1361</c:v>
                </c:pt>
                <c:pt idx="2">
                  <c:v>1374</c:v>
                </c:pt>
                <c:pt idx="3">
                  <c:v>4712</c:v>
                </c:pt>
                <c:pt idx="4">
                  <c:v>7481</c:v>
                </c:pt>
                <c:pt idx="5">
                  <c:v>7304</c:v>
                </c:pt>
                <c:pt idx="6">
                  <c:v>11580</c:v>
                </c:pt>
                <c:pt idx="7">
                  <c:v>8330</c:v>
                </c:pt>
                <c:pt idx="8">
                  <c:v>6852</c:v>
                </c:pt>
                <c:pt idx="9">
                  <c:v>7595</c:v>
                </c:pt>
                <c:pt idx="10">
                  <c:v>8521</c:v>
                </c:pt>
                <c:pt idx="11">
                  <c:v>9398</c:v>
                </c:pt>
                <c:pt idx="12">
                  <c:v>8613</c:v>
                </c:pt>
                <c:pt idx="13">
                  <c:v>11057</c:v>
                </c:pt>
                <c:pt idx="14">
                  <c:v>9607</c:v>
                </c:pt>
                <c:pt idx="15">
                  <c:v>7677</c:v>
                </c:pt>
                <c:pt idx="16">
                  <c:v>7112</c:v>
                </c:pt>
                <c:pt idx="17">
                  <c:v>9312</c:v>
                </c:pt>
                <c:pt idx="18">
                  <c:v>8604</c:v>
                </c:pt>
                <c:pt idx="19">
                  <c:v>8025</c:v>
                </c:pt>
                <c:pt idx="20">
                  <c:v>8750</c:v>
                </c:pt>
                <c:pt idx="21">
                  <c:v>8454</c:v>
                </c:pt>
                <c:pt idx="22">
                  <c:v>5668</c:v>
                </c:pt>
                <c:pt idx="23">
                  <c:v>5711</c:v>
                </c:pt>
                <c:pt idx="24">
                  <c:v>5527</c:v>
                </c:pt>
                <c:pt idx="25">
                  <c:v>4982</c:v>
                </c:pt>
                <c:pt idx="26">
                  <c:v>3560</c:v>
                </c:pt>
                <c:pt idx="27">
                  <c:v>3559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4F1-4CF8-ABA4-E8F6679E0FA4}"/>
            </c:ext>
          </c:extLst>
        </c:ser>
        <c:ser>
          <c:idx val="10"/>
          <c:order val="9"/>
          <c:tx>
            <c:strRef>
              <c:f>AnnualLoading_HRL_Dischargers_3!$K$2</c:f>
              <c:strCache>
                <c:ptCount val="1"/>
                <c:pt idx="0">
                  <c:v>Hamby Creek WWTP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AnnualLoading_HRL_Dischargers_3!$A$3:$A$30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AnnualLoading_HRL_Dischargers_3!$K$3:$K$30</c:f>
              <c:numCache>
                <c:formatCode>General</c:formatCode>
                <c:ptCount val="28"/>
                <c:pt idx="0">
                  <c:v>26400</c:v>
                </c:pt>
                <c:pt idx="1">
                  <c:v>28364</c:v>
                </c:pt>
                <c:pt idx="2">
                  <c:v>30044</c:v>
                </c:pt>
                <c:pt idx="3">
                  <c:v>26737</c:v>
                </c:pt>
                <c:pt idx="4">
                  <c:v>18636</c:v>
                </c:pt>
                <c:pt idx="5">
                  <c:v>27952</c:v>
                </c:pt>
                <c:pt idx="6">
                  <c:v>29190</c:v>
                </c:pt>
                <c:pt idx="7">
                  <c:v>24232</c:v>
                </c:pt>
                <c:pt idx="8">
                  <c:v>22175</c:v>
                </c:pt>
                <c:pt idx="9">
                  <c:v>16096</c:v>
                </c:pt>
                <c:pt idx="10">
                  <c:v>15708</c:v>
                </c:pt>
                <c:pt idx="11">
                  <c:v>14263</c:v>
                </c:pt>
                <c:pt idx="12">
                  <c:v>19404</c:v>
                </c:pt>
                <c:pt idx="13">
                  <c:v>22517</c:v>
                </c:pt>
                <c:pt idx="14">
                  <c:v>10366</c:v>
                </c:pt>
                <c:pt idx="15">
                  <c:v>2078</c:v>
                </c:pt>
                <c:pt idx="16">
                  <c:v>895</c:v>
                </c:pt>
                <c:pt idx="17">
                  <c:v>887</c:v>
                </c:pt>
                <c:pt idx="18">
                  <c:v>730</c:v>
                </c:pt>
                <c:pt idx="19">
                  <c:v>699</c:v>
                </c:pt>
                <c:pt idx="20">
                  <c:v>585</c:v>
                </c:pt>
                <c:pt idx="21">
                  <c:v>1753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4F1-4CF8-ABA4-E8F6679E0FA4}"/>
            </c:ext>
          </c:extLst>
        </c:ser>
        <c:ser>
          <c:idx val="11"/>
          <c:order val="10"/>
          <c:tx>
            <c:strRef>
              <c:f>AnnualLoading_HRL_Dischargers_3!$L$2</c:f>
              <c:strCache>
                <c:ptCount val="1"/>
                <c:pt idx="0">
                  <c:v>Lexington Regional WWTP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AnnualLoading_HRL_Dischargers_3!$A$3:$A$30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AnnualLoading_HRL_Dischargers_3!$L$3:$L$30</c:f>
              <c:numCache>
                <c:formatCode>General</c:formatCode>
                <c:ptCount val="28"/>
                <c:pt idx="0">
                  <c:v>28106</c:v>
                </c:pt>
                <c:pt idx="1">
                  <c:v>27085</c:v>
                </c:pt>
                <c:pt idx="2">
                  <c:v>27965</c:v>
                </c:pt>
                <c:pt idx="3">
                  <c:v>23081</c:v>
                </c:pt>
                <c:pt idx="4">
                  <c:v>22838</c:v>
                </c:pt>
                <c:pt idx="5">
                  <c:v>20872</c:v>
                </c:pt>
                <c:pt idx="6">
                  <c:v>23830</c:v>
                </c:pt>
                <c:pt idx="7">
                  <c:v>28251</c:v>
                </c:pt>
                <c:pt idx="8">
                  <c:v>26456</c:v>
                </c:pt>
                <c:pt idx="9">
                  <c:v>22193</c:v>
                </c:pt>
                <c:pt idx="10">
                  <c:v>18560</c:v>
                </c:pt>
                <c:pt idx="11">
                  <c:v>3235</c:v>
                </c:pt>
                <c:pt idx="12">
                  <c:v>5364</c:v>
                </c:pt>
                <c:pt idx="13">
                  <c:v>5677</c:v>
                </c:pt>
                <c:pt idx="14">
                  <c:v>5404</c:v>
                </c:pt>
                <c:pt idx="15">
                  <c:v>6850</c:v>
                </c:pt>
                <c:pt idx="16">
                  <c:v>6138</c:v>
                </c:pt>
                <c:pt idx="17">
                  <c:v>4925</c:v>
                </c:pt>
                <c:pt idx="18">
                  <c:v>4678</c:v>
                </c:pt>
                <c:pt idx="19">
                  <c:v>5733</c:v>
                </c:pt>
                <c:pt idx="20">
                  <c:v>4017</c:v>
                </c:pt>
                <c:pt idx="21">
                  <c:v>5086</c:v>
                </c:pt>
                <c:pt idx="22">
                  <c:v>9022</c:v>
                </c:pt>
                <c:pt idx="23">
                  <c:v>5354</c:v>
                </c:pt>
                <c:pt idx="24">
                  <c:v>4009</c:v>
                </c:pt>
                <c:pt idx="25">
                  <c:v>5680</c:v>
                </c:pt>
                <c:pt idx="26">
                  <c:v>9144</c:v>
                </c:pt>
                <c:pt idx="27">
                  <c:v>5743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4F1-4CF8-ABA4-E8F6679E0FA4}"/>
            </c:ext>
          </c:extLst>
        </c:ser>
        <c:ser>
          <c:idx val="12"/>
          <c:order val="11"/>
          <c:tx>
            <c:strRef>
              <c:f>AnnualLoading_HRL_Dischargers_3!$M$2</c:f>
              <c:strCache>
                <c:ptCount val="1"/>
                <c:pt idx="0">
                  <c:v>Westside WWTP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AnnualLoading_HRL_Dischargers_3!$A$3:$A$30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AnnualLoading_HRL_Dischargers_3!$M$3:$M$30</c:f>
              <c:numCache>
                <c:formatCode>General</c:formatCode>
                <c:ptCount val="28"/>
                <c:pt idx="0">
                  <c:v>57802</c:v>
                </c:pt>
                <c:pt idx="1">
                  <c:v>60537</c:v>
                </c:pt>
                <c:pt idx="2">
                  <c:v>62639</c:v>
                </c:pt>
                <c:pt idx="3">
                  <c:v>32937</c:v>
                </c:pt>
                <c:pt idx="4">
                  <c:v>19981</c:v>
                </c:pt>
                <c:pt idx="5">
                  <c:v>12610</c:v>
                </c:pt>
                <c:pt idx="6">
                  <c:v>15637</c:v>
                </c:pt>
                <c:pt idx="7">
                  <c:v>13132</c:v>
                </c:pt>
                <c:pt idx="8">
                  <c:v>15719</c:v>
                </c:pt>
                <c:pt idx="9">
                  <c:v>14276</c:v>
                </c:pt>
                <c:pt idx="10">
                  <c:v>16045</c:v>
                </c:pt>
                <c:pt idx="11">
                  <c:v>8324</c:v>
                </c:pt>
                <c:pt idx="12">
                  <c:v>8737</c:v>
                </c:pt>
                <c:pt idx="13">
                  <c:v>9623</c:v>
                </c:pt>
                <c:pt idx="14">
                  <c:v>7743</c:v>
                </c:pt>
                <c:pt idx="15">
                  <c:v>8091</c:v>
                </c:pt>
                <c:pt idx="16">
                  <c:v>9434</c:v>
                </c:pt>
                <c:pt idx="17">
                  <c:v>7567</c:v>
                </c:pt>
                <c:pt idx="18">
                  <c:v>4871</c:v>
                </c:pt>
                <c:pt idx="19">
                  <c:v>4724</c:v>
                </c:pt>
                <c:pt idx="20">
                  <c:v>7577</c:v>
                </c:pt>
                <c:pt idx="21">
                  <c:v>8359</c:v>
                </c:pt>
                <c:pt idx="22">
                  <c:v>7190</c:v>
                </c:pt>
                <c:pt idx="23">
                  <c:v>3724</c:v>
                </c:pt>
                <c:pt idx="24">
                  <c:v>7191</c:v>
                </c:pt>
                <c:pt idx="25">
                  <c:v>1189</c:v>
                </c:pt>
                <c:pt idx="26">
                  <c:v>2612</c:v>
                </c:pt>
                <c:pt idx="27">
                  <c:v>3027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4F1-4CF8-ABA4-E8F6679E0FA4}"/>
            </c:ext>
          </c:extLst>
        </c:ser>
        <c:ser>
          <c:idx val="13"/>
          <c:order val="12"/>
          <c:tx>
            <c:strRef>
              <c:f>AnnualLoading_HRL_Dischargers_3!$N$2</c:f>
              <c:strCache>
                <c:ptCount val="1"/>
                <c:pt idx="0">
                  <c:v>Third Creek WWTP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AnnualLoading_HRL_Dischargers_3!$A$3:$A$30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AnnualLoading_HRL_Dischargers_3!$N$3:$N$30</c:f>
              <c:numCache>
                <c:formatCode>General</c:formatCode>
                <c:ptCount val="28"/>
                <c:pt idx="0">
                  <c:v>14139</c:v>
                </c:pt>
                <c:pt idx="1">
                  <c:v>14427</c:v>
                </c:pt>
                <c:pt idx="2">
                  <c:v>12168</c:v>
                </c:pt>
                <c:pt idx="3">
                  <c:v>25022</c:v>
                </c:pt>
                <c:pt idx="4">
                  <c:v>25070</c:v>
                </c:pt>
                <c:pt idx="5">
                  <c:v>27401</c:v>
                </c:pt>
                <c:pt idx="6">
                  <c:v>27714</c:v>
                </c:pt>
                <c:pt idx="7">
                  <c:v>28598</c:v>
                </c:pt>
                <c:pt idx="8">
                  <c:v>23026</c:v>
                </c:pt>
                <c:pt idx="9">
                  <c:v>16313</c:v>
                </c:pt>
                <c:pt idx="10">
                  <c:v>21360</c:v>
                </c:pt>
                <c:pt idx="11">
                  <c:v>17346</c:v>
                </c:pt>
                <c:pt idx="12">
                  <c:v>15553</c:v>
                </c:pt>
                <c:pt idx="13">
                  <c:v>15142</c:v>
                </c:pt>
                <c:pt idx="14">
                  <c:v>14989</c:v>
                </c:pt>
                <c:pt idx="15">
                  <c:v>11156</c:v>
                </c:pt>
                <c:pt idx="16">
                  <c:v>12461</c:v>
                </c:pt>
                <c:pt idx="17">
                  <c:v>10434</c:v>
                </c:pt>
                <c:pt idx="18">
                  <c:v>8492</c:v>
                </c:pt>
                <c:pt idx="19">
                  <c:v>11585</c:v>
                </c:pt>
                <c:pt idx="20">
                  <c:v>10267</c:v>
                </c:pt>
                <c:pt idx="21">
                  <c:v>10074</c:v>
                </c:pt>
                <c:pt idx="22">
                  <c:v>12764</c:v>
                </c:pt>
                <c:pt idx="23">
                  <c:v>10771</c:v>
                </c:pt>
                <c:pt idx="24">
                  <c:v>12018</c:v>
                </c:pt>
                <c:pt idx="25">
                  <c:v>11310</c:v>
                </c:pt>
                <c:pt idx="26">
                  <c:v>11013</c:v>
                </c:pt>
                <c:pt idx="27">
                  <c:v>9559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4F1-4CF8-ABA4-E8F6679E0FA4}"/>
            </c:ext>
          </c:extLst>
        </c:ser>
        <c:ser>
          <c:idx val="14"/>
          <c:order val="13"/>
          <c:tx>
            <c:strRef>
              <c:f>AnnualLoading_HRL_Dischargers_3!$O$2</c:f>
              <c:strCache>
                <c:ptCount val="1"/>
                <c:pt idx="0">
                  <c:v>Fourth Creek WWTP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AnnualLoading_HRL_Dischargers_3!$A$3:$A$30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AnnualLoading_HRL_Dischargers_3!$O$3:$O$30</c:f>
              <c:numCache>
                <c:formatCode>General</c:formatCode>
                <c:ptCount val="28"/>
                <c:pt idx="0">
                  <c:v>18513</c:v>
                </c:pt>
                <c:pt idx="1">
                  <c:v>20233</c:v>
                </c:pt>
                <c:pt idx="2">
                  <c:v>17526</c:v>
                </c:pt>
                <c:pt idx="3">
                  <c:v>24611</c:v>
                </c:pt>
                <c:pt idx="4">
                  <c:v>30416</c:v>
                </c:pt>
                <c:pt idx="5">
                  <c:v>45210</c:v>
                </c:pt>
                <c:pt idx="6">
                  <c:v>36106</c:v>
                </c:pt>
                <c:pt idx="7">
                  <c:v>22628</c:v>
                </c:pt>
                <c:pt idx="8">
                  <c:v>19874</c:v>
                </c:pt>
                <c:pt idx="9">
                  <c:v>18939</c:v>
                </c:pt>
                <c:pt idx="10">
                  <c:v>12827</c:v>
                </c:pt>
                <c:pt idx="11">
                  <c:v>14874</c:v>
                </c:pt>
                <c:pt idx="12">
                  <c:v>18736</c:v>
                </c:pt>
                <c:pt idx="13">
                  <c:v>20788</c:v>
                </c:pt>
                <c:pt idx="14">
                  <c:v>21804</c:v>
                </c:pt>
                <c:pt idx="15">
                  <c:v>13435</c:v>
                </c:pt>
                <c:pt idx="16">
                  <c:v>16774</c:v>
                </c:pt>
                <c:pt idx="17">
                  <c:v>15545</c:v>
                </c:pt>
                <c:pt idx="18">
                  <c:v>14074</c:v>
                </c:pt>
                <c:pt idx="19">
                  <c:v>12986</c:v>
                </c:pt>
                <c:pt idx="20">
                  <c:v>9814</c:v>
                </c:pt>
                <c:pt idx="21">
                  <c:v>9091</c:v>
                </c:pt>
                <c:pt idx="22">
                  <c:v>8045</c:v>
                </c:pt>
                <c:pt idx="23">
                  <c:v>8945</c:v>
                </c:pt>
                <c:pt idx="24">
                  <c:v>7401</c:v>
                </c:pt>
                <c:pt idx="25">
                  <c:v>6099</c:v>
                </c:pt>
                <c:pt idx="26">
                  <c:v>6818</c:v>
                </c:pt>
                <c:pt idx="27">
                  <c:v>4978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4F1-4CF8-ABA4-E8F6679E0FA4}"/>
            </c:ext>
          </c:extLst>
        </c:ser>
        <c:ser>
          <c:idx val="15"/>
          <c:order val="14"/>
          <c:tx>
            <c:strRef>
              <c:f>AnnualLoading_HRL_Dischargers_3!$P$2</c:f>
              <c:strCache>
                <c:ptCount val="1"/>
                <c:pt idx="0">
                  <c:v>Dobson Plant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AnnualLoading_HRL_Dischargers_3!$A$3:$A$30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AnnualLoading_HRL_Dischargers_3!$P$3:$P$30</c:f>
              <c:numCache>
                <c:formatCode>General</c:formatCode>
                <c:ptCount val="28"/>
                <c:pt idx="1">
                  <c:v>1979</c:v>
                </c:pt>
                <c:pt idx="2">
                  <c:v>11711</c:v>
                </c:pt>
                <c:pt idx="3">
                  <c:v>7211</c:v>
                </c:pt>
                <c:pt idx="4">
                  <c:v>3539</c:v>
                </c:pt>
                <c:pt idx="5">
                  <c:v>8812</c:v>
                </c:pt>
                <c:pt idx="6">
                  <c:v>16525</c:v>
                </c:pt>
                <c:pt idx="7">
                  <c:v>12778</c:v>
                </c:pt>
                <c:pt idx="8">
                  <c:v>9270</c:v>
                </c:pt>
                <c:pt idx="9">
                  <c:v>21847</c:v>
                </c:pt>
                <c:pt idx="10">
                  <c:v>19256</c:v>
                </c:pt>
                <c:pt idx="11">
                  <c:v>19543</c:v>
                </c:pt>
                <c:pt idx="12">
                  <c:v>17234</c:v>
                </c:pt>
                <c:pt idx="13">
                  <c:v>17699</c:v>
                </c:pt>
                <c:pt idx="14">
                  <c:v>17950</c:v>
                </c:pt>
                <c:pt idx="15">
                  <c:v>17219</c:v>
                </c:pt>
                <c:pt idx="16">
                  <c:v>17225</c:v>
                </c:pt>
                <c:pt idx="17">
                  <c:v>23458</c:v>
                </c:pt>
                <c:pt idx="18">
                  <c:v>24663</c:v>
                </c:pt>
                <c:pt idx="19">
                  <c:v>25727</c:v>
                </c:pt>
                <c:pt idx="20">
                  <c:v>29364</c:v>
                </c:pt>
                <c:pt idx="21">
                  <c:v>22356</c:v>
                </c:pt>
                <c:pt idx="22">
                  <c:v>20490</c:v>
                </c:pt>
                <c:pt idx="23">
                  <c:v>31083</c:v>
                </c:pt>
                <c:pt idx="24">
                  <c:v>34731</c:v>
                </c:pt>
                <c:pt idx="25">
                  <c:v>36954</c:v>
                </c:pt>
                <c:pt idx="26">
                  <c:v>34780</c:v>
                </c:pt>
                <c:pt idx="27">
                  <c:v>38786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4F1-4CF8-ABA4-E8F6679E0FA4}"/>
            </c:ext>
          </c:extLst>
        </c:ser>
        <c:ser>
          <c:idx val="16"/>
          <c:order val="15"/>
          <c:tx>
            <c:strRef>
              <c:f>AnnualLoading_HRL_Dischargers_3!$Q$2</c:f>
              <c:strCache>
                <c:ptCount val="1"/>
                <c:pt idx="0">
                  <c:v>Mount Airy WWTP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AnnualLoading_HRL_Dischargers_3!$A$3:$A$30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AnnualLoading_HRL_Dischargers_3!$Q$3:$Q$30</c:f>
              <c:numCache>
                <c:formatCode>General</c:formatCode>
                <c:ptCount val="28"/>
                <c:pt idx="0">
                  <c:v>62772</c:v>
                </c:pt>
                <c:pt idx="1">
                  <c:v>45630</c:v>
                </c:pt>
                <c:pt idx="2">
                  <c:v>49092</c:v>
                </c:pt>
                <c:pt idx="3">
                  <c:v>42965</c:v>
                </c:pt>
                <c:pt idx="4">
                  <c:v>46049</c:v>
                </c:pt>
                <c:pt idx="5">
                  <c:v>36784</c:v>
                </c:pt>
                <c:pt idx="6">
                  <c:v>34297</c:v>
                </c:pt>
                <c:pt idx="7">
                  <c:v>32710</c:v>
                </c:pt>
                <c:pt idx="8">
                  <c:v>30503</c:v>
                </c:pt>
                <c:pt idx="9">
                  <c:v>24887</c:v>
                </c:pt>
                <c:pt idx="10">
                  <c:v>29439</c:v>
                </c:pt>
                <c:pt idx="11">
                  <c:v>11922</c:v>
                </c:pt>
                <c:pt idx="12">
                  <c:v>33520</c:v>
                </c:pt>
                <c:pt idx="13">
                  <c:v>18044</c:v>
                </c:pt>
                <c:pt idx="14">
                  <c:v>16534</c:v>
                </c:pt>
                <c:pt idx="15">
                  <c:v>12680</c:v>
                </c:pt>
                <c:pt idx="16">
                  <c:v>17987</c:v>
                </c:pt>
                <c:pt idx="17">
                  <c:v>22956</c:v>
                </c:pt>
                <c:pt idx="18">
                  <c:v>8329</c:v>
                </c:pt>
                <c:pt idx="19">
                  <c:v>14325</c:v>
                </c:pt>
                <c:pt idx="20">
                  <c:v>13308</c:v>
                </c:pt>
                <c:pt idx="21">
                  <c:v>8648</c:v>
                </c:pt>
                <c:pt idx="22">
                  <c:v>12523</c:v>
                </c:pt>
                <c:pt idx="23">
                  <c:v>9079</c:v>
                </c:pt>
                <c:pt idx="24">
                  <c:v>11124</c:v>
                </c:pt>
                <c:pt idx="25">
                  <c:v>13440</c:v>
                </c:pt>
                <c:pt idx="26">
                  <c:v>7250</c:v>
                </c:pt>
                <c:pt idx="27">
                  <c:v>8720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4F1-4CF8-ABA4-E8F6679E0FA4}"/>
            </c:ext>
          </c:extLst>
        </c:ser>
        <c:ser>
          <c:idx val="17"/>
          <c:order val="16"/>
          <c:tx>
            <c:strRef>
              <c:f>AnnualLoading_HRL_Dischargers_3!$R$2</c:f>
              <c:strCache>
                <c:ptCount val="1"/>
                <c:pt idx="0">
                  <c:v>Rocky River WWTP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AnnualLoading_HRL_Dischargers_3!$A$3:$A$30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AnnualLoading_HRL_Dischargers_3!$R$3:$R$30</c:f>
              <c:numCache>
                <c:formatCode>General</c:formatCode>
                <c:ptCount val="28"/>
                <c:pt idx="0">
                  <c:v>35389</c:v>
                </c:pt>
                <c:pt idx="1">
                  <c:v>30505</c:v>
                </c:pt>
                <c:pt idx="2">
                  <c:v>45479</c:v>
                </c:pt>
                <c:pt idx="3">
                  <c:v>53026</c:v>
                </c:pt>
                <c:pt idx="4">
                  <c:v>42108</c:v>
                </c:pt>
                <c:pt idx="5">
                  <c:v>12547</c:v>
                </c:pt>
                <c:pt idx="6">
                  <c:v>14710</c:v>
                </c:pt>
                <c:pt idx="7">
                  <c:v>18066</c:v>
                </c:pt>
                <c:pt idx="8">
                  <c:v>27804</c:v>
                </c:pt>
                <c:pt idx="9">
                  <c:v>11705</c:v>
                </c:pt>
                <c:pt idx="10">
                  <c:v>20693</c:v>
                </c:pt>
                <c:pt idx="11">
                  <c:v>19008</c:v>
                </c:pt>
                <c:pt idx="12">
                  <c:v>24713</c:v>
                </c:pt>
                <c:pt idx="13">
                  <c:v>26416</c:v>
                </c:pt>
                <c:pt idx="14">
                  <c:v>17770</c:v>
                </c:pt>
                <c:pt idx="15">
                  <c:v>16640</c:v>
                </c:pt>
                <c:pt idx="16">
                  <c:v>12506</c:v>
                </c:pt>
                <c:pt idx="17">
                  <c:v>19415</c:v>
                </c:pt>
                <c:pt idx="18">
                  <c:v>23448</c:v>
                </c:pt>
                <c:pt idx="19">
                  <c:v>25930</c:v>
                </c:pt>
                <c:pt idx="20">
                  <c:v>24502</c:v>
                </c:pt>
                <c:pt idx="21">
                  <c:v>24702</c:v>
                </c:pt>
                <c:pt idx="22">
                  <c:v>30513</c:v>
                </c:pt>
                <c:pt idx="23">
                  <c:v>35793</c:v>
                </c:pt>
                <c:pt idx="24">
                  <c:v>28745</c:v>
                </c:pt>
                <c:pt idx="25">
                  <c:v>21608</c:v>
                </c:pt>
                <c:pt idx="26">
                  <c:v>21784</c:v>
                </c:pt>
                <c:pt idx="27">
                  <c:v>28278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4F1-4CF8-ABA4-E8F6679E0FA4}"/>
            </c:ext>
          </c:extLst>
        </c:ser>
        <c:ser>
          <c:idx val="18"/>
          <c:order val="17"/>
          <c:tx>
            <c:strRef>
              <c:f>AnnualLoading_HRL_Dischargers_3!$S$2</c:f>
              <c:strCache>
                <c:ptCount val="1"/>
                <c:pt idx="0">
                  <c:v>City of Salisbury WWTP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AnnualLoading_HRL_Dischargers_3!$A$3:$A$30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AnnualLoading_HRL_Dischargers_3!$S$3:$S$30</c:f>
              <c:numCache>
                <c:formatCode>General</c:formatCode>
                <c:ptCount val="28"/>
                <c:pt idx="0">
                  <c:v>214272</c:v>
                </c:pt>
                <c:pt idx="1">
                  <c:v>32871</c:v>
                </c:pt>
                <c:pt idx="2">
                  <c:v>25241</c:v>
                </c:pt>
                <c:pt idx="3">
                  <c:v>24442</c:v>
                </c:pt>
                <c:pt idx="4">
                  <c:v>16598</c:v>
                </c:pt>
                <c:pt idx="5">
                  <c:v>20982</c:v>
                </c:pt>
                <c:pt idx="6">
                  <c:v>26906</c:v>
                </c:pt>
                <c:pt idx="7">
                  <c:v>42060</c:v>
                </c:pt>
                <c:pt idx="8">
                  <c:v>46374</c:v>
                </c:pt>
                <c:pt idx="9">
                  <c:v>52677</c:v>
                </c:pt>
                <c:pt idx="10">
                  <c:v>49172</c:v>
                </c:pt>
                <c:pt idx="11">
                  <c:v>51375</c:v>
                </c:pt>
                <c:pt idx="12">
                  <c:v>58803</c:v>
                </c:pt>
                <c:pt idx="13">
                  <c:v>62713</c:v>
                </c:pt>
                <c:pt idx="14">
                  <c:v>62049</c:v>
                </c:pt>
                <c:pt idx="15">
                  <c:v>54822</c:v>
                </c:pt>
                <c:pt idx="16">
                  <c:v>45768</c:v>
                </c:pt>
                <c:pt idx="17">
                  <c:v>48369</c:v>
                </c:pt>
                <c:pt idx="18">
                  <c:v>52414</c:v>
                </c:pt>
                <c:pt idx="19">
                  <c:v>47335</c:v>
                </c:pt>
                <c:pt idx="20">
                  <c:v>42946</c:v>
                </c:pt>
                <c:pt idx="21">
                  <c:v>56011</c:v>
                </c:pt>
                <c:pt idx="22">
                  <c:v>60782</c:v>
                </c:pt>
                <c:pt idx="23">
                  <c:v>56007</c:v>
                </c:pt>
                <c:pt idx="24">
                  <c:v>53394</c:v>
                </c:pt>
                <c:pt idx="25">
                  <c:v>45842</c:v>
                </c:pt>
                <c:pt idx="26">
                  <c:v>34112</c:v>
                </c:pt>
                <c:pt idx="27">
                  <c:v>36084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44F1-4CF8-ABA4-E8F6679E0FA4}"/>
            </c:ext>
          </c:extLst>
        </c:ser>
        <c:ser>
          <c:idx val="19"/>
          <c:order val="18"/>
          <c:tx>
            <c:strRef>
              <c:f>AnnualLoading_HRL_Dischargers_3!$T$2</c:f>
              <c:strCache>
                <c:ptCount val="1"/>
                <c:pt idx="0">
                  <c:v>Cub Creek WWTP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AnnualLoading_HRL_Dischargers_3!$A$3:$A$30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AnnualLoading_HRL_Dischargers_3!$T$3:$T$30</c:f>
              <c:numCache>
                <c:formatCode>General</c:formatCode>
                <c:ptCount val="28"/>
                <c:pt idx="0">
                  <c:v>123454</c:v>
                </c:pt>
                <c:pt idx="1">
                  <c:v>119113</c:v>
                </c:pt>
                <c:pt idx="2">
                  <c:v>93320</c:v>
                </c:pt>
                <c:pt idx="3">
                  <c:v>110214</c:v>
                </c:pt>
                <c:pt idx="4">
                  <c:v>113711</c:v>
                </c:pt>
                <c:pt idx="5">
                  <c:v>113562</c:v>
                </c:pt>
                <c:pt idx="6">
                  <c:v>114231</c:v>
                </c:pt>
                <c:pt idx="7">
                  <c:v>109387</c:v>
                </c:pt>
                <c:pt idx="8">
                  <c:v>125146</c:v>
                </c:pt>
                <c:pt idx="9">
                  <c:v>153487</c:v>
                </c:pt>
                <c:pt idx="10">
                  <c:v>146395</c:v>
                </c:pt>
                <c:pt idx="11">
                  <c:v>155967</c:v>
                </c:pt>
                <c:pt idx="12">
                  <c:v>144338</c:v>
                </c:pt>
                <c:pt idx="13">
                  <c:v>142198</c:v>
                </c:pt>
                <c:pt idx="14">
                  <c:v>108271</c:v>
                </c:pt>
                <c:pt idx="15">
                  <c:v>81303</c:v>
                </c:pt>
                <c:pt idx="16">
                  <c:v>78592</c:v>
                </c:pt>
                <c:pt idx="17">
                  <c:v>85300</c:v>
                </c:pt>
                <c:pt idx="18">
                  <c:v>102333</c:v>
                </c:pt>
                <c:pt idx="19">
                  <c:v>103213</c:v>
                </c:pt>
                <c:pt idx="20">
                  <c:v>107979</c:v>
                </c:pt>
                <c:pt idx="21">
                  <c:v>119109</c:v>
                </c:pt>
                <c:pt idx="22">
                  <c:v>108243</c:v>
                </c:pt>
                <c:pt idx="23">
                  <c:v>132276</c:v>
                </c:pt>
                <c:pt idx="24">
                  <c:v>109989</c:v>
                </c:pt>
                <c:pt idx="25">
                  <c:v>90924</c:v>
                </c:pt>
                <c:pt idx="26">
                  <c:v>88691</c:v>
                </c:pt>
                <c:pt idx="27">
                  <c:v>83597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4F1-4CF8-ABA4-E8F6679E0FA4}"/>
            </c:ext>
          </c:extLst>
        </c:ser>
        <c:ser>
          <c:idx val="20"/>
          <c:order val="19"/>
          <c:tx>
            <c:strRef>
              <c:f>AnnualLoading_HRL_Dischargers_3!$U$2</c:f>
              <c:strCache>
                <c:ptCount val="1"/>
                <c:pt idx="0">
                  <c:v>Muddy Creek WWTP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AnnualLoading_HRL_Dischargers_3!$A$3:$A$30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AnnualLoading_HRL_Dischargers_3!$U$3:$U$30</c:f>
              <c:numCache>
                <c:formatCode>General</c:formatCode>
                <c:ptCount val="28"/>
                <c:pt idx="0">
                  <c:v>111316</c:v>
                </c:pt>
                <c:pt idx="1">
                  <c:v>128842</c:v>
                </c:pt>
                <c:pt idx="2">
                  <c:v>131244</c:v>
                </c:pt>
                <c:pt idx="3">
                  <c:v>103218</c:v>
                </c:pt>
                <c:pt idx="4">
                  <c:v>115550</c:v>
                </c:pt>
                <c:pt idx="5">
                  <c:v>146424</c:v>
                </c:pt>
                <c:pt idx="6">
                  <c:v>146582</c:v>
                </c:pt>
                <c:pt idx="7">
                  <c:v>127398</c:v>
                </c:pt>
                <c:pt idx="8">
                  <c:v>135914</c:v>
                </c:pt>
                <c:pt idx="9">
                  <c:v>166626</c:v>
                </c:pt>
                <c:pt idx="10">
                  <c:v>154839</c:v>
                </c:pt>
                <c:pt idx="11">
                  <c:v>165694</c:v>
                </c:pt>
                <c:pt idx="12">
                  <c:v>169268</c:v>
                </c:pt>
                <c:pt idx="13">
                  <c:v>158628</c:v>
                </c:pt>
                <c:pt idx="14">
                  <c:v>158619</c:v>
                </c:pt>
                <c:pt idx="15">
                  <c:v>140377</c:v>
                </c:pt>
                <c:pt idx="16">
                  <c:v>140745</c:v>
                </c:pt>
                <c:pt idx="17">
                  <c:v>149799</c:v>
                </c:pt>
                <c:pt idx="18">
                  <c:v>170189</c:v>
                </c:pt>
                <c:pt idx="19">
                  <c:v>163628</c:v>
                </c:pt>
                <c:pt idx="20">
                  <c:v>155900</c:v>
                </c:pt>
                <c:pt idx="21">
                  <c:v>201491</c:v>
                </c:pt>
                <c:pt idx="22">
                  <c:v>184567</c:v>
                </c:pt>
                <c:pt idx="23">
                  <c:v>178341</c:v>
                </c:pt>
                <c:pt idx="24">
                  <c:v>188144</c:v>
                </c:pt>
                <c:pt idx="25">
                  <c:v>186302</c:v>
                </c:pt>
                <c:pt idx="26">
                  <c:v>178380</c:v>
                </c:pt>
                <c:pt idx="27">
                  <c:v>175099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44F1-4CF8-ABA4-E8F6679E0FA4}"/>
            </c:ext>
          </c:extLst>
        </c:ser>
        <c:ser>
          <c:idx val="21"/>
          <c:order val="20"/>
          <c:tx>
            <c:strRef>
              <c:f>AnnualLoading_HRL_Dischargers_3!$V$2</c:f>
              <c:strCache>
                <c:ptCount val="1"/>
                <c:pt idx="0">
                  <c:v>Archie Elledge WWTP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AnnualLoading_HRL_Dischargers_3!$A$3:$A$30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AnnualLoading_HRL_Dischargers_3!$V$3:$V$30</c:f>
              <c:numCache>
                <c:formatCode>General</c:formatCode>
                <c:ptCount val="28"/>
                <c:pt idx="0">
                  <c:v>253763</c:v>
                </c:pt>
                <c:pt idx="1">
                  <c:v>241819</c:v>
                </c:pt>
                <c:pt idx="2">
                  <c:v>100473</c:v>
                </c:pt>
                <c:pt idx="3">
                  <c:v>121228</c:v>
                </c:pt>
                <c:pt idx="4">
                  <c:v>178695</c:v>
                </c:pt>
                <c:pt idx="5">
                  <c:v>178183</c:v>
                </c:pt>
                <c:pt idx="6">
                  <c:v>169182</c:v>
                </c:pt>
                <c:pt idx="7">
                  <c:v>195876</c:v>
                </c:pt>
                <c:pt idx="8">
                  <c:v>155635</c:v>
                </c:pt>
                <c:pt idx="9">
                  <c:v>236959</c:v>
                </c:pt>
                <c:pt idx="10">
                  <c:v>210654</c:v>
                </c:pt>
                <c:pt idx="11">
                  <c:v>278831</c:v>
                </c:pt>
                <c:pt idx="12">
                  <c:v>203865</c:v>
                </c:pt>
                <c:pt idx="13">
                  <c:v>222710</c:v>
                </c:pt>
                <c:pt idx="14">
                  <c:v>159356</c:v>
                </c:pt>
                <c:pt idx="15">
                  <c:v>204912</c:v>
                </c:pt>
                <c:pt idx="16">
                  <c:v>194738</c:v>
                </c:pt>
                <c:pt idx="17">
                  <c:v>161196</c:v>
                </c:pt>
                <c:pt idx="18">
                  <c:v>136871</c:v>
                </c:pt>
                <c:pt idx="19">
                  <c:v>161483</c:v>
                </c:pt>
                <c:pt idx="20">
                  <c:v>172786</c:v>
                </c:pt>
                <c:pt idx="21">
                  <c:v>116198</c:v>
                </c:pt>
                <c:pt idx="22">
                  <c:v>143442</c:v>
                </c:pt>
                <c:pt idx="23">
                  <c:v>110620</c:v>
                </c:pt>
                <c:pt idx="24">
                  <c:v>137012</c:v>
                </c:pt>
                <c:pt idx="25">
                  <c:v>147689</c:v>
                </c:pt>
                <c:pt idx="26">
                  <c:v>86849</c:v>
                </c:pt>
                <c:pt idx="27">
                  <c:v>93091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4F1-4CF8-ABA4-E8F6679E0F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1712448"/>
        <c:axId val="461712776"/>
        <c:axId val="467394568"/>
      </c:bar3DChart>
      <c:catAx>
        <c:axId val="46171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712776"/>
        <c:crosses val="autoZero"/>
        <c:auto val="1"/>
        <c:lblAlgn val="ctr"/>
        <c:lblOffset val="100"/>
        <c:noMultiLvlLbl val="0"/>
      </c:catAx>
      <c:valAx>
        <c:axId val="461712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712448"/>
        <c:crosses val="autoZero"/>
        <c:crossBetween val="between"/>
      </c:valAx>
      <c:serAx>
        <c:axId val="467394568"/>
        <c:scaling>
          <c:orientation val="minMax"/>
        </c:scaling>
        <c:delete val="1"/>
        <c:axPos val="b"/>
        <c:majorTickMark val="none"/>
        <c:minorTickMark val="none"/>
        <c:tickLblPos val="nextTo"/>
        <c:crossAx val="461712776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1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586D9D0-2E9B-4F2F-924A-B3B3E9CFCAEC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9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56C487D-E38B-444A-A8D9-A3853809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7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98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28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4453" y="3235764"/>
            <a:ext cx="5865181" cy="713497"/>
          </a:xfrm>
        </p:spPr>
        <p:txBody>
          <a:bodyPr anchor="ctr">
            <a:normAutofit/>
          </a:bodyPr>
          <a:lstStyle>
            <a:lvl1pPr algn="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92" y="2928374"/>
            <a:ext cx="4489142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subtitle style (date)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EE5989-A237-44ED-9A46-F3D25882883F}"/>
              </a:ext>
            </a:extLst>
          </p:cNvPr>
          <p:cNvSpPr/>
          <p:nvPr userDrawn="1"/>
        </p:nvSpPr>
        <p:spPr>
          <a:xfrm>
            <a:off x="383177" y="2473234"/>
            <a:ext cx="3553097" cy="2002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54721FC-AE4F-47E8-AF8D-F2ABF799D3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1" y="5331820"/>
            <a:ext cx="3676650" cy="131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8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346" y="159510"/>
            <a:ext cx="7181469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633346" y="517741"/>
            <a:ext cx="7181469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8080EEC0-8F06-4C02-AFF7-E86E2E0594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9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FF078F1F-003F-4D18-8150-5C6E4C081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42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7"/>
            <a:ext cx="105156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4EA28A69-0CF2-4EB4-A15C-B526D23FCD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64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6"/>
            <a:ext cx="105156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E0B4E534-5AC3-45F1-82DE-75EF5CA097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67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5550"/>
            <a:ext cx="105156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47C3337-32D4-4B55-AC32-EEEC9AF47F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01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8725"/>
            <a:ext cx="105156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3B68D82E-C6BB-490E-B359-B8BFE22281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15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7"/>
            <a:ext cx="10515600" cy="41742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8AAC2A07-D2B6-402A-A29D-3F0F24B0F6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70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86523" y="1775339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39666" y="1281613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9E4304EF-BBE9-4AC9-9D15-EA2DD76BFA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34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776990" y="1896631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60900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B29E7BF0-E323-44E1-85A4-893F4FC60A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50270092-A1BE-4459-879D-2641BABAF6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6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A071A617-FAF4-4AE3-B69C-134347C535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62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08718" y="1290869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70990" y="1290987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DFD6FD7A-8297-4AC3-83A8-06C00B36C7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0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035646" y="1311318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11318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781F9065-5FEC-4FE3-9D8A-330CE9DB31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41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4775" y="6650830"/>
            <a:ext cx="2743200" cy="138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1BB4DF0E-D8B2-43C0-80CD-7C5F581349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51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69E6E0FD-A059-46B5-8E97-756E86E813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00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6"/>
            <a:ext cx="12192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2F88A14-F15D-4FD9-9539-5E152F9CB1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05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B5FC3-2B4F-E06F-6A70-65A82EAA7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A0C42E-7ED9-6FFF-3758-A27C423CA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E3ACC-FA81-6822-AAAF-672E3555F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1B1FE-4FCC-C5A6-ACBF-3805E8DA7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63029-85DB-7435-A77D-32DF90D93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40824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471A-C9AA-E2C6-2E9E-50399F760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DE0EE-2C34-396A-B1DE-8B23125B9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6F864-B554-1CC3-9410-A6D5D4E54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596A7-1310-27CF-469D-7FA6405F7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5DC3C-F515-E84D-FE24-9AE459F5A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01920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E6DEE-B7B3-9AD9-69F3-D3E2DE72C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BEC01-C24D-FECA-F230-2C6EB5034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838EE-EB92-FD6B-DB65-04D30DF04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6FFCF-4686-684D-EB1D-4C41017E5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8F38A-37A5-200D-2AE0-FC0A7DCE9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79275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2293-A2D0-1EB5-36CC-2C69CBF97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6BEEB-666E-5C77-E0EB-1C0108CBE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0772F-89C3-3DF9-297F-7ED100DC6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2E2EF-0BCA-7D29-E618-4C8FAA7F6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8DBAC-D0C9-C27A-525D-78E84BBC3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0F2C2-49B7-34C4-1250-3F389BE05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16452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9C477-BAC8-1ED2-6477-17C73A532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6A1E3-5AC3-1DCA-B34C-7ACC2A629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70A9C-8B60-6A33-74BD-4C628C529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8387C7-44A7-6114-A4CC-569AC047D3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000A15-57A4-0F99-592D-97988AF96C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687853-17CF-006D-F1DD-E6ABEF261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879E59-18DD-8E31-C265-5994BEE4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D1DD2C-076A-647A-3849-6D028BA65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368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2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229933"/>
            <a:ext cx="73723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38250" y="577599"/>
            <a:ext cx="73723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1C54A845-0B0C-407F-9ECC-AF75B7B9D5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38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0C54B-0CBF-791D-9CDE-0016A5D9D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85EEA-A2AD-E856-0BD9-B18194D94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E26EF6-1AA3-8F72-36C7-2843E320A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1A47EA-07B4-3F39-5382-58D498261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20284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1EF139-0483-CA83-4252-C63EC0A2F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329F26-7249-2B29-840F-496D578AF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3C651-49FA-CF3F-A107-DAC311DAA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40768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66B3B-1DA4-27A1-BE1F-504ADADB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C0E7F-D6E3-13B8-D1E6-F6ECE14E3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7E8D05-98C0-678C-FDC6-BE15C2963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B7149-2DE0-4D08-A4B3-FB1F46765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EFF47-24BA-83F5-3A3B-EF54D9C6B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46D9F-DCB8-600A-4E18-8FF8F46AF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43608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BD875-E80D-CF5A-E69F-EA91F9F70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CC1B5C-BBF5-0BA5-6765-8C694A79E0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9E288-5E65-EA1B-73C5-894EEF1DF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50737B-4683-6E40-B8B7-C7D6B872D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87C00-C09A-DF24-41EC-B3C5E4BA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9674-2744-8E06-3DC8-C2F48A54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82100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E3E17-E914-D928-D150-397BC5017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3FE7B7-3E48-4542-6D7E-EE88DC49A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88BB4-5F3E-7EDC-2682-1180B2BE2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CCE5B-B4F2-DBC5-9D44-3D34590CE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1E630-AC83-59A3-4F46-636888279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95717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ACD8DE-ACD7-5CBC-E5B2-D3204032E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12ABF5-C3B9-6EB3-E890-CD48F234C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9320F-42C7-A6C1-F1A2-3ACB3BA41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AB9CB-8850-C5A3-20A2-3223AC003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15BF4-4A5B-B949-6EE9-A75724DA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10040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6"/>
            <a:ext cx="12192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2F88A14-F15D-4FD9-9539-5E152F9CB1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45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201358"/>
            <a:ext cx="70675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514475" y="549024"/>
            <a:ext cx="70675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4A4B1867-30C5-42EA-8C67-EF3037147A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075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02932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02932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DD08425C-57D8-4808-9CF0-226279E52B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0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201358"/>
            <a:ext cx="70675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514475" y="549024"/>
            <a:ext cx="70675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4A4B1867-30C5-42EA-8C67-EF3037147A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3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02932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02932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DD08425C-57D8-4808-9CF0-226279E52B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7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81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323" y="205230"/>
            <a:ext cx="619577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199323" y="563461"/>
            <a:ext cx="619577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A7C37735-4226-42C3-94CC-25BEB31BC5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8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2674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2674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2E4C30BD-13EE-44A0-BA1B-4719408705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4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4" y="205230"/>
            <a:ext cx="7323245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4" y="563461"/>
            <a:ext cx="732324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CF5D5B17-164A-4AD7-B23D-9DFBCBBD61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4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867" y="205230"/>
            <a:ext cx="64499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21867" y="563461"/>
            <a:ext cx="64499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9B5D2C21-24F8-476D-A65E-BD841626C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90" r:id="rId4"/>
    <p:sldLayoutId id="2147483678" r:id="rId5"/>
    <p:sldLayoutId id="2147483691" r:id="rId6"/>
    <p:sldLayoutId id="2147483679" r:id="rId7"/>
    <p:sldLayoutId id="2147483692" r:id="rId8"/>
    <p:sldLayoutId id="2147483693" r:id="rId9"/>
    <p:sldLayoutId id="2147483694" r:id="rId10"/>
    <p:sldLayoutId id="2147483680" r:id="rId11"/>
    <p:sldLayoutId id="2147483681" r:id="rId12"/>
    <p:sldLayoutId id="2147483682" r:id="rId13"/>
    <p:sldLayoutId id="2147483688" r:id="rId14"/>
    <p:sldLayoutId id="2147483689" r:id="rId15"/>
    <p:sldLayoutId id="2147483683" r:id="rId16"/>
    <p:sldLayoutId id="2147483695" r:id="rId17"/>
    <p:sldLayoutId id="2147483696" r:id="rId18"/>
    <p:sldLayoutId id="2147483684" r:id="rId19"/>
    <p:sldLayoutId id="2147483697" r:id="rId20"/>
    <p:sldLayoutId id="2147483698" r:id="rId21"/>
    <p:sldLayoutId id="2147483685" r:id="rId22"/>
    <p:sldLayoutId id="2147483686" r:id="rId23"/>
    <p:sldLayoutId id="2147483687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501FBC-3BAE-8CEF-1E51-9C791154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6CD17-89F5-CC28-8206-697492CF3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F668A-1675-3AF2-4D01-8F6D6B66C3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EFEF1-36C7-9A7B-B5AD-1CED3CCBF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A4837-2F84-D956-5CFB-4F622D06E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6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4" Type="http://schemas.openxmlformats.org/officeDocument/2006/relationships/hyperlink" Target="mailto:Joey.hester@ncdenr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8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Department of Environmental 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 8,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0C5B1B-CCC7-6B89-2B21-D21D7613C367}"/>
              </a:ext>
            </a:extLst>
          </p:cNvPr>
          <p:cNvSpPr txBox="1"/>
          <p:nvPr/>
        </p:nvSpPr>
        <p:spPr>
          <a:xfrm>
            <a:off x="255017" y="2564266"/>
            <a:ext cx="406072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+mj-lt"/>
              </a:rPr>
              <a:t>High Rock Lake</a:t>
            </a:r>
          </a:p>
          <a:p>
            <a:r>
              <a:rPr lang="en-US" sz="3200" b="1" i="1" dirty="0">
                <a:latin typeface="+mj-lt"/>
              </a:rPr>
              <a:t>Nutrient Management </a:t>
            </a:r>
          </a:p>
          <a:p>
            <a:r>
              <a:rPr lang="en-US" sz="3200" b="1" i="1" dirty="0">
                <a:latin typeface="+mj-lt"/>
              </a:rPr>
              <a:t>Wastewater Technical </a:t>
            </a:r>
          </a:p>
          <a:p>
            <a:r>
              <a:rPr lang="en-US" sz="3200" b="1" i="1" dirty="0">
                <a:latin typeface="+mj-lt"/>
              </a:rPr>
              <a:t>Advisory Group</a:t>
            </a:r>
          </a:p>
        </p:txBody>
      </p:sp>
    </p:spTree>
    <p:extLst>
      <p:ext uri="{BB962C8B-B14F-4D97-AF65-F5344CB8AC3E}">
        <p14:creationId xmlns:p14="http://schemas.microsoft.com/office/powerpoint/2010/main" val="2863659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499D7-8989-D816-192E-F063627FE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C91C9-A923-0E31-35B4-A3C27DB3A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changes to nutrient loading</a:t>
            </a:r>
          </a:p>
          <a:p>
            <a:r>
              <a:rPr lang="en-US" dirty="0"/>
              <a:t>Technological/treatment upgrades performed and planned</a:t>
            </a:r>
          </a:p>
          <a:p>
            <a:r>
              <a:rPr lang="en-US" dirty="0"/>
              <a:t>New or expanding facilities</a:t>
            </a:r>
          </a:p>
          <a:p>
            <a:r>
              <a:rPr lang="en-US" dirty="0"/>
              <a:t>Permit renewal schedule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9F0DE-89BF-2521-4706-0E4CD5F8D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C1D2F0C-A5B2-8711-6212-8AB13C45948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79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b="26177"/>
          <a:stretch>
            <a:fillRect/>
          </a:stretch>
        </p:blipFill>
        <p:spPr/>
      </p:pic>
      <p:sp>
        <p:nvSpPr>
          <p:cNvPr id="5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745CB9-3DF0-499D-839E-9B24C24549AE}"/>
              </a:ext>
            </a:extLst>
          </p:cNvPr>
          <p:cNvSpPr txBox="1"/>
          <p:nvPr/>
        </p:nvSpPr>
        <p:spPr>
          <a:xfrm>
            <a:off x="7627455" y="3568823"/>
            <a:ext cx="4374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Joey Hester</a:t>
            </a:r>
          </a:p>
          <a:p>
            <a:r>
              <a:rPr lang="en-US" sz="2400" dirty="0">
                <a:solidFill>
                  <a:schemeClr val="bg1"/>
                </a:solidFill>
                <a:hlinkClick r:id="rId4"/>
              </a:rPr>
              <a:t>Joey.hester@ncdenr.gov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O: 919-707-3675</a:t>
            </a:r>
          </a:p>
          <a:p>
            <a:r>
              <a:rPr lang="en-US" sz="2400" dirty="0">
                <a:solidFill>
                  <a:schemeClr val="bg1"/>
                </a:solidFill>
              </a:rPr>
              <a:t>C: 919-418-5712</a:t>
            </a:r>
          </a:p>
        </p:txBody>
      </p:sp>
    </p:spTree>
    <p:extLst>
      <p:ext uri="{BB962C8B-B14F-4D97-AF65-F5344CB8AC3E}">
        <p14:creationId xmlns:p14="http://schemas.microsoft.com/office/powerpoint/2010/main" val="3265762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C35A2-F18F-0A66-EF5D-010BEE485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 Charge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0AFDC-7C94-81B7-15AB-A0978C083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specific management improvements has your sector already implemented for nutrient control since 2006?</a:t>
            </a:r>
          </a:p>
          <a:p>
            <a:r>
              <a:rPr lang="en-US" dirty="0"/>
              <a:t>What further nutrient reduction management steps can you take that would make sense? Consider both examples of more easily attainable and effective opportunities, as well as more long-term or challenging opportunities for your sector.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[If possible] What initiation and full implementation timeframes would be needed for each type of management step, roughly speaking?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Are there trends or changes on the horizon in your sector that could affect these timeframes?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4BE35-230A-3111-B531-4280C9952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580F0AE-CC8C-BC34-C6FD-683D5D33284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Today’s Discussion</a:t>
            </a:r>
          </a:p>
        </p:txBody>
      </p:sp>
    </p:spTree>
    <p:extLst>
      <p:ext uri="{BB962C8B-B14F-4D97-AF65-F5344CB8AC3E}">
        <p14:creationId xmlns:p14="http://schemas.microsoft.com/office/powerpoint/2010/main" val="4068174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17601-4B19-78CE-78D4-CC4251286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#1 Action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CCA0D-F6D3-F9BA-B0C0-BA734475E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Bill will send draft survey questions to TAG members before Jan 6</a:t>
            </a:r>
          </a:p>
          <a:p>
            <a:r>
              <a:rPr lang="en-US" dirty="0"/>
              <a:t>Joey will finalize a list of NPDES permittees that are in and out of YPDRBA w/ Bill’s help, then send to Grace for potential outreach</a:t>
            </a:r>
          </a:p>
          <a:p>
            <a:r>
              <a:rPr lang="en-US" dirty="0"/>
              <a:t>Kevin Haynes will write up his experience with Tyson and Doug will draft a document about what has been done in the septic community since 2006</a:t>
            </a:r>
          </a:p>
          <a:p>
            <a:r>
              <a:rPr lang="en-US" dirty="0"/>
              <a:t>Bill will look into who else should be on this TAG from Winston-Salem</a:t>
            </a:r>
          </a:p>
          <a:p>
            <a:r>
              <a:rPr lang="en-US" dirty="0"/>
              <a:t>Members will consider who else needs to be on this TAG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09E6E-29AF-6400-E61A-98666303F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869FDC9-910F-6F63-8C29-7E569CBB035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24B15B9F-3EFF-DA53-B120-8FD317E72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548" y="3271910"/>
            <a:ext cx="314180" cy="31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B891D2-4D33-974F-F28A-D58E4E780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330" y="1891073"/>
            <a:ext cx="314180" cy="31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D0BC3B98-E43A-7CD9-C89F-11DCBE174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25" y="1468043"/>
            <a:ext cx="314180" cy="31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7B499692-4213-D39B-EF82-552079128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845" y="2842419"/>
            <a:ext cx="314180" cy="31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813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6E34B-F0EF-0D6E-2044-0B9C0BB59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Association and Non-Association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71504-D0FF-0B62-0C43-9A198EFC7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YPDRBA (19 of top 20 dischargers from 2006)</a:t>
            </a:r>
          </a:p>
          <a:p>
            <a:r>
              <a:rPr lang="en-US" dirty="0"/>
              <a:t>Other significant dischargers &gt; 0.05MGD in 2006:</a:t>
            </a:r>
          </a:p>
          <a:p>
            <a:pPr lvl="1"/>
            <a:r>
              <a:rPr lang="en-US" dirty="0"/>
              <a:t>Dobson Plant</a:t>
            </a:r>
          </a:p>
          <a:p>
            <a:pPr lvl="1"/>
            <a:r>
              <a:rPr lang="en-US" dirty="0"/>
              <a:t>PPG Industries Fiber Glass Products Inc.</a:t>
            </a:r>
          </a:p>
          <a:p>
            <a:pPr lvl="1"/>
            <a:r>
              <a:rPr lang="en-US" dirty="0"/>
              <a:t>Jonesville WWTP</a:t>
            </a:r>
          </a:p>
          <a:p>
            <a:pPr lvl="1"/>
            <a:r>
              <a:rPr lang="en-US" dirty="0"/>
              <a:t>Bear Creek WWTP</a:t>
            </a:r>
          </a:p>
          <a:p>
            <a:pPr lvl="1"/>
            <a:r>
              <a:rPr lang="en-US" dirty="0"/>
              <a:t>Dobson WWTP</a:t>
            </a:r>
          </a:p>
          <a:p>
            <a:pPr lvl="1"/>
            <a:r>
              <a:rPr lang="en-US" dirty="0"/>
              <a:t>Tyson Farms Inc. </a:t>
            </a:r>
          </a:p>
          <a:p>
            <a:pPr lvl="1"/>
            <a:r>
              <a:rPr lang="en-US" dirty="0"/>
              <a:t>Patterson Mill</a:t>
            </a:r>
          </a:p>
          <a:p>
            <a:pPr lvl="1"/>
            <a:r>
              <a:rPr lang="en-US" dirty="0"/>
              <a:t>Bermuda Run WWTP</a:t>
            </a:r>
          </a:p>
          <a:p>
            <a:pPr lvl="1"/>
            <a:r>
              <a:rPr lang="en-US" dirty="0"/>
              <a:t>Boonville WWTP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EA683-B7EB-3BE8-288E-E1FD09498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4418346-E725-7291-EB01-65FC6841F20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Dischargers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EEB0D8C-9B2B-DDD5-E000-7C0F14867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311" y="3743037"/>
            <a:ext cx="314180" cy="31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868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0FB19-F995-C4B1-E644-D5C7D74D0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 Septic Tank Association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6C65A-54DD-EAA1-A561-234943F5A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2006 – NC Onsite Wastewater Contractors and Inspectors Certification Board</a:t>
            </a:r>
          </a:p>
          <a:p>
            <a:r>
              <a:rPr lang="en-US" dirty="0"/>
              <a:t>2015 – Engineer Option Permit for developers and homeowners</a:t>
            </a:r>
          </a:p>
          <a:p>
            <a:r>
              <a:rPr lang="en-US" dirty="0"/>
              <a:t>2018 – Hybrid protocol for local health department permit approval</a:t>
            </a:r>
          </a:p>
          <a:p>
            <a:pPr lvl="1"/>
            <a:r>
              <a:rPr lang="en-US" dirty="0"/>
              <a:t>Improved soils and site evaluation</a:t>
            </a:r>
          </a:p>
          <a:p>
            <a:r>
              <a:rPr lang="en-US" dirty="0"/>
              <a:t>2019 – Authorized Onsite Wastewater Evaluator certification created</a:t>
            </a:r>
          </a:p>
          <a:p>
            <a:r>
              <a:rPr lang="en-US" dirty="0"/>
              <a:t>2021 – New wastewater rules</a:t>
            </a:r>
          </a:p>
          <a:p>
            <a:pPr lvl="1"/>
            <a:r>
              <a:rPr lang="en-US" dirty="0"/>
              <a:t>Added private sector abilities to expedite permit turnaround</a:t>
            </a:r>
          </a:p>
          <a:p>
            <a:pPr lvl="1"/>
            <a:r>
              <a:rPr lang="en-US" dirty="0"/>
              <a:t>Ensures better qualified professionals to perform site eval</a:t>
            </a:r>
          </a:p>
          <a:p>
            <a:r>
              <a:rPr lang="en-US" dirty="0"/>
              <a:t>Anything else </a:t>
            </a:r>
            <a:r>
              <a:rPr lang="en-US"/>
              <a:t>under development?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3FCFB-7BC6-B79B-EFB5-05D2EA3D9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EC40FBD-3602-9659-0B0F-E7790C68635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Updates</a:t>
            </a:r>
          </a:p>
        </p:txBody>
      </p:sp>
    </p:spTree>
    <p:extLst>
      <p:ext uri="{BB962C8B-B14F-4D97-AF65-F5344CB8AC3E}">
        <p14:creationId xmlns:p14="http://schemas.microsoft.com/office/powerpoint/2010/main" val="4178804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7160D-E011-3D1B-3292-86740B729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Bill’s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6AB36-5727-19A2-7408-25C7A2EFA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Notable treatment upgrades performed?</a:t>
            </a:r>
          </a:p>
          <a:p>
            <a:r>
              <a:rPr lang="en-US" dirty="0"/>
              <a:t>Notable treatment upgrades planned?</a:t>
            </a:r>
          </a:p>
          <a:p>
            <a:r>
              <a:rPr lang="en-US" dirty="0"/>
              <a:t>Overall loading reductions?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692E4-828F-C503-80B4-B752EC1D2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73E2A18-0E0E-F0C2-FCFB-A75CC67F07F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867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E2924-2523-FA0E-EDC9-97BECE6C4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Tyson Farms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CA0FB-A3CD-AD62-D6B4-9FB652E79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Notable treatment upgrades performed?</a:t>
            </a:r>
          </a:p>
          <a:p>
            <a:r>
              <a:rPr lang="en-US" dirty="0"/>
              <a:t>Notable treatment upgrades planned?</a:t>
            </a:r>
          </a:p>
          <a:p>
            <a:r>
              <a:rPr lang="en-US" dirty="0"/>
              <a:t>Overall loading reductions?</a:t>
            </a:r>
          </a:p>
          <a:p>
            <a:r>
              <a:rPr lang="en-US" dirty="0"/>
              <a:t>Permit renewal?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BBF6C-FEF0-0284-DAEC-E779C439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CF14423-01A1-4B1E-AA67-A176130FEC7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00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BB879-15BB-2477-1609-2256028A3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Discharge by Facility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22AEC-10AC-5AA4-EA6E-8A30983AF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C25BA35-27D0-5AAA-349C-0778E905ECA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2019-2022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5E45A7A-1110-8DFA-8A44-1299D3A365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6541085"/>
              </p:ext>
            </p:extLst>
          </p:nvPr>
        </p:nvGraphicFramePr>
        <p:xfrm>
          <a:off x="7777019" y="1320800"/>
          <a:ext cx="4193308" cy="3463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35E45A7A-1110-8DFA-8A44-1299D3A365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005914"/>
              </p:ext>
            </p:extLst>
          </p:nvPr>
        </p:nvGraphicFramePr>
        <p:xfrm>
          <a:off x="221673" y="1311563"/>
          <a:ext cx="4193308" cy="3463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35E45A7A-1110-8DFA-8A44-1299D3A365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6826374"/>
              </p:ext>
            </p:extLst>
          </p:nvPr>
        </p:nvGraphicFramePr>
        <p:xfrm>
          <a:off x="3999346" y="3387436"/>
          <a:ext cx="4193308" cy="3084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77333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2D011-5E9D-10AC-3E92-211483B15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P Loading by Facility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C2C43-A9FE-D060-16B9-371D5FAD1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4E6EBE7-7ADC-770E-46FF-A59D6D5DC28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0FEAE1C-8A39-C27B-25F5-9716BC5A42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6988193"/>
              </p:ext>
            </p:extLst>
          </p:nvPr>
        </p:nvGraphicFramePr>
        <p:xfrm>
          <a:off x="644894" y="69058"/>
          <a:ext cx="10613656" cy="6403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153581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6F39DD86CFD645B6289C544AF4971D" ma:contentTypeVersion="5" ma:contentTypeDescription="Create a new document." ma:contentTypeScope="" ma:versionID="f80f43af3ef898e757b316399db2687c">
  <xsd:schema xmlns:xsd="http://www.w3.org/2001/XMLSchema" xmlns:xs="http://www.w3.org/2001/XMLSchema" xmlns:p="http://schemas.microsoft.com/office/2006/metadata/properties" xmlns:ns2="2893163c-4790-4570-a539-5f3cb3bacbe3" xmlns:ns3="97c26e27-a340-4306-98a7-c36055956ab5" targetNamespace="http://schemas.microsoft.com/office/2006/metadata/properties" ma:root="true" ma:fieldsID="db3e8ed8175837ec6c81d668dc52b713" ns2:_="" ns3:_="">
    <xsd:import namespace="2893163c-4790-4570-a539-5f3cb3bacbe3"/>
    <xsd:import namespace="97c26e27-a340-4306-98a7-c36055956a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93163c-4790-4570-a539-5f3cb3bacb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26e27-a340-4306-98a7-c36055956ab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3B6959-932C-4C27-B01D-BF0451188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93163c-4790-4570-a539-5f3cb3bacbe3"/>
    <ds:schemaRef ds:uri="97c26e27-a340-4306-98a7-c36055956a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8C5C5C-2F8D-41D4-BA2B-05974C4237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E347C4-91BB-4D61-9F37-5A6885E29480}">
  <ds:schemaRefs>
    <ds:schemaRef ds:uri="http://purl.org/dc/elements/1.1/"/>
    <ds:schemaRef ds:uri="http://schemas.microsoft.com/office/2006/metadata/properties"/>
    <ds:schemaRef ds:uri="97c26e27-a340-4306-98a7-c36055956ab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893163c-4790-4570-a539-5f3cb3bacbe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13473</TotalTime>
  <Words>450</Words>
  <Application>Microsoft Office PowerPoint</Application>
  <PresentationFormat>Widescreen</PresentationFormat>
  <Paragraphs>81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2_Office Theme</vt:lpstr>
      <vt:lpstr>Office Theme</vt:lpstr>
      <vt:lpstr>Department of Environmental Quality</vt:lpstr>
      <vt:lpstr>TAG Charge</vt:lpstr>
      <vt:lpstr>Meeting #1 Action Items</vt:lpstr>
      <vt:lpstr>Association and Non-Association</vt:lpstr>
      <vt:lpstr>NC Septic Tank Association</vt:lpstr>
      <vt:lpstr>Bill’s Survey</vt:lpstr>
      <vt:lpstr>Tyson Farms</vt:lpstr>
      <vt:lpstr>Discharge by Facility</vt:lpstr>
      <vt:lpstr>Annual P Loading by Facility</vt:lpstr>
      <vt:lpstr>Next Steps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Hester, Joey</cp:lastModifiedBy>
  <cp:revision>70</cp:revision>
  <cp:lastPrinted>2022-09-29T12:35:38Z</cp:lastPrinted>
  <dcterms:created xsi:type="dcterms:W3CDTF">2015-06-24T15:01:50Z</dcterms:created>
  <dcterms:modified xsi:type="dcterms:W3CDTF">2023-02-08T15:56:53Z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0x010100236F39DD86CFD645B6289C544AF4971D</vt:lpwstr>
  </property>
</Properties>
</file>